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1" r:id="rId1"/>
  </p:sldMasterIdLst>
  <p:notesMasterIdLst>
    <p:notesMasterId r:id="rId12"/>
  </p:notesMasterIdLst>
  <p:handoutMasterIdLst>
    <p:handoutMasterId r:id="rId13"/>
  </p:handoutMasterIdLst>
  <p:sldIdLst>
    <p:sldId id="932" r:id="rId2"/>
    <p:sldId id="898" r:id="rId3"/>
    <p:sldId id="910" r:id="rId4"/>
    <p:sldId id="917" r:id="rId5"/>
    <p:sldId id="897" r:id="rId6"/>
    <p:sldId id="913" r:id="rId7"/>
    <p:sldId id="911" r:id="rId8"/>
    <p:sldId id="914" r:id="rId9"/>
    <p:sldId id="915" r:id="rId10"/>
    <p:sldId id="916" r:id="rId11"/>
  </p:sldIdLst>
  <p:sldSz cx="9144000" cy="6858000" type="screen4x3"/>
  <p:notesSz cx="9586913" cy="7302500"/>
  <p:custDataLst>
    <p:tags r:id="rId14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/>
  <p:clrMru>
    <a:srgbClr val="00CC98"/>
    <a:srgbClr val="C00000"/>
    <a:srgbClr val="B5B5F9"/>
    <a:srgbClr val="5CE455"/>
    <a:srgbClr val="FF9999"/>
    <a:srgbClr val="FFFF99"/>
    <a:srgbClr val="DCB834"/>
    <a:srgbClr val="DFC03D"/>
    <a:srgbClr val="CDF1C5"/>
    <a:srgbClr val="F1C7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38" autoAdjust="0"/>
    <p:restoredTop sz="92593" autoAdjust="0"/>
  </p:normalViewPr>
  <p:slideViewPr>
    <p:cSldViewPr snapToGrid="0">
      <p:cViewPr varScale="1">
        <p:scale>
          <a:sx n="108" d="100"/>
          <a:sy n="108" d="100"/>
        </p:scale>
        <p:origin x="-170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49" d="100"/>
          <a:sy n="49" d="100"/>
        </p:scale>
        <p:origin x="-1812" y="-90"/>
      </p:cViewPr>
      <p:guideLst>
        <p:guide orient="horz" pos="2300"/>
        <p:guide pos="302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50363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02017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43225" y="522288"/>
            <a:ext cx="3716338" cy="27860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8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00485" y="3482563"/>
            <a:ext cx="7002615" cy="325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08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02017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7158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http://en.wikipedia.org/wiki/Just-in-time_compilation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9759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/>
              <a:t>a</a:t>
            </a:r>
            <a:r>
              <a:rPr lang="en-US" b="0" i="0"/>
              <a:t> prefix on aload, areturn indicates</a:t>
            </a:r>
            <a:r>
              <a:rPr lang="en-US" b="0" i="0" baseline="0"/>
              <a:t> </a:t>
            </a:r>
            <a:r>
              <a:rPr lang="en-US" b="0" i="1" baseline="0"/>
              <a:t>reference</a:t>
            </a:r>
            <a:r>
              <a:rPr lang="en-US" b="0" i="0" baseline="0"/>
              <a:t> (see previous slide).</a:t>
            </a:r>
          </a:p>
          <a:p>
            <a:r>
              <a:rPr lang="en-US" b="0" i="0"/>
              <a:t>getfield is the bytecode instruction to get a field’s value for a particular object; to get a static value for a particular </a:t>
            </a:r>
            <a:r>
              <a:rPr lang="en-US" b="0" i="1"/>
              <a:t>class</a:t>
            </a:r>
            <a:r>
              <a:rPr lang="en-US" b="0" i="0"/>
              <a:t>, the getstatic bytecode instruction is used.</a:t>
            </a:r>
          </a:p>
          <a:p>
            <a:endParaRPr lang="en-US" b="0" i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9133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http://en.wikipedia.org/wiki/Java_class_file#Sections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9136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http://en.wikipedia.org/wiki/List_of_JVM_languages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969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409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Virtual Machines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8405982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366125" cy="4972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409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Virtual Machines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8405238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409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Virtual Machines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409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Virtual Machines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090" y="371182"/>
            <a:ext cx="838891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83661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 dirty="0">
              <a:latin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705600" y="-48399"/>
            <a:ext cx="2425700" cy="2769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200" dirty="0" smtClean="0">
                <a:solidFill>
                  <a:srgbClr val="DCB834"/>
                </a:solidFill>
                <a:latin typeface="Calibri" pitchFamily="34" charset="0"/>
                <a:cs typeface="Calibri" pitchFamily="34" charset="0"/>
              </a:rPr>
              <a:t>University of </a:t>
            </a:r>
            <a:r>
              <a:rPr lang="en-US" sz="1200" b="1" kern="1200" dirty="0" smtClean="0">
                <a:solidFill>
                  <a:srgbClr val="DCB834"/>
                </a:solidFill>
                <a:latin typeface="Calibri" pitchFamily="34" charset="0"/>
                <a:ea typeface="+mn-ea"/>
                <a:cs typeface="Calibri" pitchFamily="34" charset="0"/>
              </a:rPr>
              <a:t>Washington</a:t>
            </a:r>
            <a:endParaRPr lang="en-US" sz="1200" b="1" kern="1200" dirty="0">
              <a:solidFill>
                <a:srgbClr val="DCB834"/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409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Virtual Machines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7" r:id="rId3"/>
    <p:sldLayoutId id="2147483678" r:id="rId4"/>
  </p:sldLayoutIdLst>
  <p:timing>
    <p:tnLst>
      <p:par>
        <p:cTn id="1" dur="indefinite" restart="never" nodeType="tmRoot"/>
      </p:par>
    </p:tnLst>
  </p:timing>
  <p:hf sldNum="0" hdr="0" dt="0"/>
  <p:txStyles>
    <p:titleStyle>
      <a:lvl1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2pPr>
      <a:lvl3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3pPr>
      <a:lvl4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4pPr>
      <a:lvl5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18" charset="2"/>
        <a:buChar char="¢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Java_bytecode_instruction_listing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11: Comparing Java and 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representations in Java</a:t>
            </a:r>
          </a:p>
          <a:p>
            <a:r>
              <a:rPr lang="en-US" dirty="0" smtClean="0"/>
              <a:t>Pointers and references</a:t>
            </a:r>
          </a:p>
          <a:p>
            <a:r>
              <a:rPr lang="en-US" dirty="0" smtClean="0"/>
              <a:t>Method calls</a:t>
            </a:r>
          </a:p>
          <a:p>
            <a:r>
              <a:rPr lang="en-US" u="sng" dirty="0" smtClean="0"/>
              <a:t>Virtual machines and runtime environment</a:t>
            </a:r>
          </a:p>
          <a:p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Virtual Machines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Programming Languages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choices in how to implement programming models</a:t>
            </a:r>
          </a:p>
          <a:p>
            <a:r>
              <a:rPr lang="en-US" dirty="0" smtClean="0"/>
              <a:t>We’ve talked about compilation, can also </a:t>
            </a:r>
            <a:r>
              <a:rPr lang="en-US" i="1" dirty="0" smtClean="0">
                <a:solidFill>
                  <a:srgbClr val="C00000"/>
                </a:solidFill>
              </a:rPr>
              <a:t>interpret</a:t>
            </a:r>
          </a:p>
          <a:p>
            <a:pPr lvl="1"/>
            <a:r>
              <a:rPr lang="en-US" dirty="0" smtClean="0"/>
              <a:t>Execute line by line in original source code</a:t>
            </a:r>
          </a:p>
          <a:p>
            <a:pPr lvl="1"/>
            <a:r>
              <a:rPr lang="en-US" dirty="0" smtClean="0"/>
              <a:t>Less work for compiler – all work done at run-time</a:t>
            </a:r>
          </a:p>
          <a:p>
            <a:pPr lvl="1"/>
            <a:r>
              <a:rPr lang="en-US" dirty="0" smtClean="0"/>
              <a:t>Easier to debug – less translation</a:t>
            </a:r>
          </a:p>
          <a:p>
            <a:pPr lvl="1"/>
            <a:r>
              <a:rPr lang="en-US" dirty="0" smtClean="0"/>
              <a:t>Easier to run on different architectures – runs in a simulated environment that exists only inside the </a:t>
            </a:r>
            <a:r>
              <a:rPr lang="en-US" i="1" dirty="0" smtClean="0">
                <a:solidFill>
                  <a:srgbClr val="C00000"/>
                </a:solidFill>
              </a:rPr>
              <a:t>interpreter</a:t>
            </a:r>
            <a:r>
              <a:rPr lang="en-US" i="1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process</a:t>
            </a:r>
          </a:p>
          <a:p>
            <a:r>
              <a:rPr lang="en-US" dirty="0" smtClean="0"/>
              <a:t>Interpreting languages has a long history</a:t>
            </a:r>
          </a:p>
          <a:p>
            <a:pPr lvl="1"/>
            <a:r>
              <a:rPr lang="en-US" dirty="0" smtClean="0"/>
              <a:t>Lisp – one of the first programming languages, was interpreted</a:t>
            </a:r>
          </a:p>
          <a:p>
            <a:r>
              <a:rPr lang="en-US" dirty="0" smtClean="0"/>
              <a:t>Interpreted implementations are very much with us today</a:t>
            </a:r>
          </a:p>
          <a:p>
            <a:pPr lvl="1"/>
            <a:r>
              <a:rPr lang="en-US" dirty="0" smtClean="0"/>
              <a:t>Python, </a:t>
            </a:r>
            <a:r>
              <a:rPr lang="en-US" dirty="0" err="1" smtClean="0"/>
              <a:t>Javascript</a:t>
            </a:r>
            <a:r>
              <a:rPr lang="en-US" dirty="0" smtClean="0"/>
              <a:t>, Ruby, </a:t>
            </a:r>
            <a:r>
              <a:rPr lang="en-US" dirty="0" err="1" smtClean="0"/>
              <a:t>Matlab</a:t>
            </a:r>
            <a:r>
              <a:rPr lang="en-US" dirty="0" smtClean="0"/>
              <a:t>, PHP, Perl, …</a:t>
            </a:r>
          </a:p>
          <a:p>
            <a:pPr lvl="1"/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Virtual Machines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Interpreted vs. Compiled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366125" cy="980950"/>
          </a:xfrm>
        </p:spPr>
        <p:txBody>
          <a:bodyPr/>
          <a:lstStyle/>
          <a:p>
            <a:r>
              <a:rPr lang="en-US" dirty="0" smtClean="0"/>
              <a:t>Really a continuum, a choice to be made</a:t>
            </a:r>
          </a:p>
          <a:p>
            <a:pPr lvl="1"/>
            <a:r>
              <a:rPr lang="en-US" dirty="0" smtClean="0"/>
              <a:t>More or less work done by interpreter/compiler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Java programs are usually run by a </a:t>
            </a:r>
            <a:r>
              <a:rPr lang="en-US" i="1" dirty="0" smtClean="0">
                <a:solidFill>
                  <a:srgbClr val="C00000"/>
                </a:solidFill>
              </a:rPr>
              <a:t>virtual machine</a:t>
            </a:r>
          </a:p>
          <a:p>
            <a:pPr lvl="1"/>
            <a:r>
              <a:rPr lang="en-US" dirty="0" err="1" smtClean="0">
                <a:solidFill>
                  <a:srgbClr val="000000"/>
                </a:solidFill>
              </a:rPr>
              <a:t>VMs</a:t>
            </a:r>
            <a:r>
              <a:rPr lang="en-US" dirty="0" smtClean="0">
                <a:solidFill>
                  <a:srgbClr val="000000"/>
                </a:solidFill>
              </a:rPr>
              <a:t> interpret an intermediate, “partly compiled” language called </a:t>
            </a:r>
            <a:r>
              <a:rPr lang="en-US" i="1" dirty="0" smtClean="0">
                <a:solidFill>
                  <a:srgbClr val="000000"/>
                </a:solidFill>
              </a:rPr>
              <a:t>bytecode</a:t>
            </a:r>
          </a:p>
          <a:p>
            <a:r>
              <a:rPr lang="en-US" dirty="0" smtClean="0"/>
              <a:t>Java can also be compiled ahead of time (just as a C program is) or at runtime by a </a:t>
            </a:r>
            <a:r>
              <a:rPr lang="en-US" i="1" dirty="0" smtClean="0">
                <a:solidFill>
                  <a:srgbClr val="C00000"/>
                </a:solidFill>
              </a:rPr>
              <a:t>just-in-time (JIT) compiler</a:t>
            </a:r>
            <a:endParaRPr lang="en-US" dirty="0" smtClean="0"/>
          </a:p>
        </p:txBody>
      </p:sp>
      <p:cxnSp>
        <p:nvCxnSpPr>
          <p:cNvPr id="7" name="Straight Arrow Connector 6"/>
          <p:cNvCxnSpPr/>
          <p:nvPr/>
        </p:nvCxnSpPr>
        <p:spPr bwMode="auto">
          <a:xfrm flipV="1">
            <a:off x="547381" y="1729871"/>
            <a:ext cx="8013658" cy="2277333"/>
          </a:xfrm>
          <a:prstGeom prst="straightConnector1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arrow"/>
            <a:tailEnd type="arrow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799176" y="3810127"/>
            <a:ext cx="16432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Interpreted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42867" y="1422425"/>
            <a:ext cx="13998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Compiled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50753" y="3086630"/>
            <a:ext cx="678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  <a:latin typeface="Calibri" pitchFamily="34" charset="0"/>
              </a:rPr>
              <a:t>Lisp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40530" y="2155107"/>
            <a:ext cx="3475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  <a:latin typeface="Calibri" pitchFamily="34" charset="0"/>
              </a:rPr>
              <a:t>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65500" y="2802846"/>
            <a:ext cx="736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  <a:latin typeface="Calibri" pitchFamily="34" charset="0"/>
              </a:rPr>
              <a:t>Java</a:t>
            </a: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Virtual Machines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Machine Model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 bwMode="auto">
          <a:xfrm>
            <a:off x="2508292" y="1841500"/>
            <a:ext cx="4238625" cy="682625"/>
          </a:xfrm>
          <a:prstGeom prst="roundRect">
            <a:avLst/>
          </a:prstGeom>
          <a:ln>
            <a:solidFill>
              <a:srgbClr val="00CC9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 smtClean="0">
                <a:latin typeface="Calibri" pitchFamily="34" charset="0"/>
              </a:rPr>
              <a:t>High-Level Language Program 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8" name="Rounded Rectangle 7"/>
          <p:cNvSpPr/>
          <p:nvPr/>
        </p:nvSpPr>
        <p:spPr bwMode="auto">
          <a:xfrm>
            <a:off x="2517817" y="3581400"/>
            <a:ext cx="4238625" cy="682625"/>
          </a:xfrm>
          <a:prstGeom prst="roundRect">
            <a:avLst/>
          </a:prstGeom>
          <a:ln>
            <a:solidFill>
              <a:srgbClr val="00CC98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 smtClean="0">
                <a:latin typeface="Calibri" pitchFamily="34" charset="0"/>
              </a:rPr>
              <a:t>Virtual Machine Language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2511467" y="5321300"/>
            <a:ext cx="4238625" cy="682625"/>
          </a:xfrm>
          <a:prstGeom prst="roundRect">
            <a:avLst/>
          </a:prstGeom>
          <a:ln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 smtClean="0">
                <a:latin typeface="Calibri" pitchFamily="34" charset="0"/>
              </a:rPr>
              <a:t>Native Machine Language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217677" y="2527905"/>
            <a:ext cx="2104791" cy="1040191"/>
            <a:chOff x="1217677" y="2527905"/>
            <a:chExt cx="2104791" cy="1040191"/>
          </a:xfrm>
        </p:grpSpPr>
        <p:sp>
          <p:nvSpPr>
            <p:cNvPr id="15" name="TextBox 14"/>
            <p:cNvSpPr txBox="1"/>
            <p:nvPr/>
          </p:nvSpPr>
          <p:spPr>
            <a:xfrm>
              <a:off x="1217677" y="2645643"/>
              <a:ext cx="137895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C00000"/>
                  </a:solidFill>
                  <a:latin typeface="Calibri" pitchFamily="34" charset="0"/>
                </a:rPr>
                <a:t>Bytecode</a:t>
              </a:r>
              <a:r>
                <a:rPr lang="en-US" dirty="0">
                  <a:solidFill>
                    <a:srgbClr val="C00000"/>
                  </a:solidFill>
                  <a:latin typeface="Calibri" pitchFamily="34" charset="0"/>
                </a:rPr>
                <a:t/>
              </a:r>
              <a:br>
                <a:rPr lang="en-US" dirty="0">
                  <a:solidFill>
                    <a:srgbClr val="C00000"/>
                  </a:solidFill>
                  <a:latin typeface="Calibri" pitchFamily="34" charset="0"/>
                </a:rPr>
              </a:br>
              <a:r>
                <a:rPr lang="en-US" dirty="0">
                  <a:solidFill>
                    <a:srgbClr val="C00000"/>
                  </a:solidFill>
                  <a:latin typeface="Calibri" pitchFamily="34" charset="0"/>
                </a:rPr>
                <a:t>compiler</a:t>
              </a:r>
              <a:endParaRPr lang="en-US" dirty="0" smtClean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20" name="Down Arrow 19"/>
            <p:cNvSpPr/>
            <p:nvPr/>
          </p:nvSpPr>
          <p:spPr bwMode="auto">
            <a:xfrm>
              <a:off x="2753992" y="2527905"/>
              <a:ext cx="568476" cy="1040191"/>
            </a:xfrm>
            <a:prstGeom prst="downArrow">
              <a:avLst/>
            </a:prstGeom>
            <a:solidFill>
              <a:srgbClr val="FF0000">
                <a:alpha val="34000"/>
              </a:srgbClr>
            </a:solidFill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47658" y="4276877"/>
            <a:ext cx="2882069" cy="1040191"/>
            <a:chOff x="447658" y="4276877"/>
            <a:chExt cx="2882069" cy="1040191"/>
          </a:xfrm>
        </p:grpSpPr>
        <p:sp>
          <p:nvSpPr>
            <p:cNvPr id="16" name="TextBox 15"/>
            <p:cNvSpPr txBox="1"/>
            <p:nvPr/>
          </p:nvSpPr>
          <p:spPr>
            <a:xfrm>
              <a:off x="447658" y="4413974"/>
              <a:ext cx="221256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rgbClr val="C00000"/>
                  </a:solidFill>
                  <a:latin typeface="Calibri" pitchFamily="34" charset="0"/>
                </a:rPr>
                <a:t>Virtual machine</a:t>
              </a:r>
              <a:br>
                <a:rPr lang="en-US" dirty="0" smtClean="0">
                  <a:solidFill>
                    <a:srgbClr val="C00000"/>
                  </a:solidFill>
                  <a:latin typeface="Calibri" pitchFamily="34" charset="0"/>
                </a:rPr>
              </a:br>
              <a:r>
                <a:rPr lang="en-US" dirty="0" smtClean="0">
                  <a:solidFill>
                    <a:srgbClr val="C00000"/>
                  </a:solidFill>
                  <a:latin typeface="Calibri" pitchFamily="34" charset="0"/>
                </a:rPr>
                <a:t>(interpreter)</a:t>
              </a:r>
            </a:p>
          </p:txBody>
        </p:sp>
        <p:sp>
          <p:nvSpPr>
            <p:cNvPr id="21" name="Down Arrow 20"/>
            <p:cNvSpPr/>
            <p:nvPr/>
          </p:nvSpPr>
          <p:spPr bwMode="auto">
            <a:xfrm>
              <a:off x="2761251" y="4276877"/>
              <a:ext cx="568476" cy="1040191"/>
            </a:xfrm>
            <a:prstGeom prst="downArrow">
              <a:avLst/>
            </a:prstGeom>
            <a:solidFill>
              <a:srgbClr val="FF0000">
                <a:alpha val="34000"/>
              </a:srgbClr>
            </a:solidFill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846998" y="2535162"/>
            <a:ext cx="2653479" cy="2798838"/>
            <a:chOff x="5846998" y="2535162"/>
            <a:chExt cx="2653479" cy="2798838"/>
          </a:xfrm>
        </p:grpSpPr>
        <p:sp>
          <p:nvSpPr>
            <p:cNvPr id="45" name="TextBox 44"/>
            <p:cNvSpPr txBox="1"/>
            <p:nvPr/>
          </p:nvSpPr>
          <p:spPr>
            <a:xfrm>
              <a:off x="6455326" y="2641581"/>
              <a:ext cx="204515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  <a:latin typeface="Calibri" pitchFamily="34" charset="0"/>
                </a:rPr>
                <a:t>Ahead-of-time</a:t>
              </a:r>
              <a:br>
                <a:rPr lang="en-US" dirty="0">
                  <a:solidFill>
                    <a:srgbClr val="C00000"/>
                  </a:solidFill>
                  <a:latin typeface="Calibri" pitchFamily="34" charset="0"/>
                </a:rPr>
              </a:br>
              <a:r>
                <a:rPr lang="en-US" dirty="0">
                  <a:solidFill>
                    <a:srgbClr val="C00000"/>
                  </a:solidFill>
                  <a:latin typeface="Calibri" pitchFamily="34" charset="0"/>
                </a:rPr>
                <a:t>c</a:t>
              </a:r>
              <a:r>
                <a:rPr lang="en-US" dirty="0" smtClean="0">
                  <a:solidFill>
                    <a:srgbClr val="C00000"/>
                  </a:solidFill>
                  <a:latin typeface="Calibri" pitchFamily="34" charset="0"/>
                </a:rPr>
                <a:t>ompiler</a:t>
              </a:r>
            </a:p>
          </p:txBody>
        </p:sp>
        <p:sp>
          <p:nvSpPr>
            <p:cNvPr id="22" name="Down Arrow 21"/>
            <p:cNvSpPr/>
            <p:nvPr/>
          </p:nvSpPr>
          <p:spPr bwMode="auto">
            <a:xfrm>
              <a:off x="5846998" y="2535162"/>
              <a:ext cx="568476" cy="2798838"/>
            </a:xfrm>
            <a:prstGeom prst="downArrow">
              <a:avLst/>
            </a:prstGeom>
            <a:solidFill>
              <a:srgbClr val="FF0000">
                <a:alpha val="34000"/>
              </a:srgbClr>
            </a:solidFill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390080" y="4280790"/>
            <a:ext cx="1987553" cy="1040116"/>
            <a:chOff x="3390080" y="4280790"/>
            <a:chExt cx="1987553" cy="1040116"/>
          </a:xfrm>
        </p:grpSpPr>
        <p:sp>
          <p:nvSpPr>
            <p:cNvPr id="28" name="TextBox 27"/>
            <p:cNvSpPr txBox="1"/>
            <p:nvPr/>
          </p:nvSpPr>
          <p:spPr>
            <a:xfrm>
              <a:off x="4048174" y="4419933"/>
              <a:ext cx="132945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C00000"/>
                  </a:solidFill>
                  <a:latin typeface="Calibri" pitchFamily="34" charset="0"/>
                </a:rPr>
                <a:t>JIT</a:t>
              </a:r>
              <a:br>
                <a:rPr lang="en-US" dirty="0" smtClean="0">
                  <a:solidFill>
                    <a:srgbClr val="C00000"/>
                  </a:solidFill>
                  <a:latin typeface="Calibri" pitchFamily="34" charset="0"/>
                </a:rPr>
              </a:br>
              <a:r>
                <a:rPr lang="en-US" dirty="0" smtClean="0">
                  <a:solidFill>
                    <a:srgbClr val="C00000"/>
                  </a:solidFill>
                  <a:latin typeface="Calibri" pitchFamily="34" charset="0"/>
                </a:rPr>
                <a:t>compiler</a:t>
              </a:r>
            </a:p>
          </p:txBody>
        </p:sp>
        <p:sp>
          <p:nvSpPr>
            <p:cNvPr id="29" name="Down Arrow 28"/>
            <p:cNvSpPr/>
            <p:nvPr/>
          </p:nvSpPr>
          <p:spPr bwMode="auto">
            <a:xfrm>
              <a:off x="3390080" y="4280790"/>
              <a:ext cx="568476" cy="1040116"/>
            </a:xfrm>
            <a:prstGeom prst="downArrow">
              <a:avLst/>
            </a:prstGeom>
            <a:solidFill>
              <a:srgbClr val="FF0000">
                <a:alpha val="34000"/>
              </a:srgbClr>
            </a:solidFill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</p:grpSp>
      <p:sp>
        <p:nvSpPr>
          <p:cNvPr id="31" name="Footer Placeholder 3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Virtual Machines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Java Virtual Machine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Makes Java machine-independent</a:t>
            </a:r>
          </a:p>
          <a:p>
            <a:r>
              <a:rPr lang="en-US" dirty="0" smtClean="0"/>
              <a:t>Provides strong protections</a:t>
            </a:r>
          </a:p>
          <a:p>
            <a:r>
              <a:rPr lang="en-US" dirty="0" smtClean="0"/>
              <a:t>Stack-based execution model</a:t>
            </a:r>
          </a:p>
          <a:p>
            <a:r>
              <a:rPr lang="en-US" dirty="0"/>
              <a:t>There are many </a:t>
            </a:r>
            <a:r>
              <a:rPr lang="en-US" dirty="0" err="1" smtClean="0"/>
              <a:t>JVMs</a:t>
            </a:r>
            <a:endParaRPr lang="en-US" dirty="0" smtClean="0"/>
          </a:p>
          <a:p>
            <a:pPr lvl="1"/>
            <a:r>
              <a:rPr lang="en-US" dirty="0" smtClean="0"/>
              <a:t>Some interpret</a:t>
            </a:r>
          </a:p>
          <a:p>
            <a:pPr lvl="1"/>
            <a:r>
              <a:rPr lang="en-US" dirty="0" smtClean="0"/>
              <a:t>Some compile into assembly</a:t>
            </a:r>
          </a:p>
          <a:p>
            <a:pPr lvl="1"/>
            <a:r>
              <a:rPr lang="en-US" dirty="0"/>
              <a:t>Usually implemented in C</a:t>
            </a:r>
            <a:endParaRPr lang="en-US" dirty="0" smtClean="0"/>
          </a:p>
        </p:txBody>
      </p:sp>
      <p:grpSp>
        <p:nvGrpSpPr>
          <p:cNvPr id="71" name="Group 70"/>
          <p:cNvGrpSpPr/>
          <p:nvPr/>
        </p:nvGrpSpPr>
        <p:grpSpPr>
          <a:xfrm>
            <a:off x="4335258" y="2956153"/>
            <a:ext cx="3094197" cy="3733511"/>
            <a:chOff x="4335258" y="2956153"/>
            <a:chExt cx="3094197" cy="3733511"/>
          </a:xfrm>
        </p:grpSpPr>
        <p:sp>
          <p:nvSpPr>
            <p:cNvPr id="15" name="Rectangle 14"/>
            <p:cNvSpPr/>
            <p:nvPr/>
          </p:nvSpPr>
          <p:spPr bwMode="auto">
            <a:xfrm>
              <a:off x="4335258" y="2956153"/>
              <a:ext cx="3087229" cy="3733511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4487659" y="3108554"/>
              <a:ext cx="263610" cy="373138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4749535" y="3107672"/>
              <a:ext cx="263610" cy="373138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5012278" y="3107672"/>
              <a:ext cx="263610" cy="373138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5275021" y="3107672"/>
              <a:ext cx="263610" cy="373138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5536897" y="3106790"/>
              <a:ext cx="263610" cy="373138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5799639" y="3106790"/>
              <a:ext cx="692299" cy="373138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ysDash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6490207" y="3107672"/>
              <a:ext cx="263610" cy="373138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6752083" y="3106790"/>
              <a:ext cx="263610" cy="373138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7014826" y="3106790"/>
              <a:ext cx="263610" cy="373138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4508688" y="6151414"/>
              <a:ext cx="1490608" cy="373138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4507822" y="5778276"/>
              <a:ext cx="1490608" cy="373138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4507822" y="5406020"/>
              <a:ext cx="1490608" cy="373138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4507821" y="5033763"/>
              <a:ext cx="1490608" cy="373138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4507822" y="4650559"/>
              <a:ext cx="1490608" cy="373138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4507821" y="4278303"/>
              <a:ext cx="1490608" cy="373138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6546676" y="6150532"/>
              <a:ext cx="699781" cy="373138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145382" y="3415999"/>
              <a:ext cx="14945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latin typeface="Calibri" pitchFamily="34" charset="0"/>
                </a:rPr>
                <a:t>variable table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476711" y="3929705"/>
              <a:ext cx="15603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latin typeface="Calibri" pitchFamily="34" charset="0"/>
                </a:rPr>
                <a:t>operand stack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6391678" y="5505439"/>
              <a:ext cx="103777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800" dirty="0" smtClean="0">
                  <a:latin typeface="Calibri" pitchFamily="34" charset="0"/>
                </a:rPr>
                <a:t>constant</a:t>
              </a:r>
              <a:br>
                <a:rPr lang="en-US" sz="1800" dirty="0" smtClean="0">
                  <a:latin typeface="Calibri" pitchFamily="34" charset="0"/>
                </a:rPr>
              </a:br>
              <a:r>
                <a:rPr lang="en-US" sz="1800" dirty="0" smtClean="0">
                  <a:latin typeface="Calibri" pitchFamily="34" charset="0"/>
                </a:rPr>
                <a:t>pool</a:t>
              </a:r>
            </a:p>
          </p:txBody>
        </p:sp>
        <p:cxnSp>
          <p:nvCxnSpPr>
            <p:cNvPr id="36" name="Straight Arrow Connector 35"/>
            <p:cNvCxnSpPr/>
            <p:nvPr/>
          </p:nvCxnSpPr>
          <p:spPr bwMode="auto">
            <a:xfrm rot="5400000" flipH="1" flipV="1">
              <a:off x="5676297" y="5425087"/>
              <a:ext cx="886846" cy="1588"/>
            </a:xfrm>
            <a:prstGeom prst="straightConnector1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37" name="TextBox 36"/>
            <p:cNvSpPr txBox="1"/>
            <p:nvPr/>
          </p:nvSpPr>
          <p:spPr>
            <a:xfrm>
              <a:off x="4466630" y="3098486"/>
              <a:ext cx="3007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latin typeface="Calibri" pitchFamily="34" charset="0"/>
                </a:rPr>
                <a:t>0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739458" y="3108549"/>
              <a:ext cx="3007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latin typeface="Calibri" pitchFamily="34" charset="0"/>
                </a:rPr>
                <a:t>1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990390" y="3107663"/>
              <a:ext cx="3007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latin typeface="Calibri" pitchFamily="34" charset="0"/>
                </a:rPr>
                <a:t>2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5263218" y="3106777"/>
              <a:ext cx="3007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latin typeface="Calibri" pitchFamily="34" charset="0"/>
                </a:rPr>
                <a:t>3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525098" y="3105891"/>
              <a:ext cx="3007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latin typeface="Calibri" pitchFamily="34" charset="0"/>
                </a:rPr>
                <a:t>4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991258" y="3115954"/>
              <a:ext cx="3007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err="1" smtClean="0">
                  <a:latin typeface="Calibri" pitchFamily="34" charset="0"/>
                </a:rPr>
                <a:t>n</a:t>
              </a:r>
              <a:endParaRPr lang="en-US" sz="1800" dirty="0" smtClean="0">
                <a:latin typeface="Calibri" pitchFamily="34" charset="0"/>
              </a:endParaRPr>
            </a:p>
          </p:txBody>
        </p:sp>
      </p:grpSp>
      <p:grpSp>
        <p:nvGrpSpPr>
          <p:cNvPr id="43" name="Group 11"/>
          <p:cNvGrpSpPr/>
          <p:nvPr/>
        </p:nvGrpSpPr>
        <p:grpSpPr>
          <a:xfrm>
            <a:off x="4617026" y="1324794"/>
            <a:ext cx="3341328" cy="1773692"/>
            <a:chOff x="4617026" y="1324794"/>
            <a:chExt cx="3341328" cy="1773692"/>
          </a:xfrm>
        </p:grpSpPr>
        <p:cxnSp>
          <p:nvCxnSpPr>
            <p:cNvPr id="44" name="Straight Arrow Connector 43"/>
            <p:cNvCxnSpPr>
              <a:stCxn id="45" idx="1"/>
              <a:endCxn id="37" idx="0"/>
            </p:cNvCxnSpPr>
            <p:nvPr/>
          </p:nvCxnSpPr>
          <p:spPr bwMode="auto">
            <a:xfrm flipH="1">
              <a:off x="4617026" y="1509460"/>
              <a:ext cx="1316583" cy="1589026"/>
            </a:xfrm>
            <a:prstGeom prst="straightConnector1">
              <a:avLst/>
            </a:prstGeom>
            <a:noFill/>
            <a:ln w="254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45" name="TextBox 44"/>
            <p:cNvSpPr txBox="1"/>
            <p:nvPr/>
          </p:nvSpPr>
          <p:spPr>
            <a:xfrm>
              <a:off x="5933609" y="1324794"/>
              <a:ext cx="2024745" cy="369332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latin typeface="Calibri" pitchFamily="34" charset="0"/>
                </a:rPr>
                <a:t>Holds pointer ‘this’</a:t>
              </a: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4756702" y="1762742"/>
            <a:ext cx="4066397" cy="1341202"/>
            <a:chOff x="4756702" y="1762742"/>
            <a:chExt cx="4066397" cy="1341202"/>
          </a:xfrm>
        </p:grpSpPr>
        <p:cxnSp>
          <p:nvCxnSpPr>
            <p:cNvPr id="50" name="Straight Arrow Connector 49"/>
            <p:cNvCxnSpPr>
              <a:stCxn id="51" idx="1"/>
              <a:endCxn id="52" idx="1"/>
            </p:cNvCxnSpPr>
            <p:nvPr/>
          </p:nvCxnSpPr>
          <p:spPr bwMode="auto">
            <a:xfrm flipH="1">
              <a:off x="5145381" y="1947408"/>
              <a:ext cx="788229" cy="828108"/>
            </a:xfrm>
            <a:prstGeom prst="straightConnector1">
              <a:avLst/>
            </a:prstGeom>
            <a:noFill/>
            <a:ln w="254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51" name="TextBox 50"/>
            <p:cNvSpPr txBox="1"/>
            <p:nvPr/>
          </p:nvSpPr>
          <p:spPr>
            <a:xfrm>
              <a:off x="5933610" y="1762742"/>
              <a:ext cx="2889489" cy="369332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latin typeface="Calibri" pitchFamily="34" charset="0"/>
                </a:rPr>
                <a:t>Other arguments to method</a:t>
              </a:r>
            </a:p>
          </p:txBody>
        </p:sp>
        <p:sp>
          <p:nvSpPr>
            <p:cNvPr id="52" name="Left Brace 51"/>
            <p:cNvSpPr/>
            <p:nvPr/>
          </p:nvSpPr>
          <p:spPr bwMode="auto">
            <a:xfrm rot="5400000">
              <a:off x="4981167" y="2551051"/>
              <a:ext cx="328428" cy="777358"/>
            </a:xfrm>
            <a:prstGeom prst="leftBrace">
              <a:avLst>
                <a:gd name="adj1" fmla="val 59173"/>
                <a:gd name="adj2" fmla="val 50000"/>
              </a:avLst>
            </a:prstGeom>
            <a:noFill/>
            <a:ln w="254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5544064" y="2196507"/>
            <a:ext cx="2562918" cy="895606"/>
            <a:chOff x="4756702" y="2208338"/>
            <a:chExt cx="2562918" cy="895606"/>
          </a:xfrm>
        </p:grpSpPr>
        <p:cxnSp>
          <p:nvCxnSpPr>
            <p:cNvPr id="64" name="Straight Arrow Connector 63"/>
            <p:cNvCxnSpPr>
              <a:stCxn id="65" idx="2"/>
              <a:endCxn id="66" idx="1"/>
            </p:cNvCxnSpPr>
            <p:nvPr/>
          </p:nvCxnSpPr>
          <p:spPr bwMode="auto">
            <a:xfrm flipH="1">
              <a:off x="5622216" y="2577670"/>
              <a:ext cx="608893" cy="197846"/>
            </a:xfrm>
            <a:prstGeom prst="straightConnector1">
              <a:avLst/>
            </a:prstGeom>
            <a:noFill/>
            <a:ln w="254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65" name="TextBox 64"/>
            <p:cNvSpPr txBox="1"/>
            <p:nvPr/>
          </p:nvSpPr>
          <p:spPr>
            <a:xfrm>
              <a:off x="5142598" y="2208338"/>
              <a:ext cx="2177022" cy="369332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latin typeface="Calibri" pitchFamily="34" charset="0"/>
                </a:rPr>
                <a:t>Other local variables</a:t>
              </a:r>
            </a:p>
          </p:txBody>
        </p:sp>
        <p:sp>
          <p:nvSpPr>
            <p:cNvPr id="66" name="Left Brace 65"/>
            <p:cNvSpPr/>
            <p:nvPr/>
          </p:nvSpPr>
          <p:spPr bwMode="auto">
            <a:xfrm rot="5400000">
              <a:off x="5458002" y="2074216"/>
              <a:ext cx="328428" cy="1731028"/>
            </a:xfrm>
            <a:prstGeom prst="leftBrace">
              <a:avLst>
                <a:gd name="adj1" fmla="val 59173"/>
                <a:gd name="adj2" fmla="val 50000"/>
              </a:avLst>
            </a:prstGeom>
            <a:noFill/>
            <a:ln w="254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</p:grpSp>
      <p:sp>
        <p:nvSpPr>
          <p:cNvPr id="47" name="Footer Placeholder 4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Virtual Machines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JVM Operand Stack Example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5110982"/>
            <a:ext cx="4572000" cy="1077218"/>
          </a:xfrm>
          <a:prstGeom prst="rect">
            <a:avLst/>
          </a:prstGeom>
          <a:solidFill>
            <a:srgbClr val="F1C7C7"/>
          </a:solidFill>
          <a:ln>
            <a:solidFill>
              <a:srgbClr val="FF0000"/>
            </a:solidFill>
          </a:ln>
        </p:spPr>
        <p:txBody>
          <a:bodyPr>
            <a:spAutoFit/>
          </a:bodyPr>
          <a:lstStyle/>
          <a:p>
            <a:r>
              <a:rPr lang="en-US" sz="1600" dirty="0" err="1" smtClean="0">
                <a:latin typeface="Courier"/>
                <a:cs typeface="Courier"/>
              </a:rPr>
              <a:t>mov</a:t>
            </a:r>
            <a:r>
              <a:rPr lang="en-US" sz="1600" dirty="0" smtClean="0">
                <a:latin typeface="Courier"/>
                <a:cs typeface="Courier"/>
              </a:rPr>
              <a:t> 0x8001, %</a:t>
            </a:r>
            <a:r>
              <a:rPr lang="en-US" sz="1600" dirty="0" err="1" smtClean="0">
                <a:latin typeface="Courier"/>
                <a:cs typeface="Courier"/>
              </a:rPr>
              <a:t>eax</a:t>
            </a:r>
            <a:endParaRPr lang="en-US" sz="1600" dirty="0" smtClean="0">
              <a:latin typeface="Courier"/>
              <a:cs typeface="Courier"/>
            </a:endParaRPr>
          </a:p>
          <a:p>
            <a:r>
              <a:rPr lang="en-US" sz="1600" dirty="0" err="1" smtClean="0">
                <a:latin typeface="Courier"/>
                <a:cs typeface="Courier"/>
              </a:rPr>
              <a:t>mov</a:t>
            </a:r>
            <a:r>
              <a:rPr lang="en-US" sz="1600" dirty="0" smtClean="0">
                <a:latin typeface="Courier"/>
                <a:cs typeface="Courier"/>
              </a:rPr>
              <a:t> 0x8002, %</a:t>
            </a:r>
            <a:r>
              <a:rPr lang="en-US" sz="1600" dirty="0" err="1" smtClean="0">
                <a:latin typeface="Courier"/>
                <a:cs typeface="Courier"/>
              </a:rPr>
              <a:t>edx</a:t>
            </a:r>
            <a:endParaRPr lang="en-US" sz="1600" dirty="0" smtClean="0">
              <a:latin typeface="Courier"/>
              <a:cs typeface="Courier"/>
            </a:endParaRPr>
          </a:p>
          <a:p>
            <a:r>
              <a:rPr lang="en-US" sz="1600" dirty="0" smtClean="0">
                <a:latin typeface="Courier"/>
                <a:cs typeface="Courier"/>
              </a:rPr>
              <a:t>add %</a:t>
            </a:r>
            <a:r>
              <a:rPr lang="en-US" sz="1600" dirty="0" err="1" smtClean="0">
                <a:latin typeface="Courier"/>
                <a:cs typeface="Courier"/>
              </a:rPr>
              <a:t>edx</a:t>
            </a:r>
            <a:r>
              <a:rPr lang="en-US" sz="1600" dirty="0" smtClean="0">
                <a:latin typeface="Courier"/>
                <a:cs typeface="Courier"/>
              </a:rPr>
              <a:t>, %</a:t>
            </a:r>
            <a:r>
              <a:rPr lang="en-US" sz="1600" dirty="0" err="1" smtClean="0">
                <a:latin typeface="Courier"/>
                <a:cs typeface="Courier"/>
              </a:rPr>
              <a:t>eax</a:t>
            </a:r>
            <a:endParaRPr lang="en-US" sz="1600" dirty="0" smtClean="0">
              <a:latin typeface="Courier"/>
              <a:cs typeface="Courier"/>
            </a:endParaRPr>
          </a:p>
          <a:p>
            <a:r>
              <a:rPr lang="en-US" sz="1600" dirty="0" err="1" smtClean="0">
                <a:latin typeface="Courier"/>
                <a:cs typeface="Courier"/>
              </a:rPr>
              <a:t>mov</a:t>
            </a:r>
            <a:r>
              <a:rPr lang="en-US" sz="1600" dirty="0" smtClean="0">
                <a:latin typeface="Courier"/>
                <a:cs typeface="Courier"/>
              </a:rPr>
              <a:t> %</a:t>
            </a:r>
            <a:r>
              <a:rPr lang="en-US" sz="1600" dirty="0" err="1" smtClean="0">
                <a:latin typeface="Courier"/>
                <a:cs typeface="Courier"/>
              </a:rPr>
              <a:t>eax</a:t>
            </a:r>
            <a:r>
              <a:rPr lang="en-US" sz="1600" dirty="0" smtClean="0">
                <a:latin typeface="Courier"/>
                <a:cs typeface="Courier"/>
              </a:rPr>
              <a:t>, 0x8003</a:t>
            </a:r>
            <a:endParaRPr lang="en-US" sz="1600" dirty="0">
              <a:latin typeface="Courier"/>
              <a:cs typeface="Courier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96815" y="3662400"/>
            <a:ext cx="6950370" cy="1169551"/>
          </a:xfrm>
          <a:prstGeom prst="rect">
            <a:avLst/>
          </a:prstGeom>
          <a:solidFill>
            <a:srgbClr val="CDF1C5"/>
          </a:solidFill>
          <a:ln>
            <a:solidFill>
              <a:srgbClr val="5CE455"/>
            </a:solidFill>
          </a:ln>
        </p:spPr>
        <p:txBody>
          <a:bodyPr wrap="square">
            <a:spAutoFit/>
          </a:bodyPr>
          <a:lstStyle/>
          <a:p>
            <a:r>
              <a:rPr lang="en-US" sz="1400" dirty="0" err="1" smtClean="0">
                <a:latin typeface="Courier"/>
                <a:cs typeface="Courier"/>
              </a:rPr>
              <a:t>iload</a:t>
            </a:r>
            <a:r>
              <a:rPr lang="en-US" sz="1400" dirty="0" smtClean="0">
                <a:latin typeface="Courier"/>
                <a:cs typeface="Courier"/>
              </a:rPr>
              <a:t> 1	  // push 1</a:t>
            </a:r>
            <a:r>
              <a:rPr lang="en-US" sz="1400" baseline="30000" dirty="0" smtClean="0">
                <a:latin typeface="Courier"/>
                <a:cs typeface="Courier"/>
              </a:rPr>
              <a:t>st</a:t>
            </a:r>
            <a:r>
              <a:rPr lang="en-US" sz="1400" dirty="0" smtClean="0">
                <a:latin typeface="Courier"/>
                <a:cs typeface="Courier"/>
              </a:rPr>
              <a:t> argument from table onto stack</a:t>
            </a:r>
          </a:p>
          <a:p>
            <a:r>
              <a:rPr lang="en-US" sz="1400" dirty="0" err="1" smtClean="0">
                <a:latin typeface="Courier"/>
                <a:cs typeface="Courier"/>
              </a:rPr>
              <a:t>iload</a:t>
            </a:r>
            <a:r>
              <a:rPr lang="en-US" sz="1400" dirty="0" smtClean="0">
                <a:latin typeface="Courier"/>
                <a:cs typeface="Courier"/>
              </a:rPr>
              <a:t> 2	  // push 2</a:t>
            </a:r>
            <a:r>
              <a:rPr lang="en-US" sz="1400" baseline="30000" dirty="0" smtClean="0">
                <a:latin typeface="Courier"/>
                <a:cs typeface="Courier"/>
              </a:rPr>
              <a:t>nd</a:t>
            </a:r>
            <a:r>
              <a:rPr lang="en-US" sz="1400" dirty="0" smtClean="0">
                <a:latin typeface="Courier"/>
                <a:cs typeface="Courier"/>
              </a:rPr>
              <a:t> argument from table onto stack</a:t>
            </a:r>
          </a:p>
          <a:p>
            <a:r>
              <a:rPr lang="en-US" sz="1400" dirty="0" err="1" smtClean="0">
                <a:latin typeface="Courier"/>
                <a:cs typeface="Courier"/>
              </a:rPr>
              <a:t>iadd</a:t>
            </a:r>
            <a:r>
              <a:rPr lang="en-US" sz="1400" dirty="0" smtClean="0">
                <a:latin typeface="Courier"/>
                <a:cs typeface="Courier"/>
              </a:rPr>
              <a:t>	  // pop top 2 elements from stack, add together, and</a:t>
            </a:r>
            <a:br>
              <a:rPr lang="en-US" sz="1400" dirty="0" smtClean="0">
                <a:latin typeface="Courier"/>
                <a:cs typeface="Courier"/>
              </a:rPr>
            </a:br>
            <a:r>
              <a:rPr lang="en-US" sz="1400" dirty="0" smtClean="0">
                <a:latin typeface="Courier"/>
                <a:cs typeface="Courier"/>
              </a:rPr>
              <a:t>	  // push result back onto stack</a:t>
            </a:r>
          </a:p>
          <a:p>
            <a:r>
              <a:rPr lang="en-US" sz="1400" dirty="0" err="1" smtClean="0">
                <a:latin typeface="Courier"/>
                <a:cs typeface="Courier"/>
              </a:rPr>
              <a:t>istore</a:t>
            </a:r>
            <a:r>
              <a:rPr lang="en-US" sz="1400" dirty="0" smtClean="0">
                <a:latin typeface="Courier"/>
                <a:cs typeface="Courier"/>
              </a:rPr>
              <a:t> 3	  // pop result and put it into third slot in table</a:t>
            </a:r>
            <a:endParaRPr lang="en-US" sz="1400" dirty="0">
              <a:latin typeface="Courier"/>
              <a:cs typeface="Courier"/>
            </a:endParaRPr>
          </a:p>
        </p:txBody>
      </p:sp>
      <p:grpSp>
        <p:nvGrpSpPr>
          <p:cNvPr id="7" name="Group 11"/>
          <p:cNvGrpSpPr/>
          <p:nvPr/>
        </p:nvGrpSpPr>
        <p:grpSpPr>
          <a:xfrm>
            <a:off x="2189524" y="1740845"/>
            <a:ext cx="6652197" cy="2014564"/>
            <a:chOff x="2189524" y="1740845"/>
            <a:chExt cx="6652197" cy="2014564"/>
          </a:xfrm>
        </p:grpSpPr>
        <p:cxnSp>
          <p:nvCxnSpPr>
            <p:cNvPr id="10" name="Straight Arrow Connector 9"/>
            <p:cNvCxnSpPr>
              <a:stCxn id="11" idx="1"/>
            </p:cNvCxnSpPr>
            <p:nvPr/>
          </p:nvCxnSpPr>
          <p:spPr bwMode="auto">
            <a:xfrm rot="10800000" flipV="1">
              <a:off x="2189524" y="2479509"/>
              <a:ext cx="4422838" cy="1275900"/>
            </a:xfrm>
            <a:prstGeom prst="straightConnector1">
              <a:avLst/>
            </a:prstGeom>
            <a:noFill/>
            <a:ln w="254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1" name="TextBox 10"/>
            <p:cNvSpPr txBox="1"/>
            <p:nvPr/>
          </p:nvSpPr>
          <p:spPr>
            <a:xfrm>
              <a:off x="6612362" y="1740845"/>
              <a:ext cx="2229359" cy="1477328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latin typeface="Calibri" pitchFamily="34" charset="0"/>
                </a:rPr>
                <a:t>No knowledge </a:t>
              </a:r>
              <a:br>
                <a:rPr lang="en-US" sz="1800" dirty="0" smtClean="0">
                  <a:latin typeface="Calibri" pitchFamily="34" charset="0"/>
                </a:rPr>
              </a:br>
              <a:r>
                <a:rPr lang="en-US" sz="1800" dirty="0" smtClean="0">
                  <a:latin typeface="Calibri" pitchFamily="34" charset="0"/>
                </a:rPr>
                <a:t>of registers or </a:t>
              </a:r>
              <a:br>
                <a:rPr lang="en-US" sz="1800" dirty="0" smtClean="0">
                  <a:latin typeface="Calibri" pitchFamily="34" charset="0"/>
                </a:rPr>
              </a:br>
              <a:r>
                <a:rPr lang="en-US" sz="1800" dirty="0" smtClean="0">
                  <a:latin typeface="Calibri" pitchFamily="34" charset="0"/>
                </a:rPr>
                <a:t>memory locations</a:t>
              </a:r>
            </a:p>
            <a:p>
              <a:r>
                <a:rPr lang="en-US" sz="1800" dirty="0" smtClean="0">
                  <a:latin typeface="Calibri" pitchFamily="34" charset="0"/>
                </a:rPr>
                <a:t>(each instruction</a:t>
              </a:r>
              <a:br>
                <a:rPr lang="en-US" sz="1800" dirty="0" smtClean="0">
                  <a:latin typeface="Calibri" pitchFamily="34" charset="0"/>
                </a:rPr>
              </a:br>
              <a:r>
                <a:rPr lang="en-US" sz="1800" dirty="0" smtClean="0">
                  <a:latin typeface="Calibri" pitchFamily="34" charset="0"/>
                </a:rPr>
                <a:t>is 1 byte – bytecode)</a:t>
              </a:r>
            </a:p>
          </p:txBody>
        </p:sp>
      </p:grpSp>
      <p:grpSp>
        <p:nvGrpSpPr>
          <p:cNvPr id="13" name="Group 11"/>
          <p:cNvGrpSpPr/>
          <p:nvPr/>
        </p:nvGrpSpPr>
        <p:grpSpPr>
          <a:xfrm>
            <a:off x="1488877" y="1181579"/>
            <a:ext cx="3996022" cy="2508136"/>
            <a:chOff x="2288920" y="1259102"/>
            <a:chExt cx="3996022" cy="2508136"/>
          </a:xfrm>
        </p:grpSpPr>
        <p:cxnSp>
          <p:nvCxnSpPr>
            <p:cNvPr id="14" name="Straight Arrow Connector 13"/>
            <p:cNvCxnSpPr>
              <a:stCxn id="15" idx="1"/>
            </p:cNvCxnSpPr>
            <p:nvPr/>
          </p:nvCxnSpPr>
          <p:spPr bwMode="auto">
            <a:xfrm rot="10800000" flipV="1">
              <a:off x="2288920" y="1997765"/>
              <a:ext cx="1849281" cy="1769473"/>
            </a:xfrm>
            <a:prstGeom prst="straightConnector1">
              <a:avLst/>
            </a:prstGeom>
            <a:noFill/>
            <a:ln w="254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5" name="TextBox 14"/>
            <p:cNvSpPr txBox="1"/>
            <p:nvPr/>
          </p:nvSpPr>
          <p:spPr>
            <a:xfrm>
              <a:off x="4138200" y="1259102"/>
              <a:ext cx="2146742" cy="1477328"/>
            </a:xfrm>
            <a:prstGeom prst="rect">
              <a:avLst/>
            </a:prstGeom>
            <a:noFill/>
            <a:ln>
              <a:solidFill>
                <a:srgbClr val="0000FF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800" dirty="0" smtClean="0">
                  <a:latin typeface="Calibri" pitchFamily="34" charset="0"/>
                </a:rPr>
                <a:t>‘</a:t>
              </a:r>
              <a:r>
                <a:rPr lang="en-US" sz="1800" dirty="0" err="1" smtClean="0">
                  <a:latin typeface="Calibri" pitchFamily="34" charset="0"/>
                </a:rPr>
                <a:t>i</a:t>
              </a:r>
              <a:r>
                <a:rPr lang="en-US" sz="1800" dirty="0" smtClean="0">
                  <a:latin typeface="Calibri" pitchFamily="34" charset="0"/>
                </a:rPr>
                <a:t>’ stands for integer,</a:t>
              </a:r>
              <a:br>
                <a:rPr lang="en-US" sz="1800" dirty="0" smtClean="0">
                  <a:latin typeface="Calibri" pitchFamily="34" charset="0"/>
                </a:rPr>
              </a:br>
              <a:r>
                <a:rPr lang="en-US" sz="1800" dirty="0" smtClean="0">
                  <a:latin typeface="Calibri" pitchFamily="34" charset="0"/>
                </a:rPr>
                <a:t>‘a’ for reference,</a:t>
              </a:r>
            </a:p>
            <a:p>
              <a:r>
                <a:rPr lang="en-US" sz="1800" dirty="0" smtClean="0">
                  <a:latin typeface="Calibri" pitchFamily="34" charset="0"/>
                </a:rPr>
                <a:t>‘</a:t>
              </a:r>
              <a:r>
                <a:rPr lang="en-US" sz="1800" dirty="0" err="1" smtClean="0">
                  <a:latin typeface="Calibri" pitchFamily="34" charset="0"/>
                </a:rPr>
                <a:t>b</a:t>
              </a:r>
              <a:r>
                <a:rPr lang="en-US" sz="1800" dirty="0" smtClean="0">
                  <a:latin typeface="Calibri" pitchFamily="34" charset="0"/>
                </a:rPr>
                <a:t>’ for byte,</a:t>
              </a:r>
            </a:p>
            <a:p>
              <a:r>
                <a:rPr lang="en-US" sz="1800" dirty="0" smtClean="0">
                  <a:latin typeface="Calibri" pitchFamily="34" charset="0"/>
                </a:rPr>
                <a:t>‘</a:t>
              </a:r>
              <a:r>
                <a:rPr lang="en-US" sz="1800" dirty="0" err="1" smtClean="0">
                  <a:latin typeface="Calibri" pitchFamily="34" charset="0"/>
                </a:rPr>
                <a:t>c</a:t>
              </a:r>
              <a:r>
                <a:rPr lang="en-US" sz="1800" dirty="0" smtClean="0">
                  <a:latin typeface="Calibri" pitchFamily="34" charset="0"/>
                </a:rPr>
                <a:t>’ for char,</a:t>
              </a:r>
            </a:p>
            <a:p>
              <a:r>
                <a:rPr lang="en-US" sz="1800" dirty="0" smtClean="0">
                  <a:latin typeface="Calibri" pitchFamily="34" charset="0"/>
                </a:rPr>
                <a:t>‘</a:t>
              </a:r>
              <a:r>
                <a:rPr lang="en-US" sz="1800" dirty="0" err="1" smtClean="0">
                  <a:latin typeface="Calibri" pitchFamily="34" charset="0"/>
                </a:rPr>
                <a:t>d</a:t>
              </a:r>
              <a:r>
                <a:rPr lang="en-US" sz="1800" dirty="0" smtClean="0">
                  <a:latin typeface="Calibri" pitchFamily="34" charset="0"/>
                </a:rPr>
                <a:t>’ for double, …</a:t>
              </a:r>
            </a:p>
          </p:txBody>
        </p:sp>
      </p:grpSp>
      <p:sp>
        <p:nvSpPr>
          <p:cNvPr id="16" name="Footer Placeholder 1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Virtual Machines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Simple Java Method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13964" y="1840563"/>
            <a:ext cx="8322245" cy="2554545"/>
          </a:xfrm>
          <a:prstGeom prst="rect">
            <a:avLst/>
          </a:prstGeom>
          <a:solidFill>
            <a:srgbClr val="CDF1C5"/>
          </a:solidFill>
          <a:ln>
            <a:solidFill>
              <a:srgbClr val="5CE455"/>
            </a:solidFill>
          </a:ln>
        </p:spPr>
        <p:txBody>
          <a:bodyPr wrap="square">
            <a:spAutoFit/>
          </a:bodyPr>
          <a:lstStyle/>
          <a:p>
            <a:r>
              <a:rPr lang="en-US" sz="1600" dirty="0" smtClean="0">
                <a:latin typeface="Courier"/>
                <a:cs typeface="Courier"/>
              </a:rPr>
              <a:t>Method </a:t>
            </a:r>
            <a:r>
              <a:rPr lang="en-US" sz="1600" dirty="0" err="1" smtClean="0">
                <a:latin typeface="Courier"/>
                <a:cs typeface="Courier"/>
              </a:rPr>
              <a:t>java.lang.String</a:t>
            </a:r>
            <a:r>
              <a:rPr lang="en-US" sz="1600" dirty="0" smtClean="0">
                <a:latin typeface="Courier"/>
                <a:cs typeface="Courier"/>
              </a:rPr>
              <a:t> getE</a:t>
            </a:r>
            <a:r>
              <a:rPr lang="en-US" sz="1600" dirty="0" err="1" smtClean="0">
                <a:latin typeface="Courier"/>
                <a:cs typeface="Courier"/>
              </a:rPr>
              <a:t>mployeeName</a:t>
            </a:r>
            <a:r>
              <a:rPr lang="en-US" sz="1600" dirty="0" smtClean="0">
                <a:latin typeface="Courier"/>
                <a:cs typeface="Courier"/>
              </a:rPr>
              <a:t>()</a:t>
            </a:r>
          </a:p>
          <a:p>
            <a:endParaRPr lang="en-US" sz="1600" dirty="0" smtClean="0">
              <a:latin typeface="Courier"/>
              <a:cs typeface="Courier"/>
            </a:endParaRPr>
          </a:p>
          <a:p>
            <a:r>
              <a:rPr lang="en-US" sz="1600" dirty="0" smtClean="0">
                <a:latin typeface="Courier"/>
                <a:cs typeface="Courier"/>
              </a:rPr>
              <a:t>0 </a:t>
            </a:r>
            <a:r>
              <a:rPr lang="en-US" sz="1600" dirty="0" err="1" smtClean="0">
                <a:latin typeface="Courier"/>
                <a:cs typeface="Courier"/>
              </a:rPr>
              <a:t>aload</a:t>
            </a:r>
            <a:r>
              <a:rPr lang="en-US" sz="1600" dirty="0" smtClean="0">
                <a:latin typeface="Courier"/>
                <a:cs typeface="Courier"/>
              </a:rPr>
              <a:t> 0       // "this" object is stored at 0 in the </a:t>
            </a:r>
            <a:r>
              <a:rPr lang="en-US" sz="1600" dirty="0" err="1" smtClean="0">
                <a:latin typeface="Courier"/>
                <a:cs typeface="Courier"/>
              </a:rPr>
              <a:t>var</a:t>
            </a:r>
            <a:r>
              <a:rPr lang="en-US" sz="1600" dirty="0" smtClean="0">
                <a:latin typeface="Courier"/>
                <a:cs typeface="Courier"/>
              </a:rPr>
              <a:t> table</a:t>
            </a:r>
          </a:p>
          <a:p>
            <a:endParaRPr lang="en-US" sz="1600" dirty="0" smtClean="0">
              <a:latin typeface="Courier"/>
              <a:cs typeface="Courier"/>
            </a:endParaRPr>
          </a:p>
          <a:p>
            <a:r>
              <a:rPr lang="en-US" sz="1600" dirty="0" smtClean="0">
                <a:latin typeface="Courier"/>
                <a:cs typeface="Courier"/>
              </a:rPr>
              <a:t>1 </a:t>
            </a:r>
            <a:r>
              <a:rPr lang="en-US" sz="1600" dirty="0" err="1" smtClean="0">
                <a:latin typeface="Courier"/>
                <a:cs typeface="Courier"/>
              </a:rPr>
              <a:t>getfield</a:t>
            </a:r>
            <a:r>
              <a:rPr lang="en-US" sz="1600" dirty="0" smtClean="0">
                <a:latin typeface="Courier"/>
                <a:cs typeface="Courier"/>
              </a:rPr>
              <a:t> #5 &lt;Field </a:t>
            </a:r>
            <a:r>
              <a:rPr lang="en-US" sz="1600" dirty="0" err="1" smtClean="0">
                <a:latin typeface="Courier"/>
                <a:cs typeface="Courier"/>
              </a:rPr>
              <a:t>java.lang.String</a:t>
            </a:r>
            <a:r>
              <a:rPr lang="en-US" sz="1600" dirty="0" smtClean="0">
                <a:latin typeface="Courier"/>
                <a:cs typeface="Courier"/>
              </a:rPr>
              <a:t> name&gt; // takes 3 bytes</a:t>
            </a:r>
          </a:p>
          <a:p>
            <a:r>
              <a:rPr lang="en-US" sz="1600" dirty="0" smtClean="0">
                <a:latin typeface="Courier"/>
                <a:cs typeface="Courier"/>
              </a:rPr>
              <a:t>                </a:t>
            </a:r>
            <a:r>
              <a:rPr lang="en-US" sz="1600" dirty="0" smtClean="0">
                <a:latin typeface="Courier"/>
                <a:cs typeface="Courier"/>
              </a:rPr>
              <a:t>      // </a:t>
            </a:r>
            <a:r>
              <a:rPr lang="en-US" sz="1600" dirty="0" smtClean="0">
                <a:latin typeface="Courier"/>
                <a:cs typeface="Courier"/>
              </a:rPr>
              <a:t>pop an element from top of stack, retrieve its</a:t>
            </a:r>
          </a:p>
          <a:p>
            <a:r>
              <a:rPr lang="en-US" sz="1600" dirty="0" smtClean="0">
                <a:latin typeface="Courier"/>
                <a:cs typeface="Courier"/>
              </a:rPr>
              <a:t>                      // </a:t>
            </a:r>
            <a:r>
              <a:rPr lang="en-US" sz="1600" dirty="0" smtClean="0">
                <a:latin typeface="Courier"/>
                <a:cs typeface="Courier"/>
              </a:rPr>
              <a:t>specified field and push the value onto stack.</a:t>
            </a:r>
          </a:p>
          <a:p>
            <a:r>
              <a:rPr lang="en-US" sz="1600" dirty="0" smtClean="0">
                <a:latin typeface="Courier"/>
                <a:cs typeface="Courier"/>
              </a:rPr>
              <a:t>                      // </a:t>
            </a:r>
            <a:r>
              <a:rPr lang="en-US" sz="1600" dirty="0" smtClean="0">
                <a:latin typeface="Courier"/>
                <a:cs typeface="Courier"/>
              </a:rPr>
              <a:t>"name" field is the fifth field of the class</a:t>
            </a:r>
          </a:p>
          <a:p>
            <a:endParaRPr lang="en-US" sz="1600" dirty="0" smtClean="0">
              <a:latin typeface="Courier"/>
              <a:cs typeface="Courier"/>
            </a:endParaRPr>
          </a:p>
          <a:p>
            <a:r>
              <a:rPr lang="en-US" sz="1600" dirty="0" smtClean="0">
                <a:latin typeface="Courier"/>
                <a:cs typeface="Courier"/>
              </a:rPr>
              <a:t>4 </a:t>
            </a:r>
            <a:r>
              <a:rPr lang="en-US" sz="1600" dirty="0" err="1" smtClean="0">
                <a:latin typeface="Courier"/>
                <a:cs typeface="Courier"/>
              </a:rPr>
              <a:t>areturn</a:t>
            </a:r>
            <a:r>
              <a:rPr lang="en-US" sz="1600" dirty="0" smtClean="0">
                <a:latin typeface="Courier"/>
                <a:cs typeface="Courier"/>
              </a:rPr>
              <a:t>       // Returns object at top of stack 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164216" y="4499921"/>
            <a:ext cx="8789203" cy="733564"/>
            <a:chOff x="164216" y="4499921"/>
            <a:chExt cx="8789203" cy="733564"/>
          </a:xfrm>
        </p:grpSpPr>
        <p:sp>
          <p:nvSpPr>
            <p:cNvPr id="8" name="Rectangle 7"/>
            <p:cNvSpPr/>
            <p:nvPr/>
          </p:nvSpPr>
          <p:spPr bwMode="auto">
            <a:xfrm>
              <a:off x="305667" y="4860347"/>
              <a:ext cx="1730589" cy="373138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64216" y="4499921"/>
              <a:ext cx="295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latin typeface="Calibri" pitchFamily="34" charset="0"/>
                </a:rPr>
                <a:t>0</a:t>
              </a: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2034524" y="4859465"/>
              <a:ext cx="1730589" cy="373138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3764248" y="4859465"/>
              <a:ext cx="1730589" cy="373138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5493106" y="4858583"/>
              <a:ext cx="1730589" cy="373138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7222830" y="4858583"/>
              <a:ext cx="1730589" cy="373138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904021" y="4499921"/>
              <a:ext cx="295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latin typeface="Calibri" pitchFamily="34" charset="0"/>
                </a:rPr>
                <a:t>1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082246" y="4499921"/>
              <a:ext cx="295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latin typeface="Calibri" pitchFamily="34" charset="0"/>
                </a:rPr>
                <a:t>4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25578" y="4873321"/>
              <a:ext cx="104658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>
                  <a:latin typeface="Courier"/>
                  <a:cs typeface="Courier"/>
                </a:rPr>
                <a:t>aload_0</a:t>
              </a:r>
              <a:endParaRPr lang="en-US" sz="1600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554555" y="4872439"/>
              <a:ext cx="104658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err="1" smtClean="0">
                  <a:latin typeface="Courier"/>
                  <a:cs typeface="Courier"/>
                </a:rPr>
                <a:t>areturn</a:t>
              </a:r>
              <a:endParaRPr lang="en-US" sz="1600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375463" y="4882506"/>
              <a:ext cx="117211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err="1" smtClean="0">
                  <a:latin typeface="Courier"/>
                  <a:cs typeface="Courier"/>
                </a:rPr>
                <a:t>getfield</a:t>
              </a:r>
              <a:endParaRPr lang="en-US" sz="1600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443697" y="4881624"/>
              <a:ext cx="43092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>
                  <a:latin typeface="Courier"/>
                  <a:cs typeface="Courier"/>
                </a:rPr>
                <a:t>00</a:t>
              </a:r>
              <a:endParaRPr lang="en-US" sz="1600" dirty="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161607" y="4880742"/>
              <a:ext cx="43092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>
                  <a:latin typeface="Courier"/>
                  <a:cs typeface="Courier"/>
                </a:rPr>
                <a:t>05</a:t>
              </a:r>
              <a:endParaRPr lang="en-US" sz="1600" dirty="0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1423191" y="5483126"/>
            <a:ext cx="4344563" cy="461665"/>
            <a:chOff x="1423191" y="5737126"/>
            <a:chExt cx="4344563" cy="461665"/>
          </a:xfrm>
        </p:grpSpPr>
        <p:sp>
          <p:nvSpPr>
            <p:cNvPr id="28" name="Rectangle 27"/>
            <p:cNvSpPr/>
            <p:nvPr/>
          </p:nvSpPr>
          <p:spPr bwMode="auto">
            <a:xfrm>
              <a:off x="3696830" y="5766444"/>
              <a:ext cx="386633" cy="373138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4453778" y="5780920"/>
              <a:ext cx="43092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 smtClean="0">
                  <a:latin typeface="Courier"/>
                  <a:cs typeface="Courier"/>
                </a:rPr>
                <a:t>00</a:t>
              </a:r>
              <a:endParaRPr lang="en-US" sz="1600" dirty="0"/>
            </a:p>
          </p:txBody>
        </p:sp>
        <p:sp>
          <p:nvSpPr>
            <p:cNvPr id="35" name="Rectangle 34"/>
            <p:cNvSpPr/>
            <p:nvPr/>
          </p:nvSpPr>
          <p:spPr>
            <a:xfrm>
              <a:off x="4836079" y="5777654"/>
              <a:ext cx="43092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 smtClean="0">
                  <a:latin typeface="Courier"/>
                  <a:cs typeface="Courier"/>
                </a:rPr>
                <a:t>05</a:t>
              </a:r>
              <a:endParaRPr lang="en-US" sz="1600" dirty="0"/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4079130" y="5765562"/>
              <a:ext cx="386633" cy="373138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4472378" y="5764680"/>
              <a:ext cx="386633" cy="373138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 bwMode="auto">
            <a:xfrm>
              <a:off x="4865626" y="5763798"/>
              <a:ext cx="386633" cy="373138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5247926" y="5762916"/>
              <a:ext cx="386633" cy="373138"/>
            </a:xfrm>
            <a:prstGeom prst="rect">
              <a:avLst/>
            </a:prstGeom>
            <a:noFill/>
            <a:ln w="25400" cap="flat" cmpd="sng" algn="ctr">
              <a:solidFill>
                <a:srgbClr val="CC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5230192" y="5780038"/>
              <a:ext cx="537562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 smtClean="0">
                  <a:latin typeface="Courier"/>
                  <a:cs typeface="Courier"/>
                </a:rPr>
                <a:t>B0</a:t>
              </a:r>
              <a:endParaRPr lang="en-US" sz="1600" dirty="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057930" y="5779156"/>
              <a:ext cx="571612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 smtClean="0">
                  <a:latin typeface="Courier"/>
                  <a:cs typeface="Courier"/>
                </a:rPr>
                <a:t>B4</a:t>
              </a:r>
              <a:endParaRPr lang="en-US" sz="1600" dirty="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3674764" y="5779156"/>
              <a:ext cx="597682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 smtClean="0">
                  <a:latin typeface="Courier"/>
                  <a:cs typeface="Courier"/>
                </a:rPr>
                <a:t>2A</a:t>
              </a:r>
              <a:endParaRPr lang="en-US" sz="1600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423191" y="5737126"/>
              <a:ext cx="223751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Calibri" pitchFamily="34" charset="0"/>
                </a:rPr>
                <a:t>In the .class file:</a:t>
              </a:r>
            </a:p>
          </p:txBody>
        </p:sp>
      </p:grpSp>
      <p:sp>
        <p:nvSpPr>
          <p:cNvPr id="32" name="Rectangle 31"/>
          <p:cNvSpPr/>
          <p:nvPr/>
        </p:nvSpPr>
        <p:spPr>
          <a:xfrm>
            <a:off x="3181659" y="6296034"/>
            <a:ext cx="570277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dirty="0" smtClean="0">
                <a:latin typeface="Calibri"/>
                <a:cs typeface="Calibri"/>
                <a:hlinkClick r:id="rId3"/>
              </a:rPr>
              <a:t>http://en.wikipedia.org/wiki/Java_bytecode_instruction_listings</a:t>
            </a:r>
            <a:r>
              <a:rPr lang="en-US" sz="1600" dirty="0" smtClean="0">
                <a:latin typeface="Calibri"/>
                <a:cs typeface="Calibri"/>
              </a:rPr>
              <a:t> </a:t>
            </a:r>
            <a:endParaRPr lang="en-US" sz="1600" dirty="0">
              <a:latin typeface="Calibri"/>
              <a:cs typeface="Calibri"/>
            </a:endParaRPr>
          </a:p>
        </p:txBody>
      </p:sp>
      <p:sp>
        <p:nvSpPr>
          <p:cNvPr id="45" name="Footer Placeholder 4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Virtual Machines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File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747125" cy="4972050"/>
          </a:xfrm>
        </p:spPr>
        <p:txBody>
          <a:bodyPr/>
          <a:lstStyle/>
          <a:p>
            <a:r>
              <a:rPr lang="en-US" dirty="0" smtClean="0"/>
              <a:t>Every class in Java source code is compiled to its own class file</a:t>
            </a:r>
          </a:p>
          <a:p>
            <a:r>
              <a:rPr lang="en-US" dirty="0" smtClean="0"/>
              <a:t>10 sections in the Java class file structure:</a:t>
            </a:r>
          </a:p>
          <a:p>
            <a:pPr lvl="1"/>
            <a:r>
              <a:rPr lang="en-US" sz="1800" dirty="0" smtClean="0"/>
              <a:t>Magic number: 0xCAFEBABE (legible hex from James Gosling – Java’s inventor)</a:t>
            </a:r>
          </a:p>
          <a:p>
            <a:pPr lvl="1"/>
            <a:r>
              <a:rPr lang="en-US" sz="1800" dirty="0" smtClean="0"/>
              <a:t>Version of class file format: the minor and major versions of the class file</a:t>
            </a:r>
          </a:p>
          <a:p>
            <a:pPr lvl="1"/>
            <a:r>
              <a:rPr lang="en-US" sz="1800" dirty="0" smtClean="0"/>
              <a:t>Constant pool: set of constant values for the class</a:t>
            </a:r>
          </a:p>
          <a:p>
            <a:pPr lvl="1"/>
            <a:r>
              <a:rPr lang="en-US" sz="1800" dirty="0" smtClean="0"/>
              <a:t>Access flags: for example whether the class is abstract, static, etc.</a:t>
            </a:r>
          </a:p>
          <a:p>
            <a:pPr lvl="1"/>
            <a:r>
              <a:rPr lang="en-US" sz="1800" dirty="0" smtClean="0"/>
              <a:t>This class: The name of the current class</a:t>
            </a:r>
          </a:p>
          <a:p>
            <a:pPr lvl="1"/>
            <a:r>
              <a:rPr lang="en-US" sz="1800" dirty="0" smtClean="0"/>
              <a:t>Super class: The name of the super class</a:t>
            </a:r>
          </a:p>
          <a:p>
            <a:pPr lvl="1"/>
            <a:r>
              <a:rPr lang="en-US" sz="1800" dirty="0" smtClean="0"/>
              <a:t>Interfaces: Any interfaces in the class</a:t>
            </a:r>
          </a:p>
          <a:p>
            <a:pPr lvl="1"/>
            <a:r>
              <a:rPr lang="en-US" sz="1800" dirty="0" smtClean="0"/>
              <a:t>Fields: Any fields in the class</a:t>
            </a:r>
          </a:p>
          <a:p>
            <a:pPr lvl="1"/>
            <a:r>
              <a:rPr lang="en-US" sz="1800" dirty="0" smtClean="0"/>
              <a:t>Methods: Any methods in the class</a:t>
            </a:r>
          </a:p>
          <a:p>
            <a:pPr lvl="1"/>
            <a:r>
              <a:rPr lang="en-US" sz="1800" dirty="0" smtClean="0"/>
              <a:t>Attributes: Any attributes of the class (for example the name of the </a:t>
            </a:r>
            <a:r>
              <a:rPr lang="en-US" sz="1800" dirty="0" err="1" smtClean="0"/>
              <a:t>source file</a:t>
            </a:r>
            <a:r>
              <a:rPr lang="en-US" sz="1800" dirty="0" smtClean="0"/>
              <a:t>, etc.)</a:t>
            </a:r>
          </a:p>
          <a:p>
            <a:r>
              <a:rPr lang="en-US" sz="2200" dirty="0" smtClean="0"/>
              <a:t>A </a:t>
            </a:r>
            <a:r>
              <a:rPr lang="en-US" sz="2200" i="1" dirty="0" smtClean="0"/>
              <a:t>.jar</a:t>
            </a:r>
            <a:r>
              <a:rPr lang="en-US" sz="2200" dirty="0" smtClean="0"/>
              <a:t> file collects together all of the class files needed for the program, plus any additional resources (e.g. images)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Virtual Machines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languages for </a:t>
            </a:r>
            <a:r>
              <a:rPr lang="en-US" dirty="0" err="1" smtClean="0"/>
              <a:t>JVMs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JVMs run on so many computers that compilers have been built to translate many other languages to Java bytecode:</a:t>
            </a:r>
          </a:p>
          <a:p>
            <a:pPr lvl="1"/>
            <a:r>
              <a:rPr lang="en-US" dirty="0" err="1" smtClean="0"/>
              <a:t>AspectJ</a:t>
            </a:r>
            <a:r>
              <a:rPr lang="en-US" dirty="0" smtClean="0"/>
              <a:t>, an aspect-oriented extension of Java</a:t>
            </a:r>
          </a:p>
          <a:p>
            <a:pPr lvl="1"/>
            <a:r>
              <a:rPr lang="en-US" dirty="0" smtClean="0"/>
              <a:t>ColdFusion, a scripting language compiled to Java</a:t>
            </a:r>
          </a:p>
          <a:p>
            <a:pPr lvl="1"/>
            <a:r>
              <a:rPr lang="en-US" dirty="0" err="1" smtClean="0"/>
              <a:t>Clojure</a:t>
            </a:r>
            <a:r>
              <a:rPr lang="en-US" dirty="0" smtClean="0"/>
              <a:t>, a functional Lisp dialect</a:t>
            </a:r>
          </a:p>
          <a:p>
            <a:pPr lvl="1"/>
            <a:r>
              <a:rPr lang="en-US" dirty="0" smtClean="0"/>
              <a:t>Groovy, a scripting language</a:t>
            </a:r>
          </a:p>
          <a:p>
            <a:pPr lvl="1"/>
            <a:r>
              <a:rPr lang="en-US" dirty="0" err="1" smtClean="0"/>
              <a:t>JavaFX</a:t>
            </a:r>
            <a:r>
              <a:rPr lang="en-US" dirty="0" smtClean="0"/>
              <a:t> Script, a scripting language targeting the Rich Internet Application domain</a:t>
            </a:r>
          </a:p>
          <a:p>
            <a:pPr lvl="1"/>
            <a:r>
              <a:rPr lang="en-US" dirty="0" err="1" smtClean="0"/>
              <a:t>JRuby</a:t>
            </a:r>
            <a:r>
              <a:rPr lang="en-US" dirty="0" smtClean="0"/>
              <a:t>, an implementation of Ruby</a:t>
            </a:r>
          </a:p>
          <a:p>
            <a:pPr lvl="1"/>
            <a:r>
              <a:rPr lang="en-US" dirty="0" err="1" smtClean="0"/>
              <a:t>Jython</a:t>
            </a:r>
            <a:r>
              <a:rPr lang="en-US" dirty="0" smtClean="0"/>
              <a:t>, an implementation of Python</a:t>
            </a:r>
          </a:p>
          <a:p>
            <a:pPr lvl="1"/>
            <a:r>
              <a:rPr lang="en-US" dirty="0" smtClean="0"/>
              <a:t>Rhino, an implementation of JavaScript</a:t>
            </a:r>
          </a:p>
          <a:p>
            <a:pPr lvl="1"/>
            <a:r>
              <a:rPr lang="en-US" dirty="0" err="1" smtClean="0"/>
              <a:t>Scala</a:t>
            </a:r>
            <a:r>
              <a:rPr lang="en-US" dirty="0" smtClean="0"/>
              <a:t>, an object-oriented and functional programming language</a:t>
            </a:r>
          </a:p>
          <a:p>
            <a:pPr lvl="1"/>
            <a:r>
              <a:rPr lang="en-US" dirty="0" smtClean="0"/>
              <a:t>And many others, even including C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Virtual Machines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3524" y="2746325"/>
            <a:ext cx="3563451" cy="41116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Microsoft’s C# and .NET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113289"/>
            <a:ext cx="8556625" cy="4972050"/>
          </a:xfrm>
        </p:spPr>
        <p:txBody>
          <a:bodyPr/>
          <a:lstStyle/>
          <a:p>
            <a:r>
              <a:rPr lang="en-US" dirty="0" smtClean="0"/>
              <a:t>C# has similar motivations as Java</a:t>
            </a:r>
          </a:p>
          <a:p>
            <a:r>
              <a:rPr lang="en-US" dirty="0" smtClean="0"/>
              <a:t>Virtual machine is called the Common Language Runtime; Common Intermediate Language is the bytecode for C# and other languages in the .NET framework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Virtual Machines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False"/>
  <p:tag name="USEBOLDAMS" val="False"/>
  <p:tag name="DEFAULTDISPLAYSOURCE" val="\documentclass{slides}\pagestyle{empty}&#10;\begin{document}&#10;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0.8"/>
  <p:tag name="DEFAULTFONTSIZE" val="10"/>
  <p:tag name="DEFAULTWIDTH" val="418"/>
  <p:tag name="DEFAULTHEIGHT" val="316"/>
  <p:tag name="PREVIOUS_ACTIVE_SLIDE" val="898"/>
</p:tagLst>
</file>

<file path=ppt/theme/theme1.xml><?xml version="1.0" encoding="utf-8"?>
<a:theme xmlns:a="http://schemas.openxmlformats.org/drawingml/2006/main" name="template2010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01-overview</Template>
  <TotalTime>40023</TotalTime>
  <Words>774</Words>
  <Application>Microsoft Office PowerPoint</Application>
  <PresentationFormat>On-screen Show (4:3)</PresentationFormat>
  <Paragraphs>150</Paragraphs>
  <Slides>10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template2010</vt:lpstr>
      <vt:lpstr>Section 11: Comparing Java and C</vt:lpstr>
      <vt:lpstr>Implementing Programming Languages</vt:lpstr>
      <vt:lpstr>Interpreted vs. Compiled</vt:lpstr>
      <vt:lpstr>Virtual Machine Model</vt:lpstr>
      <vt:lpstr>Java Virtual Machine</vt:lpstr>
      <vt:lpstr>JVM Operand Stack Example</vt:lpstr>
      <vt:lpstr>A Simple Java Method</vt:lpstr>
      <vt:lpstr>Class File Format</vt:lpstr>
      <vt:lpstr>Other languages for JVMs</vt:lpstr>
      <vt:lpstr>Microsoft’s C# and .NET Framework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HW/SW Interface</dc:title>
  <dc:creator>Borriello/Ceze</dc:creator>
  <cp:lastModifiedBy>CSE</cp:lastModifiedBy>
  <cp:revision>447</cp:revision>
  <cp:lastPrinted>2013-03-15T17:49:48Z</cp:lastPrinted>
  <dcterms:created xsi:type="dcterms:W3CDTF">2013-04-22T00:01:43Z</dcterms:created>
  <dcterms:modified xsi:type="dcterms:W3CDTF">2013-05-10T23:49:33Z</dcterms:modified>
</cp:coreProperties>
</file>