
<file path=[Content_Types].xml><?xml version="1.0" encoding="utf-8"?>
<Types xmlns="http://schemas.openxmlformats.org/package/2006/content-types">
  <Default Extension="xml" ContentType="application/xml"/>
  <Default Extension="rels" ContentType="application/vnd.openxmlformats-package.relationships+xml"/>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1" r:id="rId1"/>
  </p:sldMasterIdLst>
  <p:notesMasterIdLst>
    <p:notesMasterId r:id="rId12"/>
  </p:notesMasterIdLst>
  <p:handoutMasterIdLst>
    <p:handoutMasterId r:id="rId13"/>
  </p:handoutMasterIdLst>
  <p:sldIdLst>
    <p:sldId id="931" r:id="rId2"/>
    <p:sldId id="908" r:id="rId3"/>
    <p:sldId id="905" r:id="rId4"/>
    <p:sldId id="906" r:id="rId5"/>
    <p:sldId id="901" r:id="rId6"/>
    <p:sldId id="907" r:id="rId7"/>
    <p:sldId id="892" r:id="rId8"/>
    <p:sldId id="893" r:id="rId9"/>
    <p:sldId id="895" r:id="rId10"/>
    <p:sldId id="909" r:id="rId11"/>
  </p:sldIdLst>
  <p:sldSz cx="9144000" cy="6858000" type="screen4x3"/>
  <p:notesSz cx="9586913" cy="7302500"/>
  <p:custDataLst>
    <p:tags r:id="rId15"/>
  </p:custDataLst>
  <p:defaultTextStyle>
    <a:defPPr>
      <a:defRPr lang="en-US"/>
    </a:defPPr>
    <a:lvl1pPr algn="l" rtl="0" eaLnBrk="0" fontAlgn="base" hangingPunct="0">
      <a:spcBef>
        <a:spcPct val="0"/>
      </a:spcBef>
      <a:spcAft>
        <a:spcPct val="0"/>
      </a:spcAft>
      <a:defRPr sz="2400" b="1" kern="1200">
        <a:solidFill>
          <a:schemeClr val="tx1"/>
        </a:solidFill>
        <a:latin typeface="Arial Narrow"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Narrow"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Narrow"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Narrow"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Narrow" pitchFamily="34" charset="0"/>
        <a:ea typeface="+mn-ea"/>
        <a:cs typeface="+mn-cs"/>
      </a:defRPr>
    </a:lvl5pPr>
    <a:lvl6pPr marL="2286000" algn="l" defTabSz="914400" rtl="0" eaLnBrk="1" latinLnBrk="0" hangingPunct="1">
      <a:defRPr sz="2400" b="1" kern="1200">
        <a:solidFill>
          <a:schemeClr val="tx1"/>
        </a:solidFill>
        <a:latin typeface="Arial Narrow" pitchFamily="34" charset="0"/>
        <a:ea typeface="+mn-ea"/>
        <a:cs typeface="+mn-cs"/>
      </a:defRPr>
    </a:lvl6pPr>
    <a:lvl7pPr marL="2743200" algn="l" defTabSz="914400" rtl="0" eaLnBrk="1" latinLnBrk="0" hangingPunct="1">
      <a:defRPr sz="2400" b="1" kern="1200">
        <a:solidFill>
          <a:schemeClr val="tx1"/>
        </a:solidFill>
        <a:latin typeface="Arial Narrow" pitchFamily="34" charset="0"/>
        <a:ea typeface="+mn-ea"/>
        <a:cs typeface="+mn-cs"/>
      </a:defRPr>
    </a:lvl7pPr>
    <a:lvl8pPr marL="3200400" algn="l" defTabSz="914400" rtl="0" eaLnBrk="1" latinLnBrk="0" hangingPunct="1">
      <a:defRPr sz="2400" b="1" kern="1200">
        <a:solidFill>
          <a:schemeClr val="tx1"/>
        </a:solidFill>
        <a:latin typeface="Arial Narrow" pitchFamily="34" charset="0"/>
        <a:ea typeface="+mn-ea"/>
        <a:cs typeface="+mn-cs"/>
      </a:defRPr>
    </a:lvl8pPr>
    <a:lvl9pPr marL="3657600" algn="l" defTabSz="914400" rtl="0" eaLnBrk="1" latinLnBrk="0" hangingPunct="1">
      <a:defRPr sz="2400" b="1" kern="1200">
        <a:solidFill>
          <a:schemeClr val="tx1"/>
        </a:solidFill>
        <a:latin typeface="Arial Narrow"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p:clrMru>
    <a:srgbClr val="00CC98"/>
    <a:srgbClr val="C00000"/>
    <a:srgbClr val="B5B5F9"/>
    <a:srgbClr val="5CE455"/>
    <a:srgbClr val="FF9999"/>
    <a:srgbClr val="FFFF99"/>
    <a:srgbClr val="DCB834"/>
    <a:srgbClr val="DFC03D"/>
    <a:srgbClr val="CDF1C5"/>
    <a:srgbClr val="F1C7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38" autoAdjust="0"/>
    <p:restoredTop sz="92593" autoAdjust="0"/>
  </p:normalViewPr>
  <p:slideViewPr>
    <p:cSldViewPr snapToGrid="0">
      <p:cViewPr varScale="1">
        <p:scale>
          <a:sx n="163" d="100"/>
          <a:sy n="163" d="100"/>
        </p:scale>
        <p:origin x="-10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49" d="100"/>
          <a:sy n="49" d="100"/>
        </p:scale>
        <p:origin x="-1812" y="-90"/>
      </p:cViewPr>
      <p:guideLst>
        <p:guide orient="horz" pos="2300"/>
        <p:guide pos="302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tags" Target="tags/tag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50363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8578" name="Rectangle 2"/>
          <p:cNvSpPr>
            <a:spLocks noGrp="1" noChangeArrowheads="1"/>
          </p:cNvSpPr>
          <p:nvPr>
            <p:ph type="hdr" sz="quarter"/>
          </p:nvPr>
        </p:nvSpPr>
        <p:spPr bwMode="auto">
          <a:xfrm>
            <a:off x="0" y="0"/>
            <a:ext cx="4201569" cy="3482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79" name="Rectangle 3"/>
          <p:cNvSpPr>
            <a:spLocks noGrp="1" noChangeArrowheads="1"/>
          </p:cNvSpPr>
          <p:nvPr>
            <p:ph type="dt" idx="1"/>
          </p:nvPr>
        </p:nvSpPr>
        <p:spPr bwMode="auto">
          <a:xfrm>
            <a:off x="5402017" y="0"/>
            <a:ext cx="4201569" cy="3482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New Roman" pitchFamily="18" charset="0"/>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2943225" y="522288"/>
            <a:ext cx="3716338" cy="2786062"/>
          </a:xfrm>
          <a:prstGeom prst="rect">
            <a:avLst/>
          </a:prstGeom>
          <a:noFill/>
          <a:ln w="9525">
            <a:solidFill>
              <a:srgbClr val="000000"/>
            </a:solidFill>
            <a:miter lim="800000"/>
            <a:headEnd/>
            <a:tailEnd/>
          </a:ln>
        </p:spPr>
      </p:sp>
      <p:sp>
        <p:nvSpPr>
          <p:cNvPr id="408581" name="Rectangle 5"/>
          <p:cNvSpPr>
            <a:spLocks noGrp="1" noChangeArrowheads="1"/>
          </p:cNvSpPr>
          <p:nvPr>
            <p:ph type="body" sz="quarter" idx="3"/>
          </p:nvPr>
        </p:nvSpPr>
        <p:spPr bwMode="auto">
          <a:xfrm>
            <a:off x="1300485" y="3482563"/>
            <a:ext cx="7002615" cy="325039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08582" name="Rectangle 6"/>
          <p:cNvSpPr>
            <a:spLocks noGrp="1" noChangeArrowheads="1"/>
          </p:cNvSpPr>
          <p:nvPr>
            <p:ph type="ftr" sz="quarter" idx="4"/>
          </p:nvPr>
        </p:nvSpPr>
        <p:spPr bwMode="auto">
          <a:xfrm>
            <a:off x="0" y="6965126"/>
            <a:ext cx="4201569" cy="34825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83" name="Rectangle 7"/>
          <p:cNvSpPr>
            <a:spLocks noGrp="1" noChangeArrowheads="1"/>
          </p:cNvSpPr>
          <p:nvPr>
            <p:ph type="sldNum" sz="quarter" idx="5"/>
          </p:nvPr>
        </p:nvSpPr>
        <p:spPr bwMode="auto">
          <a:xfrm>
            <a:off x="5402017" y="6965126"/>
            <a:ext cx="4201569" cy="34825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atin typeface="Times New Roman" pitchFamily="18" charset="0"/>
              </a:defRPr>
            </a:lvl1pPr>
          </a:lstStyle>
          <a:p>
            <a:pPr>
              <a:defRPr/>
            </a:pPr>
            <a:fld id="{40F64717-A5A5-4C4E-9291-2F18B7410B06}" type="slidenum">
              <a:rPr lang="en-US"/>
              <a:pPr>
                <a:defRPr/>
              </a:pPr>
              <a:t>‹#›</a:t>
            </a:fld>
            <a:endParaRPr lang="en-US"/>
          </a:p>
        </p:txBody>
      </p:sp>
    </p:spTree>
    <p:extLst>
      <p:ext uri="{BB962C8B-B14F-4D97-AF65-F5344CB8AC3E}">
        <p14:creationId xmlns:p14="http://schemas.microsoft.com/office/powerpoint/2010/main" val="5177158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====E-mail sent to class after this lecture:====</a:t>
            </a:r>
          </a:p>
          <a:p>
            <a:r>
              <a:rPr lang="en-US"/>
              <a:t>To follow up on a question asked during today's lecture, on slide 17: "Do static methods [which are specific to the entire class, not a particular object] still get the implicit this argument?" It looks like the answer is no: the JVM specification [1] says:</a:t>
            </a:r>
          </a:p>
          <a:p>
            <a:r>
              <a:rPr lang="en-US"/>
              <a:t>    "By convention, an instance method is passed a reference to its instance in local variable 0. In the Java programming language the instance is accessible via the this keyword. Class (static) methods do not have an instance, so for them this use of local variable 0 is unnecessary."</a:t>
            </a:r>
          </a:p>
          <a:p>
            <a:endParaRPr lang="en-US"/>
          </a:p>
          <a:p>
            <a:r>
              <a:rPr lang="en-US"/>
              <a:t>If the static method accesses any static members of the class, then these accesses are resolved at compile time (when the Java code is translated into bytecode, which we'll talk more about on Friday); there is no need to pass a "reference" to the class itself.</a:t>
            </a:r>
          </a:p>
          <a:p>
            <a:endParaRPr lang="en-US"/>
          </a:p>
          <a:p>
            <a:r>
              <a:rPr lang="en-US"/>
              <a:t>[1] http://docs.oracle.com/javase/specs/jvms/se7/html/jvms-3.html#jvms-3.6</a:t>
            </a:r>
          </a:p>
        </p:txBody>
      </p:sp>
      <p:sp>
        <p:nvSpPr>
          <p:cNvPr id="4" name="Slide Number Placeholder 3"/>
          <p:cNvSpPr>
            <a:spLocks noGrp="1"/>
          </p:cNvSpPr>
          <p:nvPr>
            <p:ph type="sldNum" sz="quarter" idx="10"/>
          </p:nvPr>
        </p:nvSpPr>
        <p:spPr/>
        <p:txBody>
          <a:bodyPr/>
          <a:lstStyle/>
          <a:p>
            <a:pPr>
              <a:defRPr/>
            </a:pPr>
            <a:fld id="{40F64717-A5A5-4C4E-9291-2F18B7410B06}" type="slidenum">
              <a:rPr lang="en-US"/>
              <a:pPr>
                <a:defRPr/>
              </a:pPr>
              <a:t>8</a:t>
            </a:fld>
            <a:endParaRPr lang="en-US"/>
          </a:p>
        </p:txBody>
      </p:sp>
    </p:spTree>
    <p:extLst>
      <p:ext uri="{BB962C8B-B14F-4D97-AF65-F5344CB8AC3E}">
        <p14:creationId xmlns:p14="http://schemas.microsoft.com/office/powerpoint/2010/main" val="1452543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8012"/>
            <a:ext cx="7772400" cy="1470025"/>
          </a:xfrm>
        </p:spPr>
        <p:txBody>
          <a:bodyPr/>
          <a:lstStyle>
            <a:lvl1pPr>
              <a:defRPr>
                <a:latin typeface="Calibri"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
        <p:nvSpPr>
          <p:cNvPr id="4" name="Date Placeholder 9"/>
          <p:cNvSpPr>
            <a:spLocks noGrp="1"/>
          </p:cNvSpPr>
          <p:nvPr>
            <p:ph type="dt" sz="half" idx="2"/>
          </p:nvPr>
        </p:nvSpPr>
        <p:spPr>
          <a:xfrm>
            <a:off x="0" y="6569075"/>
            <a:ext cx="2743200" cy="365125"/>
          </a:xfrm>
          <a:prstGeom prst="rect">
            <a:avLst/>
          </a:prstGeom>
        </p:spPr>
        <p:txBody>
          <a:bodyPr vert="horz" lIns="91440" tIns="45720" rIns="91440" bIns="45720" rtlCol="0" anchor="ctr"/>
          <a:lstStyle>
            <a:lvl1pPr algn="l">
              <a:defRPr sz="900">
                <a:solidFill>
                  <a:schemeClr val="tx1">
                    <a:tint val="75000"/>
                  </a:schemeClr>
                </a:solidFill>
                <a:latin typeface="Calibri" pitchFamily="34" charset="0"/>
                <a:cs typeface="Calibri" pitchFamily="34" charset="0"/>
              </a:defRPr>
            </a:lvl1pPr>
          </a:lstStyle>
          <a:p>
            <a:r>
              <a:rPr lang="en-US" smtClean="0"/>
              <a:t>Winter 2013</a:t>
            </a:r>
            <a:endParaRPr lang="en-US" dirty="0"/>
          </a:p>
        </p:txBody>
      </p:sp>
      <p:sp>
        <p:nvSpPr>
          <p:cNvPr id="5" name="Slide Number Placeholder 10"/>
          <p:cNvSpPr>
            <a:spLocks noGrp="1"/>
          </p:cNvSpPr>
          <p:nvPr>
            <p:ph type="sldNum" sz="quarter" idx="4"/>
          </p:nvPr>
        </p:nvSpPr>
        <p:spPr>
          <a:xfrm>
            <a:off x="8534400" y="6569075"/>
            <a:ext cx="609600" cy="365125"/>
          </a:xfrm>
          <a:prstGeom prst="rect">
            <a:avLst/>
          </a:prstGeom>
        </p:spPr>
        <p:txBody>
          <a:bodyPr vert="horz" lIns="91440" tIns="45720" rIns="91440" bIns="45720" rtlCol="0" anchor="ctr"/>
          <a:lstStyle>
            <a:lvl1pPr algn="r">
              <a:defRPr sz="1600">
                <a:solidFill>
                  <a:schemeClr val="tx1">
                    <a:tint val="75000"/>
                  </a:schemeClr>
                </a:solidFill>
                <a:latin typeface="Calibri" pitchFamily="34" charset="0"/>
                <a:cs typeface="Calibri" pitchFamily="34" charset="0"/>
              </a:defRPr>
            </a:lvl1pPr>
          </a:lstStyle>
          <a:p>
            <a:fld id="{7CBE8339-D2AD-46DC-A898-FD1E949067F0}" type="slidenum">
              <a:rPr lang="en-US" smtClean="0"/>
              <a:pPr/>
              <a:t>‹#›</a:t>
            </a:fld>
            <a:endParaRPr lang="en-US"/>
          </a:p>
        </p:txBody>
      </p:sp>
      <p:sp>
        <p:nvSpPr>
          <p:cNvPr id="6" name="Footer Placeholder 7"/>
          <p:cNvSpPr>
            <a:spLocks noGrp="1"/>
          </p:cNvSpPr>
          <p:nvPr>
            <p:ph type="ftr" sz="quarter" idx="3"/>
          </p:nvPr>
        </p:nvSpPr>
        <p:spPr>
          <a:xfrm>
            <a:off x="3124200" y="6564095"/>
            <a:ext cx="2895600" cy="365125"/>
          </a:xfrm>
          <a:prstGeom prst="rect">
            <a:avLst/>
          </a:prstGeom>
        </p:spPr>
        <p:txBody>
          <a:bodyPr vert="horz" lIns="91440" tIns="45720" rIns="91440" bIns="45720" rtlCol="0" anchor="ctr"/>
          <a:lstStyle>
            <a:lvl1pPr algn="ctr" rtl="0" eaLnBrk="0" fontAlgn="base" hangingPunct="0">
              <a:spcBef>
                <a:spcPct val="0"/>
              </a:spcBef>
              <a:spcAft>
                <a:spcPct val="0"/>
              </a:spcAft>
              <a:defRPr lang="en-US" sz="900" b="1" kern="1200" dirty="0" smtClean="0">
                <a:solidFill>
                  <a:schemeClr val="tx1">
                    <a:tint val="75000"/>
                  </a:schemeClr>
                </a:solidFill>
                <a:latin typeface="Calibri" pitchFamily="34" charset="0"/>
                <a:ea typeface="+mn-ea"/>
                <a:cs typeface="Calibri" pitchFamily="34" charset="0"/>
              </a:defRPr>
            </a:lvl1pPr>
          </a:lstStyle>
          <a:p>
            <a:r>
              <a:rPr lang="en-US" smtClean="0"/>
              <a:t>Java Implementation</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7018" y="435678"/>
            <a:ext cx="8405982" cy="762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96875" y="1362075"/>
            <a:ext cx="8366125" cy="4972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2"/>
          </p:nvPr>
        </p:nvSpPr>
        <p:spPr>
          <a:xfrm>
            <a:off x="0" y="6569075"/>
            <a:ext cx="2743200" cy="365125"/>
          </a:xfrm>
          <a:prstGeom prst="rect">
            <a:avLst/>
          </a:prstGeom>
        </p:spPr>
        <p:txBody>
          <a:bodyPr vert="horz" lIns="91440" tIns="45720" rIns="91440" bIns="45720" rtlCol="0" anchor="ctr"/>
          <a:lstStyle>
            <a:lvl1pPr algn="l">
              <a:defRPr sz="900">
                <a:solidFill>
                  <a:schemeClr val="tx1">
                    <a:tint val="75000"/>
                  </a:schemeClr>
                </a:solidFill>
                <a:latin typeface="Calibri" pitchFamily="34" charset="0"/>
                <a:cs typeface="Calibri" pitchFamily="34" charset="0"/>
              </a:defRPr>
            </a:lvl1pPr>
          </a:lstStyle>
          <a:p>
            <a:r>
              <a:rPr lang="en-US" smtClean="0"/>
              <a:t>Winter 2013</a:t>
            </a:r>
            <a:endParaRPr lang="en-US" dirty="0"/>
          </a:p>
        </p:txBody>
      </p:sp>
      <p:sp>
        <p:nvSpPr>
          <p:cNvPr id="5" name="Slide Number Placeholder 10"/>
          <p:cNvSpPr>
            <a:spLocks noGrp="1"/>
          </p:cNvSpPr>
          <p:nvPr>
            <p:ph type="sldNum" sz="quarter" idx="4"/>
          </p:nvPr>
        </p:nvSpPr>
        <p:spPr>
          <a:xfrm>
            <a:off x="8534400" y="6569075"/>
            <a:ext cx="609600" cy="365125"/>
          </a:xfrm>
          <a:prstGeom prst="rect">
            <a:avLst/>
          </a:prstGeom>
        </p:spPr>
        <p:txBody>
          <a:bodyPr vert="horz" lIns="91440" tIns="45720" rIns="91440" bIns="45720" rtlCol="0" anchor="ctr"/>
          <a:lstStyle>
            <a:lvl1pPr algn="r">
              <a:defRPr sz="1600">
                <a:solidFill>
                  <a:schemeClr val="tx1">
                    <a:tint val="75000"/>
                  </a:schemeClr>
                </a:solidFill>
                <a:latin typeface="Calibri" pitchFamily="34" charset="0"/>
                <a:cs typeface="Calibri" pitchFamily="34" charset="0"/>
              </a:defRPr>
            </a:lvl1pPr>
          </a:lstStyle>
          <a:p>
            <a:fld id="{7CBE8339-D2AD-46DC-A898-FD1E949067F0}" type="slidenum">
              <a:rPr lang="en-US" smtClean="0"/>
              <a:pPr/>
              <a:t>‹#›</a:t>
            </a:fld>
            <a:endParaRPr lang="en-US"/>
          </a:p>
        </p:txBody>
      </p:sp>
      <p:sp>
        <p:nvSpPr>
          <p:cNvPr id="6" name="Footer Placeholder 7"/>
          <p:cNvSpPr>
            <a:spLocks noGrp="1"/>
          </p:cNvSpPr>
          <p:nvPr>
            <p:ph type="ftr" sz="quarter" idx="3"/>
          </p:nvPr>
        </p:nvSpPr>
        <p:spPr>
          <a:xfrm>
            <a:off x="3124200" y="6564095"/>
            <a:ext cx="2895600" cy="365125"/>
          </a:xfrm>
          <a:prstGeom prst="rect">
            <a:avLst/>
          </a:prstGeom>
        </p:spPr>
        <p:txBody>
          <a:bodyPr vert="horz" lIns="91440" tIns="45720" rIns="91440" bIns="45720" rtlCol="0" anchor="ctr"/>
          <a:lstStyle>
            <a:lvl1pPr algn="ctr" rtl="0" eaLnBrk="0" fontAlgn="base" hangingPunct="0">
              <a:spcBef>
                <a:spcPct val="0"/>
              </a:spcBef>
              <a:spcAft>
                <a:spcPct val="0"/>
              </a:spcAft>
              <a:defRPr lang="en-US" sz="900" b="1" kern="1200" dirty="0" smtClean="0">
                <a:solidFill>
                  <a:schemeClr val="tx1">
                    <a:tint val="75000"/>
                  </a:schemeClr>
                </a:solidFill>
                <a:latin typeface="Calibri" pitchFamily="34" charset="0"/>
                <a:ea typeface="+mn-ea"/>
                <a:cs typeface="Calibri" pitchFamily="34" charset="0"/>
              </a:defRPr>
            </a:lvl1pPr>
          </a:lstStyle>
          <a:p>
            <a:r>
              <a:rPr lang="en-US" smtClean="0"/>
              <a:t>Java Implementation</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7762" y="445070"/>
            <a:ext cx="8405238" cy="762000"/>
          </a:xfrm>
        </p:spPr>
        <p:txBody>
          <a:bodyPr/>
          <a:lstStyle/>
          <a:p>
            <a:r>
              <a:rPr lang="en-US" smtClean="0"/>
              <a:t>Click to edit Master title style</a:t>
            </a:r>
            <a:endParaRPr lang="en-US"/>
          </a:p>
        </p:txBody>
      </p:sp>
      <p:sp>
        <p:nvSpPr>
          <p:cNvPr id="3" name="Date Placeholder 9"/>
          <p:cNvSpPr>
            <a:spLocks noGrp="1"/>
          </p:cNvSpPr>
          <p:nvPr>
            <p:ph type="dt" sz="half" idx="2"/>
          </p:nvPr>
        </p:nvSpPr>
        <p:spPr>
          <a:xfrm>
            <a:off x="0" y="6569075"/>
            <a:ext cx="2743200" cy="365125"/>
          </a:xfrm>
          <a:prstGeom prst="rect">
            <a:avLst/>
          </a:prstGeom>
        </p:spPr>
        <p:txBody>
          <a:bodyPr vert="horz" lIns="91440" tIns="45720" rIns="91440" bIns="45720" rtlCol="0" anchor="ctr"/>
          <a:lstStyle>
            <a:lvl1pPr algn="l">
              <a:defRPr sz="900">
                <a:solidFill>
                  <a:schemeClr val="tx1">
                    <a:tint val="75000"/>
                  </a:schemeClr>
                </a:solidFill>
                <a:latin typeface="Calibri" pitchFamily="34" charset="0"/>
                <a:cs typeface="Calibri" pitchFamily="34" charset="0"/>
              </a:defRPr>
            </a:lvl1pPr>
          </a:lstStyle>
          <a:p>
            <a:r>
              <a:rPr lang="en-US" smtClean="0"/>
              <a:t>Winter 2013</a:t>
            </a:r>
            <a:endParaRPr lang="en-US" dirty="0"/>
          </a:p>
        </p:txBody>
      </p:sp>
      <p:sp>
        <p:nvSpPr>
          <p:cNvPr id="4" name="Slide Number Placeholder 10"/>
          <p:cNvSpPr>
            <a:spLocks noGrp="1"/>
          </p:cNvSpPr>
          <p:nvPr>
            <p:ph type="sldNum" sz="quarter" idx="4"/>
          </p:nvPr>
        </p:nvSpPr>
        <p:spPr>
          <a:xfrm>
            <a:off x="8534400" y="6569075"/>
            <a:ext cx="609600" cy="365125"/>
          </a:xfrm>
          <a:prstGeom prst="rect">
            <a:avLst/>
          </a:prstGeom>
        </p:spPr>
        <p:txBody>
          <a:bodyPr vert="horz" lIns="91440" tIns="45720" rIns="91440" bIns="45720" rtlCol="0" anchor="ctr"/>
          <a:lstStyle>
            <a:lvl1pPr algn="r">
              <a:defRPr sz="1600">
                <a:solidFill>
                  <a:schemeClr val="tx1">
                    <a:tint val="75000"/>
                  </a:schemeClr>
                </a:solidFill>
                <a:latin typeface="Calibri" pitchFamily="34" charset="0"/>
                <a:cs typeface="Calibri" pitchFamily="34" charset="0"/>
              </a:defRPr>
            </a:lvl1pPr>
          </a:lstStyle>
          <a:p>
            <a:fld id="{7CBE8339-D2AD-46DC-A898-FD1E949067F0}" type="slidenum">
              <a:rPr lang="en-US" smtClean="0"/>
              <a:pPr/>
              <a:t>‹#›</a:t>
            </a:fld>
            <a:endParaRPr lang="en-US"/>
          </a:p>
        </p:txBody>
      </p:sp>
      <p:sp>
        <p:nvSpPr>
          <p:cNvPr id="5" name="Footer Placeholder 7"/>
          <p:cNvSpPr>
            <a:spLocks noGrp="1"/>
          </p:cNvSpPr>
          <p:nvPr>
            <p:ph type="ftr" sz="quarter" idx="3"/>
          </p:nvPr>
        </p:nvSpPr>
        <p:spPr>
          <a:xfrm>
            <a:off x="3124200" y="6564095"/>
            <a:ext cx="2895600" cy="365125"/>
          </a:xfrm>
          <a:prstGeom prst="rect">
            <a:avLst/>
          </a:prstGeom>
        </p:spPr>
        <p:txBody>
          <a:bodyPr vert="horz" lIns="91440" tIns="45720" rIns="91440" bIns="45720" rtlCol="0" anchor="ctr"/>
          <a:lstStyle>
            <a:lvl1pPr algn="ctr" rtl="0" eaLnBrk="0" fontAlgn="base" hangingPunct="0">
              <a:spcBef>
                <a:spcPct val="0"/>
              </a:spcBef>
              <a:spcAft>
                <a:spcPct val="0"/>
              </a:spcAft>
              <a:defRPr lang="en-US" sz="900" b="1" kern="1200" dirty="0" smtClean="0">
                <a:solidFill>
                  <a:schemeClr val="tx1">
                    <a:tint val="75000"/>
                  </a:schemeClr>
                </a:solidFill>
                <a:latin typeface="Calibri" pitchFamily="34" charset="0"/>
                <a:ea typeface="+mn-ea"/>
                <a:cs typeface="Calibri" pitchFamily="34" charset="0"/>
              </a:defRPr>
            </a:lvl1pPr>
          </a:lstStyle>
          <a:p>
            <a:r>
              <a:rPr lang="en-US" smtClean="0"/>
              <a:t>Java Implementation</a:t>
            </a:r>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2"/>
          </p:nvPr>
        </p:nvSpPr>
        <p:spPr>
          <a:xfrm>
            <a:off x="0" y="6569075"/>
            <a:ext cx="2743200" cy="365125"/>
          </a:xfrm>
          <a:prstGeom prst="rect">
            <a:avLst/>
          </a:prstGeom>
        </p:spPr>
        <p:txBody>
          <a:bodyPr vert="horz" lIns="91440" tIns="45720" rIns="91440" bIns="45720" rtlCol="0" anchor="ctr"/>
          <a:lstStyle>
            <a:lvl1pPr algn="l">
              <a:defRPr sz="900">
                <a:solidFill>
                  <a:schemeClr val="tx1">
                    <a:tint val="75000"/>
                  </a:schemeClr>
                </a:solidFill>
                <a:latin typeface="Calibri" pitchFamily="34" charset="0"/>
                <a:cs typeface="Calibri" pitchFamily="34" charset="0"/>
              </a:defRPr>
            </a:lvl1pPr>
          </a:lstStyle>
          <a:p>
            <a:r>
              <a:rPr lang="en-US" smtClean="0"/>
              <a:t>Winter 2013</a:t>
            </a:r>
            <a:endParaRPr lang="en-US" dirty="0"/>
          </a:p>
        </p:txBody>
      </p:sp>
      <p:sp>
        <p:nvSpPr>
          <p:cNvPr id="3" name="Slide Number Placeholder 10"/>
          <p:cNvSpPr>
            <a:spLocks noGrp="1"/>
          </p:cNvSpPr>
          <p:nvPr>
            <p:ph type="sldNum" sz="quarter" idx="4"/>
          </p:nvPr>
        </p:nvSpPr>
        <p:spPr>
          <a:xfrm>
            <a:off x="8534400" y="6569075"/>
            <a:ext cx="609600" cy="365125"/>
          </a:xfrm>
          <a:prstGeom prst="rect">
            <a:avLst/>
          </a:prstGeom>
        </p:spPr>
        <p:txBody>
          <a:bodyPr vert="horz" lIns="91440" tIns="45720" rIns="91440" bIns="45720" rtlCol="0" anchor="ctr"/>
          <a:lstStyle>
            <a:lvl1pPr algn="r">
              <a:defRPr sz="1600">
                <a:solidFill>
                  <a:schemeClr val="tx1">
                    <a:tint val="75000"/>
                  </a:schemeClr>
                </a:solidFill>
                <a:latin typeface="Calibri" pitchFamily="34" charset="0"/>
                <a:cs typeface="Calibri" pitchFamily="34" charset="0"/>
              </a:defRPr>
            </a:lvl1pPr>
          </a:lstStyle>
          <a:p>
            <a:fld id="{7CBE8339-D2AD-46DC-A898-FD1E949067F0}" type="slidenum">
              <a:rPr lang="en-US" smtClean="0"/>
              <a:pPr/>
              <a:t>‹#›</a:t>
            </a:fld>
            <a:endParaRPr lang="en-US"/>
          </a:p>
        </p:txBody>
      </p:sp>
      <p:sp>
        <p:nvSpPr>
          <p:cNvPr id="4" name="Footer Placeholder 7"/>
          <p:cNvSpPr>
            <a:spLocks noGrp="1"/>
          </p:cNvSpPr>
          <p:nvPr>
            <p:ph type="ftr" sz="quarter" idx="3"/>
          </p:nvPr>
        </p:nvSpPr>
        <p:spPr>
          <a:xfrm>
            <a:off x="3124200" y="6564095"/>
            <a:ext cx="2895600" cy="365125"/>
          </a:xfrm>
          <a:prstGeom prst="rect">
            <a:avLst/>
          </a:prstGeom>
        </p:spPr>
        <p:txBody>
          <a:bodyPr vert="horz" lIns="91440" tIns="45720" rIns="91440" bIns="45720" rtlCol="0" anchor="ctr"/>
          <a:lstStyle>
            <a:lvl1pPr algn="ctr" rtl="0" eaLnBrk="0" fontAlgn="base" hangingPunct="0">
              <a:spcBef>
                <a:spcPct val="0"/>
              </a:spcBef>
              <a:spcAft>
                <a:spcPct val="0"/>
              </a:spcAft>
              <a:defRPr lang="en-US" sz="900" b="1" kern="1200" dirty="0" smtClean="0">
                <a:solidFill>
                  <a:schemeClr val="tx1">
                    <a:tint val="75000"/>
                  </a:schemeClr>
                </a:solidFill>
                <a:latin typeface="Calibri" pitchFamily="34" charset="0"/>
                <a:ea typeface="+mn-ea"/>
                <a:cs typeface="Calibri" pitchFamily="34" charset="0"/>
              </a:defRPr>
            </a:lvl1pPr>
          </a:lstStyle>
          <a:p>
            <a:r>
              <a:rPr lang="en-US" smtClean="0"/>
              <a:t>Java Implementation</a:t>
            </a:r>
            <a:endParaRPr lang="en-US"/>
          </a:p>
        </p:txBody>
      </p:sp>
    </p:spTree>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74090" y="371182"/>
            <a:ext cx="838891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8195" name="Rectangle 3"/>
          <p:cNvSpPr>
            <a:spLocks noGrp="1" noChangeArrowheads="1"/>
          </p:cNvSpPr>
          <p:nvPr>
            <p:ph type="body" idx="1"/>
          </p:nvPr>
        </p:nvSpPr>
        <p:spPr bwMode="auto">
          <a:xfrm>
            <a:off x="396875" y="1362075"/>
            <a:ext cx="8366125" cy="497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32" name="Rectangle 8"/>
          <p:cNvSpPr>
            <a:spLocks noChangeArrowheads="1"/>
          </p:cNvSpPr>
          <p:nvPr/>
        </p:nvSpPr>
        <p:spPr bwMode="auto">
          <a:xfrm>
            <a:off x="0" y="0"/>
            <a:ext cx="9144000" cy="228600"/>
          </a:xfrm>
          <a:prstGeom prst="rect">
            <a:avLst/>
          </a:prstGeom>
          <a:solidFill>
            <a:srgbClr val="7030A0"/>
          </a:solidFill>
          <a:ln w="9525">
            <a:noFill/>
            <a:miter lim="800000"/>
            <a:headEnd/>
            <a:tailEnd/>
          </a:ln>
          <a:effectLst/>
        </p:spPr>
        <p:txBody>
          <a:bodyPr wrap="none" anchor="ctr"/>
          <a:lstStyle/>
          <a:p>
            <a:pPr algn="ctr">
              <a:defRPr/>
            </a:pPr>
            <a:endParaRPr lang="en-US" b="0" dirty="0">
              <a:latin typeface="Times New Roman" pitchFamily="18" charset="0"/>
            </a:endParaRPr>
          </a:p>
        </p:txBody>
      </p:sp>
      <p:sp>
        <p:nvSpPr>
          <p:cNvPr id="7" name="Text Box 5"/>
          <p:cNvSpPr txBox="1">
            <a:spLocks noChangeArrowheads="1"/>
          </p:cNvSpPr>
          <p:nvPr/>
        </p:nvSpPr>
        <p:spPr bwMode="auto">
          <a:xfrm>
            <a:off x="6705600" y="-48399"/>
            <a:ext cx="2425700" cy="276999"/>
          </a:xfrm>
          <a:prstGeom prst="rect">
            <a:avLst/>
          </a:prstGeom>
          <a:noFill/>
          <a:ln w="25400">
            <a:noFill/>
            <a:miter lim="800000"/>
            <a:headEnd/>
            <a:tailEnd/>
          </a:ln>
          <a:effectLst/>
        </p:spPr>
        <p:txBody>
          <a:bodyPr wrap="square">
            <a:spAutoFit/>
          </a:bodyPr>
          <a:lstStyle/>
          <a:p>
            <a:pPr algn="r">
              <a:defRPr/>
            </a:pPr>
            <a:r>
              <a:rPr lang="en-US" sz="1200" dirty="0" smtClean="0">
                <a:solidFill>
                  <a:srgbClr val="DCB834"/>
                </a:solidFill>
                <a:latin typeface="Calibri" pitchFamily="34" charset="0"/>
                <a:cs typeface="Calibri" pitchFamily="34" charset="0"/>
              </a:rPr>
              <a:t>University of </a:t>
            </a:r>
            <a:r>
              <a:rPr lang="en-US" sz="1200" b="1" kern="1200" dirty="0" smtClean="0">
                <a:solidFill>
                  <a:srgbClr val="DCB834"/>
                </a:solidFill>
                <a:latin typeface="Calibri" pitchFamily="34" charset="0"/>
                <a:ea typeface="+mn-ea"/>
                <a:cs typeface="Calibri" pitchFamily="34" charset="0"/>
              </a:rPr>
              <a:t>Washington</a:t>
            </a:r>
            <a:endParaRPr lang="en-US" sz="1200" b="1" kern="1200" dirty="0">
              <a:solidFill>
                <a:srgbClr val="DCB834"/>
              </a:solidFill>
              <a:latin typeface="Calibri" pitchFamily="34" charset="0"/>
              <a:ea typeface="+mn-ea"/>
              <a:cs typeface="Calibri" pitchFamily="34" charset="0"/>
            </a:endParaRPr>
          </a:p>
        </p:txBody>
      </p:sp>
      <p:sp>
        <p:nvSpPr>
          <p:cNvPr id="10" name="Date Placeholder 9"/>
          <p:cNvSpPr>
            <a:spLocks noGrp="1"/>
          </p:cNvSpPr>
          <p:nvPr>
            <p:ph type="dt" sz="half" idx="2"/>
          </p:nvPr>
        </p:nvSpPr>
        <p:spPr>
          <a:xfrm>
            <a:off x="0" y="6569075"/>
            <a:ext cx="2743200" cy="365125"/>
          </a:xfrm>
          <a:prstGeom prst="rect">
            <a:avLst/>
          </a:prstGeom>
        </p:spPr>
        <p:txBody>
          <a:bodyPr vert="horz" lIns="91440" tIns="45720" rIns="91440" bIns="45720" rtlCol="0" anchor="ctr"/>
          <a:lstStyle>
            <a:lvl1pPr algn="l">
              <a:defRPr sz="900">
                <a:solidFill>
                  <a:schemeClr val="tx1">
                    <a:tint val="75000"/>
                  </a:schemeClr>
                </a:solidFill>
                <a:latin typeface="Calibri" pitchFamily="34" charset="0"/>
                <a:cs typeface="Calibri" pitchFamily="34" charset="0"/>
              </a:defRPr>
            </a:lvl1pPr>
          </a:lstStyle>
          <a:p>
            <a:r>
              <a:rPr lang="en-US" smtClean="0"/>
              <a:t>Winter 2013</a:t>
            </a:r>
            <a:endParaRPr lang="en-US" dirty="0"/>
          </a:p>
        </p:txBody>
      </p:sp>
      <p:sp>
        <p:nvSpPr>
          <p:cNvPr id="11" name="Slide Number Placeholder 10"/>
          <p:cNvSpPr>
            <a:spLocks noGrp="1"/>
          </p:cNvSpPr>
          <p:nvPr>
            <p:ph type="sldNum" sz="quarter" idx="4"/>
          </p:nvPr>
        </p:nvSpPr>
        <p:spPr>
          <a:xfrm>
            <a:off x="8534400" y="6569075"/>
            <a:ext cx="609600" cy="365125"/>
          </a:xfrm>
          <a:prstGeom prst="rect">
            <a:avLst/>
          </a:prstGeom>
        </p:spPr>
        <p:txBody>
          <a:bodyPr vert="horz" lIns="91440" tIns="45720" rIns="91440" bIns="45720" rtlCol="0" anchor="ctr"/>
          <a:lstStyle>
            <a:lvl1pPr algn="r">
              <a:defRPr sz="1600">
                <a:solidFill>
                  <a:schemeClr val="tx1">
                    <a:tint val="75000"/>
                  </a:schemeClr>
                </a:solidFill>
                <a:latin typeface="Calibri" pitchFamily="34" charset="0"/>
                <a:cs typeface="Calibri" pitchFamily="34" charset="0"/>
              </a:defRPr>
            </a:lvl1pPr>
          </a:lstStyle>
          <a:p>
            <a:fld id="{7CBE8339-D2AD-46DC-A898-FD1E949067F0}" type="slidenum">
              <a:rPr lang="en-US" smtClean="0"/>
              <a:pPr/>
              <a:t>‹#›</a:t>
            </a:fld>
            <a:endParaRPr lang="en-US"/>
          </a:p>
        </p:txBody>
      </p:sp>
      <p:sp>
        <p:nvSpPr>
          <p:cNvPr id="8" name="Footer Placeholder 7"/>
          <p:cNvSpPr>
            <a:spLocks noGrp="1"/>
          </p:cNvSpPr>
          <p:nvPr>
            <p:ph type="ftr" sz="quarter" idx="3"/>
          </p:nvPr>
        </p:nvSpPr>
        <p:spPr>
          <a:xfrm>
            <a:off x="3124200" y="6564095"/>
            <a:ext cx="2895600" cy="365125"/>
          </a:xfrm>
          <a:prstGeom prst="rect">
            <a:avLst/>
          </a:prstGeom>
        </p:spPr>
        <p:txBody>
          <a:bodyPr vert="horz" lIns="91440" tIns="45720" rIns="91440" bIns="45720" rtlCol="0" anchor="ctr"/>
          <a:lstStyle>
            <a:lvl1pPr algn="ctr" rtl="0" eaLnBrk="0" fontAlgn="base" hangingPunct="0">
              <a:spcBef>
                <a:spcPct val="0"/>
              </a:spcBef>
              <a:spcAft>
                <a:spcPct val="0"/>
              </a:spcAft>
              <a:defRPr lang="en-US" sz="900" b="1" kern="1200" dirty="0" smtClean="0">
                <a:solidFill>
                  <a:schemeClr val="tx1">
                    <a:tint val="75000"/>
                  </a:schemeClr>
                </a:solidFill>
                <a:latin typeface="Calibri" pitchFamily="34" charset="0"/>
                <a:ea typeface="+mn-ea"/>
                <a:cs typeface="Calibri" pitchFamily="34" charset="0"/>
              </a:defRPr>
            </a:lvl1pPr>
          </a:lstStyle>
          <a:p>
            <a:r>
              <a:rPr lang="en-US" smtClean="0"/>
              <a:t>Java Implementation</a:t>
            </a:r>
            <a:endParaRPr 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7" r:id="rId3"/>
    <p:sldLayoutId id="2147483678" r:id="rId4"/>
  </p:sldLayoutIdLst>
  <p:timing>
    <p:tnLst>
      <p:par>
        <p:cTn xmlns:p14="http://schemas.microsoft.com/office/powerpoint/2010/main" id="1" dur="indefinite" restart="never" nodeType="tmRoot"/>
      </p:par>
    </p:tnLst>
  </p:timing>
  <p:hf sldNum="0" hdr="0" dt="0"/>
  <p:txStyles>
    <p:titleStyle>
      <a:lvl1pPr marL="119063" indent="-119063" algn="l" rtl="0" eaLnBrk="1" fontAlgn="base" hangingPunct="1">
        <a:spcBef>
          <a:spcPct val="0"/>
        </a:spcBef>
        <a:spcAft>
          <a:spcPct val="0"/>
        </a:spcAft>
        <a:defRPr sz="3600" b="1">
          <a:solidFill>
            <a:schemeClr val="tx1"/>
          </a:solidFill>
          <a:latin typeface="Calibri" pitchFamily="34" charset="0"/>
          <a:ea typeface="+mj-ea"/>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p:titleStyle>
    <p:bodyStyle>
      <a:lvl1pPr marL="342900" indent="-342900" algn="l" rtl="0" eaLnBrk="1" fontAlgn="base" hangingPunct="1">
        <a:spcBef>
          <a:spcPct val="20000"/>
        </a:spcBef>
        <a:spcAft>
          <a:spcPct val="0"/>
        </a:spcAft>
        <a:buClr>
          <a:srgbClr val="990000"/>
        </a:buClr>
        <a:buSzPct val="60000"/>
        <a:buFont typeface="Wingdings 2" pitchFamily="18" charset="2"/>
        <a:buChar char="¢"/>
        <a:defRPr sz="24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
          <a:srgbClr val="990000"/>
        </a:buClr>
        <a:buSzPct val="110000"/>
        <a:buFont typeface="Wingdings" pitchFamily="2" charset="2"/>
        <a:buChar char="§"/>
        <a:defRPr sz="20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2000">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11: Comparing Java and C</a:t>
            </a:r>
            <a:endParaRPr lang="en-US" dirty="0"/>
          </a:p>
        </p:txBody>
      </p:sp>
      <p:sp>
        <p:nvSpPr>
          <p:cNvPr id="3" name="Content Placeholder 2"/>
          <p:cNvSpPr>
            <a:spLocks noGrp="1"/>
          </p:cNvSpPr>
          <p:nvPr>
            <p:ph idx="1"/>
          </p:nvPr>
        </p:nvSpPr>
        <p:spPr/>
        <p:txBody>
          <a:bodyPr/>
          <a:lstStyle/>
          <a:p>
            <a:r>
              <a:rPr lang="en-US" dirty="0" smtClean="0"/>
              <a:t>Data representations in Java</a:t>
            </a:r>
          </a:p>
          <a:p>
            <a:r>
              <a:rPr lang="en-US" u="sng" dirty="0" smtClean="0"/>
              <a:t>Pointers and references</a:t>
            </a:r>
          </a:p>
          <a:p>
            <a:r>
              <a:rPr lang="en-US" u="sng" dirty="0" smtClean="0"/>
              <a:t>Method calls</a:t>
            </a:r>
          </a:p>
          <a:p>
            <a:r>
              <a:rPr lang="en-US" dirty="0" smtClean="0"/>
              <a:t>Virtual machines and runtime environment</a:t>
            </a:r>
          </a:p>
          <a:p>
            <a:endParaRPr lang="en-US" dirty="0" smtClean="0"/>
          </a:p>
        </p:txBody>
      </p:sp>
      <p:sp>
        <p:nvSpPr>
          <p:cNvPr id="6" name="Footer Placeholder 5"/>
          <p:cNvSpPr>
            <a:spLocks noGrp="1"/>
          </p:cNvSpPr>
          <p:nvPr>
            <p:ph type="ftr" sz="quarter" idx="3"/>
          </p:nvPr>
        </p:nvSpPr>
        <p:spPr/>
        <p:txBody>
          <a:bodyPr/>
          <a:lstStyle/>
          <a:p>
            <a:r>
              <a:rPr lang="en-US" smtClean="0"/>
              <a:t>Java Implementation</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Pointers to fields</a:t>
            </a:r>
            <a:endParaRPr lang="en-US" dirty="0"/>
          </a:p>
        </p:txBody>
      </p:sp>
      <p:sp>
        <p:nvSpPr>
          <p:cNvPr id="3" name="Content Placeholder 2"/>
          <p:cNvSpPr>
            <a:spLocks noGrp="1"/>
          </p:cNvSpPr>
          <p:nvPr>
            <p:ph idx="1"/>
          </p:nvPr>
        </p:nvSpPr>
        <p:spPr/>
        <p:txBody>
          <a:bodyPr/>
          <a:lstStyle/>
          <a:p>
            <a:r>
              <a:rPr lang="en-US" dirty="0" smtClean="0"/>
              <a:t>In C, we have “-&gt;” and “.” for field selection depending on whether we have a pointer to a </a:t>
            </a:r>
            <a:r>
              <a:rPr lang="en-US" dirty="0" err="1" smtClean="0"/>
              <a:t>struct</a:t>
            </a:r>
            <a:r>
              <a:rPr lang="en-US" dirty="0" smtClean="0"/>
              <a:t> or a </a:t>
            </a:r>
            <a:r>
              <a:rPr lang="en-US" dirty="0" err="1" smtClean="0"/>
              <a:t>struct</a:t>
            </a:r>
            <a:endParaRPr lang="en-US" dirty="0" smtClean="0"/>
          </a:p>
          <a:p>
            <a:pPr lvl="1"/>
            <a:r>
              <a:rPr lang="en-US" dirty="0" smtClean="0"/>
              <a:t>(*</a:t>
            </a:r>
            <a:r>
              <a:rPr lang="en-US" dirty="0" err="1" smtClean="0"/>
              <a:t>r).a</a:t>
            </a:r>
            <a:r>
              <a:rPr lang="en-US" dirty="0" smtClean="0"/>
              <a:t> is so common it becomes </a:t>
            </a:r>
            <a:r>
              <a:rPr lang="en-US" dirty="0" err="1" smtClean="0"/>
              <a:t>r</a:t>
            </a:r>
            <a:r>
              <a:rPr lang="en-US" dirty="0" smtClean="0"/>
              <a:t>-&gt;a</a:t>
            </a:r>
          </a:p>
          <a:p>
            <a:pPr lvl="1">
              <a:buNone/>
            </a:pPr>
            <a:endParaRPr lang="en-US" dirty="0" smtClean="0"/>
          </a:p>
          <a:p>
            <a:r>
              <a:rPr lang="en-US" dirty="0" smtClean="0"/>
              <a:t>In Java, </a:t>
            </a:r>
            <a:r>
              <a:rPr lang="en-US" i="1" dirty="0" smtClean="0">
                <a:solidFill>
                  <a:srgbClr val="C00000"/>
                </a:solidFill>
              </a:rPr>
              <a:t>all variables are references to objects</a:t>
            </a:r>
          </a:p>
          <a:p>
            <a:pPr lvl="1"/>
            <a:r>
              <a:rPr lang="en-US" dirty="0" smtClean="0"/>
              <a:t>We always use </a:t>
            </a:r>
            <a:r>
              <a:rPr lang="en-US" dirty="0" err="1" smtClean="0"/>
              <a:t>r.a</a:t>
            </a:r>
            <a:r>
              <a:rPr lang="en-US" dirty="0" smtClean="0"/>
              <a:t> notation</a:t>
            </a:r>
          </a:p>
          <a:p>
            <a:pPr lvl="1"/>
            <a:r>
              <a:rPr lang="en-US" dirty="0" smtClean="0"/>
              <a:t>But really follow reference to </a:t>
            </a:r>
            <a:r>
              <a:rPr lang="en-US" dirty="0" err="1" smtClean="0"/>
              <a:t>r</a:t>
            </a:r>
            <a:r>
              <a:rPr lang="en-US" dirty="0" smtClean="0"/>
              <a:t> with offset to a, just like C’s </a:t>
            </a:r>
            <a:r>
              <a:rPr lang="en-US" dirty="0" err="1" smtClean="0"/>
              <a:t>r</a:t>
            </a:r>
            <a:r>
              <a:rPr lang="en-US" dirty="0" smtClean="0"/>
              <a:t>-&gt;a</a:t>
            </a:r>
            <a:endParaRPr lang="en-US" dirty="0"/>
          </a:p>
        </p:txBody>
      </p:sp>
      <p:sp>
        <p:nvSpPr>
          <p:cNvPr id="7" name="Footer Placeholder 6"/>
          <p:cNvSpPr>
            <a:spLocks noGrp="1"/>
          </p:cNvSpPr>
          <p:nvPr>
            <p:ph type="ftr" sz="quarter" idx="3"/>
          </p:nvPr>
        </p:nvSpPr>
        <p:spPr/>
        <p:txBody>
          <a:bodyPr/>
          <a:lstStyle/>
          <a:p>
            <a:r>
              <a:rPr lang="en-US" smtClean="0"/>
              <a:t>Java Implementation</a:t>
            </a:r>
            <a:endParaRPr lang="en-US"/>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1240049" y="5906157"/>
            <a:ext cx="6587500" cy="770556"/>
            <a:chOff x="1240049" y="5906157"/>
            <a:chExt cx="6587500" cy="770556"/>
          </a:xfrm>
        </p:grpSpPr>
        <p:sp>
          <p:nvSpPr>
            <p:cNvPr id="21" name="Rectangle 10"/>
            <p:cNvSpPr>
              <a:spLocks noChangeArrowheads="1"/>
            </p:cNvSpPr>
            <p:nvPr/>
          </p:nvSpPr>
          <p:spPr bwMode="auto">
            <a:xfrm>
              <a:off x="1410222" y="5907039"/>
              <a:ext cx="431800" cy="431800"/>
            </a:xfrm>
            <a:prstGeom prst="rect">
              <a:avLst/>
            </a:prstGeom>
            <a:solidFill>
              <a:srgbClr val="CDF1C5"/>
            </a:solidFill>
            <a:ln w="25400">
              <a:solidFill>
                <a:schemeClr val="tx1"/>
              </a:solidFill>
              <a:miter lim="800000"/>
              <a:headEnd/>
              <a:tailEnd/>
            </a:ln>
            <a:effectLst/>
          </p:spPr>
          <p:txBody>
            <a:bodyPr wrap="none" lIns="90487" tIns="44450" rIns="90487" bIns="44450" anchor="ctr"/>
            <a:lstStyle/>
            <a:p>
              <a:pPr algn="ctr">
                <a:lnSpc>
                  <a:spcPct val="100000"/>
                </a:lnSpc>
              </a:pPr>
              <a:r>
                <a:rPr lang="en-US" sz="2000" dirty="0" err="1" smtClean="0">
                  <a:latin typeface="Courier New" pitchFamily="49" charset="0"/>
                </a:rPr>
                <a:t>s</a:t>
              </a:r>
              <a:endParaRPr lang="en-US" sz="2000" dirty="0">
                <a:latin typeface="Courier New" pitchFamily="49" charset="0"/>
              </a:endParaRPr>
            </a:p>
          </p:txBody>
        </p:sp>
        <p:sp>
          <p:nvSpPr>
            <p:cNvPr id="22" name="Rectangle 11"/>
            <p:cNvSpPr>
              <a:spLocks noChangeArrowheads="1"/>
            </p:cNvSpPr>
            <p:nvPr/>
          </p:nvSpPr>
          <p:spPr bwMode="auto">
            <a:xfrm>
              <a:off x="1843795" y="5907039"/>
              <a:ext cx="5983754" cy="431800"/>
            </a:xfrm>
            <a:prstGeom prst="rect">
              <a:avLst/>
            </a:prstGeom>
            <a:solidFill>
              <a:srgbClr val="CDF1C5"/>
            </a:solidFill>
            <a:ln w="25400">
              <a:solidFill>
                <a:schemeClr val="tx1"/>
              </a:solidFill>
              <a:miter lim="800000"/>
              <a:headEnd/>
              <a:tailEnd/>
            </a:ln>
            <a:effectLst/>
          </p:spPr>
          <p:txBody>
            <a:bodyPr wrap="none" lIns="90487" tIns="44450" rIns="90487" bIns="44450" anchor="ctr"/>
            <a:lstStyle/>
            <a:p>
              <a:r>
                <a:rPr lang="en-US" sz="2000" dirty="0" err="1" smtClean="0">
                  <a:latin typeface="Courier New" pitchFamily="49" charset="0"/>
                </a:rPr>
                <a:t>n</a:t>
              </a:r>
              <a:endParaRPr lang="en-US" sz="2000" dirty="0">
                <a:latin typeface="Courier New" pitchFamily="49" charset="0"/>
              </a:endParaRPr>
            </a:p>
          </p:txBody>
        </p:sp>
        <p:sp>
          <p:nvSpPr>
            <p:cNvPr id="24" name="Rectangle 13"/>
            <p:cNvSpPr>
              <a:spLocks noChangeArrowheads="1"/>
            </p:cNvSpPr>
            <p:nvPr/>
          </p:nvSpPr>
          <p:spPr bwMode="auto">
            <a:xfrm>
              <a:off x="1240049" y="6279168"/>
              <a:ext cx="336630"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dirty="0">
                  <a:latin typeface="Courier New" pitchFamily="49" charset="0"/>
                </a:rPr>
                <a:t>0</a:t>
              </a:r>
            </a:p>
          </p:txBody>
        </p:sp>
        <p:sp>
          <p:nvSpPr>
            <p:cNvPr id="28" name="Rectangle 11"/>
            <p:cNvSpPr>
              <a:spLocks noChangeArrowheads="1"/>
            </p:cNvSpPr>
            <p:nvPr/>
          </p:nvSpPr>
          <p:spPr bwMode="auto">
            <a:xfrm>
              <a:off x="2288053" y="5906157"/>
              <a:ext cx="448853" cy="431800"/>
            </a:xfrm>
            <a:prstGeom prst="rect">
              <a:avLst/>
            </a:prstGeom>
            <a:solidFill>
              <a:srgbClr val="CDF1C5"/>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p</a:t>
              </a:r>
              <a:endParaRPr lang="en-US" sz="2000" dirty="0">
                <a:latin typeface="Courier New" pitchFamily="49" charset="0"/>
              </a:endParaRPr>
            </a:p>
          </p:txBody>
        </p:sp>
        <p:sp>
          <p:nvSpPr>
            <p:cNvPr id="33" name="Rectangle 14"/>
            <p:cNvSpPr>
              <a:spLocks noChangeArrowheads="1"/>
            </p:cNvSpPr>
            <p:nvPr/>
          </p:nvSpPr>
          <p:spPr bwMode="auto">
            <a:xfrm>
              <a:off x="1662357" y="6279168"/>
              <a:ext cx="336630"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dirty="0" smtClean="0">
                  <a:latin typeface="Courier New" pitchFamily="49" charset="0"/>
                </a:rPr>
                <a:t>4</a:t>
              </a:r>
              <a:endParaRPr lang="en-US" sz="2000" dirty="0">
                <a:latin typeface="Courier New" pitchFamily="49" charset="0"/>
              </a:endParaRPr>
            </a:p>
          </p:txBody>
        </p:sp>
        <p:sp>
          <p:nvSpPr>
            <p:cNvPr id="34" name="Rectangle 14"/>
            <p:cNvSpPr>
              <a:spLocks noChangeArrowheads="1"/>
            </p:cNvSpPr>
            <p:nvPr/>
          </p:nvSpPr>
          <p:spPr bwMode="auto">
            <a:xfrm>
              <a:off x="2122157" y="6279168"/>
              <a:ext cx="336630"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dirty="0" smtClean="0">
                  <a:latin typeface="Courier New" pitchFamily="49" charset="0"/>
                </a:rPr>
                <a:t>8</a:t>
              </a:r>
              <a:endParaRPr lang="en-US" sz="2000" dirty="0">
                <a:latin typeface="Courier New" pitchFamily="49" charset="0"/>
              </a:endParaRPr>
            </a:p>
          </p:txBody>
        </p:sp>
        <p:sp>
          <p:nvSpPr>
            <p:cNvPr id="35" name="Rectangle 14"/>
            <p:cNvSpPr>
              <a:spLocks noChangeArrowheads="1"/>
            </p:cNvSpPr>
            <p:nvPr/>
          </p:nvSpPr>
          <p:spPr bwMode="auto">
            <a:xfrm>
              <a:off x="2559195" y="6279168"/>
              <a:ext cx="490568"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dirty="0" smtClean="0">
                  <a:latin typeface="Courier New" pitchFamily="49" charset="0"/>
                </a:rPr>
                <a:t>12</a:t>
              </a:r>
              <a:endParaRPr lang="en-US" sz="2000" dirty="0">
                <a:latin typeface="Courier New" pitchFamily="49" charset="0"/>
              </a:endParaRPr>
            </a:p>
          </p:txBody>
        </p:sp>
      </p:grpSp>
      <p:sp>
        <p:nvSpPr>
          <p:cNvPr id="2" name="Title 1"/>
          <p:cNvSpPr>
            <a:spLocks noGrp="1"/>
          </p:cNvSpPr>
          <p:nvPr>
            <p:ph type="title"/>
          </p:nvPr>
        </p:nvSpPr>
        <p:spPr/>
        <p:txBody>
          <a:bodyPr/>
          <a:lstStyle/>
          <a:p>
            <a:r>
              <a:rPr lang="en-US" dirty="0" smtClean="0"/>
              <a:t>Casting in C</a:t>
            </a:r>
            <a:endParaRPr lang="en-US" dirty="0"/>
          </a:p>
        </p:txBody>
      </p:sp>
      <p:sp>
        <p:nvSpPr>
          <p:cNvPr id="3" name="Content Placeholder 2"/>
          <p:cNvSpPr>
            <a:spLocks noGrp="1"/>
          </p:cNvSpPr>
          <p:nvPr>
            <p:ph idx="1"/>
          </p:nvPr>
        </p:nvSpPr>
        <p:spPr/>
        <p:txBody>
          <a:bodyPr/>
          <a:lstStyle/>
          <a:p>
            <a:r>
              <a:rPr lang="en-US" dirty="0" smtClean="0"/>
              <a:t>We can cast any pointer into any other pointer</a:t>
            </a:r>
          </a:p>
          <a:p>
            <a:pPr>
              <a:buNone/>
            </a:pPr>
            <a:endParaRPr lang="en-US" dirty="0" smtClean="0"/>
          </a:p>
        </p:txBody>
      </p:sp>
      <p:sp>
        <p:nvSpPr>
          <p:cNvPr id="6" name="Rectangle 2"/>
          <p:cNvSpPr>
            <a:spLocks noChangeArrowheads="1"/>
          </p:cNvSpPr>
          <p:nvPr/>
        </p:nvSpPr>
        <p:spPr bwMode="auto">
          <a:xfrm>
            <a:off x="821063" y="2052955"/>
            <a:ext cx="6393419" cy="3690754"/>
          </a:xfrm>
          <a:prstGeom prst="rect">
            <a:avLst/>
          </a:prstGeom>
          <a:solidFill>
            <a:srgbClr val="F6F5BD"/>
          </a:solidFill>
          <a:ln w="12700">
            <a:solidFill>
              <a:schemeClr val="tx1"/>
            </a:solidFill>
            <a:miter lim="800000"/>
            <a:headEnd/>
            <a:tailEnd/>
          </a:ln>
          <a:effectLst/>
        </p:spPr>
        <p:txBody>
          <a:bodyPr wrap="square" lIns="90487" tIns="44450" rIns="90487" bIns="44450">
            <a:spAutoFit/>
          </a:bodyPr>
          <a:lstStyle/>
          <a:p>
            <a:r>
              <a:rPr lang="en-US" sz="1800" dirty="0" err="1" smtClean="0">
                <a:latin typeface="Courier New" pitchFamily="49" charset="0"/>
              </a:rPr>
              <a:t>struct</a:t>
            </a:r>
            <a:r>
              <a:rPr lang="en-US" sz="1800" dirty="0" smtClean="0">
                <a:latin typeface="Courier New" pitchFamily="49" charset="0"/>
              </a:rPr>
              <a:t> </a:t>
            </a:r>
            <a:r>
              <a:rPr lang="en-US" sz="1800" dirty="0" err="1" smtClean="0">
                <a:latin typeface="Courier New" pitchFamily="49" charset="0"/>
              </a:rPr>
              <a:t>BlockInfo</a:t>
            </a:r>
            <a:r>
              <a:rPr lang="en-US" sz="1800" dirty="0" smtClean="0">
                <a:latin typeface="Courier New" pitchFamily="49" charset="0"/>
              </a:rPr>
              <a:t> {</a:t>
            </a:r>
          </a:p>
          <a:p>
            <a:r>
              <a:rPr lang="en-US" sz="1800" dirty="0" smtClean="0">
                <a:latin typeface="Courier New" pitchFamily="49" charset="0"/>
              </a:rPr>
              <a:t>	</a:t>
            </a:r>
            <a:r>
              <a:rPr lang="en-US" sz="1800" dirty="0" err="1" smtClean="0">
                <a:latin typeface="Courier New" pitchFamily="49" charset="0"/>
              </a:rPr>
              <a:t>int</a:t>
            </a:r>
            <a:r>
              <a:rPr lang="en-US" sz="1800" dirty="0" smtClean="0">
                <a:latin typeface="Courier New" pitchFamily="49" charset="0"/>
              </a:rPr>
              <a:t> </a:t>
            </a:r>
            <a:r>
              <a:rPr lang="en-US" sz="1800" dirty="0" err="1" smtClean="0">
                <a:latin typeface="Courier New" pitchFamily="49" charset="0"/>
              </a:rPr>
              <a:t>sizeAndTags</a:t>
            </a:r>
            <a:r>
              <a:rPr lang="en-US" sz="1800" dirty="0" smtClean="0">
                <a:latin typeface="Courier New" pitchFamily="49" charset="0"/>
              </a:rPr>
              <a:t>;</a:t>
            </a:r>
          </a:p>
          <a:p>
            <a:r>
              <a:rPr lang="en-US" sz="1800" dirty="0" smtClean="0">
                <a:latin typeface="Courier New" pitchFamily="49" charset="0"/>
              </a:rPr>
              <a:t>	</a:t>
            </a:r>
            <a:r>
              <a:rPr lang="en-US" sz="1800" dirty="0" err="1" smtClean="0">
                <a:latin typeface="Courier New" pitchFamily="49" charset="0"/>
              </a:rPr>
              <a:t>struct</a:t>
            </a:r>
            <a:r>
              <a:rPr lang="en-US" sz="1800" dirty="0" smtClean="0">
                <a:latin typeface="Courier New" pitchFamily="49" charset="0"/>
              </a:rPr>
              <a:t> </a:t>
            </a:r>
            <a:r>
              <a:rPr lang="en-US" sz="1800" dirty="0" err="1" smtClean="0">
                <a:latin typeface="Courier New" pitchFamily="49" charset="0"/>
              </a:rPr>
              <a:t>BlockInfo</a:t>
            </a:r>
            <a:r>
              <a:rPr lang="en-US" sz="1800" dirty="0" smtClean="0">
                <a:latin typeface="Courier New" pitchFamily="49" charset="0"/>
              </a:rPr>
              <a:t>* next;</a:t>
            </a:r>
          </a:p>
          <a:p>
            <a:r>
              <a:rPr lang="en-US" sz="1800" dirty="0" smtClean="0">
                <a:latin typeface="Courier New" pitchFamily="49" charset="0"/>
              </a:rPr>
              <a:t>	</a:t>
            </a:r>
            <a:r>
              <a:rPr lang="en-US" sz="1800" dirty="0" err="1" smtClean="0">
                <a:latin typeface="Courier New" pitchFamily="49" charset="0"/>
              </a:rPr>
              <a:t>struct</a:t>
            </a:r>
            <a:r>
              <a:rPr lang="en-US" sz="1800" dirty="0" smtClean="0">
                <a:latin typeface="Courier New" pitchFamily="49" charset="0"/>
              </a:rPr>
              <a:t> </a:t>
            </a:r>
            <a:r>
              <a:rPr lang="en-US" sz="1800" dirty="0" err="1" smtClean="0">
                <a:latin typeface="Courier New" pitchFamily="49" charset="0"/>
              </a:rPr>
              <a:t>BlockInfo</a:t>
            </a:r>
            <a:r>
              <a:rPr lang="en-US" sz="1800" dirty="0" smtClean="0">
                <a:latin typeface="Courier New" pitchFamily="49" charset="0"/>
              </a:rPr>
              <a:t>* </a:t>
            </a:r>
            <a:r>
              <a:rPr lang="en-US" sz="1800" dirty="0" err="1" smtClean="0">
                <a:latin typeface="Courier New" pitchFamily="49" charset="0"/>
              </a:rPr>
              <a:t>prev</a:t>
            </a:r>
            <a:r>
              <a:rPr lang="en-US" sz="1800" dirty="0" smtClean="0">
                <a:latin typeface="Courier New" pitchFamily="49" charset="0"/>
              </a:rPr>
              <a:t>;</a:t>
            </a:r>
          </a:p>
          <a:p>
            <a:r>
              <a:rPr lang="en-US" sz="1800" dirty="0" smtClean="0">
                <a:latin typeface="Courier New" pitchFamily="49" charset="0"/>
              </a:rPr>
              <a:t>};</a:t>
            </a:r>
          </a:p>
          <a:p>
            <a:r>
              <a:rPr lang="en-US" sz="1800" dirty="0" err="1" smtClean="0">
                <a:latin typeface="Courier New" pitchFamily="49" charset="0"/>
              </a:rPr>
              <a:t>typedef</a:t>
            </a:r>
            <a:r>
              <a:rPr lang="en-US" sz="1800" dirty="0" smtClean="0">
                <a:latin typeface="Courier New" pitchFamily="49" charset="0"/>
              </a:rPr>
              <a:t> </a:t>
            </a:r>
            <a:r>
              <a:rPr lang="en-US" sz="1800" dirty="0" err="1" smtClean="0">
                <a:latin typeface="Courier New" pitchFamily="49" charset="0"/>
              </a:rPr>
              <a:t>struct</a:t>
            </a:r>
            <a:r>
              <a:rPr lang="en-US" sz="1800" dirty="0" smtClean="0">
                <a:latin typeface="Courier New" pitchFamily="49" charset="0"/>
              </a:rPr>
              <a:t> </a:t>
            </a:r>
            <a:r>
              <a:rPr lang="en-US" sz="1800" dirty="0" err="1" smtClean="0">
                <a:latin typeface="Courier New" pitchFamily="49" charset="0"/>
              </a:rPr>
              <a:t>BlockInfo</a:t>
            </a:r>
            <a:r>
              <a:rPr lang="en-US" sz="1800" dirty="0" smtClean="0">
                <a:latin typeface="Courier New" pitchFamily="49" charset="0"/>
              </a:rPr>
              <a:t> </a:t>
            </a:r>
            <a:r>
              <a:rPr lang="en-US" sz="1800" dirty="0" err="1" smtClean="0">
                <a:latin typeface="Courier New" pitchFamily="49" charset="0"/>
              </a:rPr>
              <a:t>BlockInfo</a:t>
            </a:r>
            <a:r>
              <a:rPr lang="en-US" sz="1800" dirty="0" smtClean="0">
                <a:latin typeface="Courier New" pitchFamily="49" charset="0"/>
              </a:rPr>
              <a:t>;</a:t>
            </a:r>
          </a:p>
          <a:p>
            <a:r>
              <a:rPr lang="en-US" sz="1800" dirty="0" smtClean="0">
                <a:latin typeface="Courier New" pitchFamily="49" charset="0"/>
              </a:rPr>
              <a:t>…</a:t>
            </a:r>
          </a:p>
          <a:p>
            <a:r>
              <a:rPr lang="en-US" sz="1800" dirty="0" err="1" smtClean="0">
                <a:latin typeface="Courier New" pitchFamily="49" charset="0"/>
              </a:rPr>
              <a:t>int</a:t>
            </a:r>
            <a:r>
              <a:rPr lang="en-US" sz="1800" dirty="0" smtClean="0">
                <a:latin typeface="Courier New" pitchFamily="49" charset="0"/>
              </a:rPr>
              <a:t> </a:t>
            </a:r>
            <a:r>
              <a:rPr lang="en-US" sz="1800" dirty="0" err="1" smtClean="0">
                <a:latin typeface="Courier New" pitchFamily="49" charset="0"/>
              </a:rPr>
              <a:t>x</a:t>
            </a:r>
            <a:r>
              <a:rPr lang="en-US" sz="1800" dirty="0" smtClean="0">
                <a:latin typeface="Courier New" pitchFamily="49" charset="0"/>
              </a:rPr>
              <a:t>;</a:t>
            </a:r>
          </a:p>
          <a:p>
            <a:r>
              <a:rPr lang="en-US" sz="1800" dirty="0" err="1" smtClean="0">
                <a:latin typeface="Courier New" pitchFamily="49" charset="0"/>
              </a:rPr>
              <a:t>BlockInfo</a:t>
            </a:r>
            <a:r>
              <a:rPr lang="en-US" sz="1800" dirty="0" smtClean="0">
                <a:latin typeface="Courier New" pitchFamily="49" charset="0"/>
              </a:rPr>
              <a:t> *</a:t>
            </a:r>
            <a:r>
              <a:rPr lang="en-US" sz="1800" dirty="0" err="1">
                <a:latin typeface="Courier New" pitchFamily="49" charset="0"/>
              </a:rPr>
              <a:t>b</a:t>
            </a:r>
            <a:r>
              <a:rPr lang="en-US" sz="1800" dirty="0" smtClean="0">
                <a:latin typeface="Courier New" pitchFamily="49" charset="0"/>
              </a:rPr>
              <a:t>;</a:t>
            </a:r>
          </a:p>
          <a:p>
            <a:r>
              <a:rPr lang="en-US" sz="1800" dirty="0" err="1" smtClean="0">
                <a:latin typeface="Courier New" pitchFamily="49" charset="0"/>
              </a:rPr>
              <a:t>BlockInfo</a:t>
            </a:r>
            <a:r>
              <a:rPr lang="en-US" sz="1800" dirty="0" smtClean="0">
                <a:latin typeface="Courier New" pitchFamily="49" charset="0"/>
              </a:rPr>
              <a:t> *</a:t>
            </a:r>
            <a:r>
              <a:rPr lang="en-US" sz="1800" dirty="0" err="1" smtClean="0">
                <a:latin typeface="Courier New" pitchFamily="49" charset="0"/>
              </a:rPr>
              <a:t>newBlock</a:t>
            </a:r>
            <a:r>
              <a:rPr lang="en-US" sz="1800" dirty="0" smtClean="0">
                <a:latin typeface="Courier New" pitchFamily="49" charset="0"/>
              </a:rPr>
              <a:t>; </a:t>
            </a:r>
          </a:p>
          <a:p>
            <a:r>
              <a:rPr lang="en-US" sz="1800" dirty="0" smtClean="0">
                <a:latin typeface="Courier New" pitchFamily="49" charset="0"/>
              </a:rPr>
              <a:t>…</a:t>
            </a:r>
          </a:p>
          <a:p>
            <a:r>
              <a:rPr lang="en-US" sz="1800" dirty="0" err="1" smtClean="0">
                <a:latin typeface="Courier New" pitchFamily="49" charset="0"/>
              </a:rPr>
              <a:t>newBlock</a:t>
            </a:r>
            <a:r>
              <a:rPr lang="en-US" sz="1800" dirty="0" smtClean="0">
                <a:latin typeface="Courier New" pitchFamily="49" charset="0"/>
              </a:rPr>
              <a:t> = (</a:t>
            </a:r>
            <a:r>
              <a:rPr lang="en-US" sz="1800" dirty="0" err="1" smtClean="0">
                <a:latin typeface="Courier New" pitchFamily="49" charset="0"/>
              </a:rPr>
              <a:t>BlockInfo</a:t>
            </a:r>
            <a:r>
              <a:rPr lang="en-US" sz="1800" dirty="0" smtClean="0">
                <a:latin typeface="Courier New" pitchFamily="49" charset="0"/>
              </a:rPr>
              <a:t> *) ( (char *) </a:t>
            </a:r>
            <a:r>
              <a:rPr lang="en-US" sz="1800" dirty="0" err="1">
                <a:latin typeface="Courier New" pitchFamily="49" charset="0"/>
              </a:rPr>
              <a:t>b</a:t>
            </a:r>
            <a:r>
              <a:rPr lang="en-US" sz="1800" dirty="0" smtClean="0">
                <a:latin typeface="Courier New" pitchFamily="49" charset="0"/>
              </a:rPr>
              <a:t> + </a:t>
            </a:r>
            <a:r>
              <a:rPr lang="en-US" sz="1800" dirty="0" err="1" smtClean="0">
                <a:latin typeface="Courier New" pitchFamily="49" charset="0"/>
              </a:rPr>
              <a:t>x</a:t>
            </a:r>
            <a:r>
              <a:rPr lang="en-US" sz="1800" dirty="0" smtClean="0">
                <a:latin typeface="Courier New" pitchFamily="49" charset="0"/>
              </a:rPr>
              <a:t> );</a:t>
            </a:r>
          </a:p>
          <a:p>
            <a:r>
              <a:rPr lang="en-US" sz="1800" dirty="0" smtClean="0">
                <a:latin typeface="Courier New" pitchFamily="49" charset="0"/>
              </a:rPr>
              <a:t>…</a:t>
            </a:r>
          </a:p>
        </p:txBody>
      </p:sp>
      <p:grpSp>
        <p:nvGrpSpPr>
          <p:cNvPr id="42" name="Group 41"/>
          <p:cNvGrpSpPr/>
          <p:nvPr/>
        </p:nvGrpSpPr>
        <p:grpSpPr>
          <a:xfrm>
            <a:off x="5136015" y="2621624"/>
            <a:ext cx="2495590" cy="2547289"/>
            <a:chOff x="5136015" y="2621624"/>
            <a:chExt cx="2495590" cy="2547289"/>
          </a:xfrm>
        </p:grpSpPr>
        <p:cxnSp>
          <p:nvCxnSpPr>
            <p:cNvPr id="8" name="Straight Arrow Connector 7"/>
            <p:cNvCxnSpPr>
              <a:stCxn id="9" idx="2"/>
            </p:cNvCxnSpPr>
            <p:nvPr/>
          </p:nvCxnSpPr>
          <p:spPr bwMode="auto">
            <a:xfrm rot="5400000">
              <a:off x="5330424" y="3750654"/>
              <a:ext cx="1223850" cy="1612668"/>
            </a:xfrm>
            <a:prstGeom prst="straightConnector1">
              <a:avLst/>
            </a:prstGeom>
            <a:noFill/>
            <a:ln w="25400" cap="flat" cmpd="sng" algn="ctr">
              <a:solidFill>
                <a:srgbClr val="CC0000"/>
              </a:solidFill>
              <a:prstDash val="solid"/>
              <a:round/>
              <a:headEnd type="none" w="med" len="med"/>
              <a:tailEnd type="arrow"/>
            </a:ln>
            <a:effectLst/>
          </p:spPr>
        </p:cxnSp>
        <p:sp>
          <p:nvSpPr>
            <p:cNvPr id="9" name="TextBox 8"/>
            <p:cNvSpPr txBox="1"/>
            <p:nvPr/>
          </p:nvSpPr>
          <p:spPr>
            <a:xfrm>
              <a:off x="5865760" y="2621624"/>
              <a:ext cx="1765845" cy="1323439"/>
            </a:xfrm>
            <a:prstGeom prst="rect">
              <a:avLst/>
            </a:prstGeom>
            <a:solidFill>
              <a:srgbClr val="FF9999"/>
            </a:solidFill>
          </p:spPr>
          <p:txBody>
            <a:bodyPr wrap="square" rtlCol="0">
              <a:spAutoFit/>
            </a:bodyPr>
            <a:lstStyle/>
            <a:p>
              <a:r>
                <a:rPr lang="en-US" sz="1600" dirty="0" smtClean="0">
                  <a:latin typeface="Calibri" pitchFamily="34" charset="0"/>
                </a:rPr>
                <a:t>Cast </a:t>
              </a:r>
              <a:r>
                <a:rPr lang="en-US" sz="1600" dirty="0" err="1">
                  <a:latin typeface="Calibri" pitchFamily="34" charset="0"/>
                </a:rPr>
                <a:t>b</a:t>
              </a:r>
              <a:r>
                <a:rPr lang="en-US" sz="1600" dirty="0" smtClean="0">
                  <a:latin typeface="Calibri" pitchFamily="34" charset="0"/>
                </a:rPr>
                <a:t> into char pointer so that you can add byte offset without scaling</a:t>
              </a:r>
            </a:p>
          </p:txBody>
        </p:sp>
      </p:grpSp>
      <p:grpSp>
        <p:nvGrpSpPr>
          <p:cNvPr id="43" name="Group 42"/>
          <p:cNvGrpSpPr/>
          <p:nvPr/>
        </p:nvGrpSpPr>
        <p:grpSpPr>
          <a:xfrm>
            <a:off x="3711244" y="4042006"/>
            <a:ext cx="4827527" cy="1158633"/>
            <a:chOff x="3711244" y="4042006"/>
            <a:chExt cx="4827527" cy="1158633"/>
          </a:xfrm>
        </p:grpSpPr>
        <p:cxnSp>
          <p:nvCxnSpPr>
            <p:cNvPr id="15" name="Straight Arrow Connector 14"/>
            <p:cNvCxnSpPr>
              <a:stCxn id="16" idx="1"/>
            </p:cNvCxnSpPr>
            <p:nvPr/>
          </p:nvCxnSpPr>
          <p:spPr bwMode="auto">
            <a:xfrm rot="10800000" flipV="1">
              <a:off x="3711244" y="4580615"/>
              <a:ext cx="3061683" cy="620024"/>
            </a:xfrm>
            <a:prstGeom prst="straightConnector1">
              <a:avLst/>
            </a:prstGeom>
            <a:noFill/>
            <a:ln w="25400" cap="flat" cmpd="sng" algn="ctr">
              <a:solidFill>
                <a:srgbClr val="CC0000"/>
              </a:solidFill>
              <a:prstDash val="solid"/>
              <a:round/>
              <a:headEnd type="none" w="med" len="med"/>
              <a:tailEnd type="arrow"/>
            </a:ln>
            <a:effectLst/>
          </p:spPr>
        </p:cxnSp>
        <p:sp>
          <p:nvSpPr>
            <p:cNvPr id="16" name="TextBox 15"/>
            <p:cNvSpPr txBox="1"/>
            <p:nvPr/>
          </p:nvSpPr>
          <p:spPr>
            <a:xfrm>
              <a:off x="6772926" y="4042006"/>
              <a:ext cx="1765845" cy="1077218"/>
            </a:xfrm>
            <a:prstGeom prst="rect">
              <a:avLst/>
            </a:prstGeom>
            <a:solidFill>
              <a:srgbClr val="FF9999"/>
            </a:solidFill>
          </p:spPr>
          <p:txBody>
            <a:bodyPr wrap="square" rtlCol="0">
              <a:spAutoFit/>
            </a:bodyPr>
            <a:lstStyle/>
            <a:p>
              <a:r>
                <a:rPr lang="en-US" sz="1600" dirty="0" smtClean="0">
                  <a:latin typeface="Calibri" pitchFamily="34" charset="0"/>
                </a:rPr>
                <a:t>Cast back into </a:t>
              </a:r>
              <a:r>
                <a:rPr lang="en-US" sz="1600" dirty="0" err="1" smtClean="0">
                  <a:latin typeface="Calibri" pitchFamily="34" charset="0"/>
                </a:rPr>
                <a:t>BlockInfo</a:t>
              </a:r>
              <a:r>
                <a:rPr lang="en-US" sz="1600" dirty="0" smtClean="0">
                  <a:latin typeface="Calibri" pitchFamily="34" charset="0"/>
                </a:rPr>
                <a:t> pointer so you can use it as </a:t>
              </a:r>
              <a:r>
                <a:rPr lang="en-US" sz="1600" dirty="0" err="1" smtClean="0">
                  <a:latin typeface="Calibri" pitchFamily="34" charset="0"/>
                </a:rPr>
                <a:t>BlockInfo</a:t>
              </a:r>
              <a:r>
                <a:rPr lang="en-US" sz="1600" dirty="0" smtClean="0">
                  <a:latin typeface="Calibri" pitchFamily="34" charset="0"/>
                </a:rPr>
                <a:t> </a:t>
              </a:r>
              <a:r>
                <a:rPr lang="en-US" sz="1600" dirty="0" err="1" smtClean="0">
                  <a:latin typeface="Calibri" pitchFamily="34" charset="0"/>
                </a:rPr>
                <a:t>struct</a:t>
              </a:r>
              <a:endParaRPr lang="en-US" sz="1600" dirty="0" smtClean="0">
                <a:latin typeface="Calibri" pitchFamily="34" charset="0"/>
              </a:endParaRPr>
            </a:p>
          </p:txBody>
        </p:sp>
      </p:grpSp>
      <p:sp>
        <p:nvSpPr>
          <p:cNvPr id="25" name="Rectangle 14"/>
          <p:cNvSpPr>
            <a:spLocks noChangeArrowheads="1"/>
          </p:cNvSpPr>
          <p:nvPr/>
        </p:nvSpPr>
        <p:spPr bwMode="auto">
          <a:xfrm>
            <a:off x="4269941" y="6279168"/>
            <a:ext cx="336630"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dirty="0" err="1" smtClean="0">
                <a:latin typeface="Courier New" pitchFamily="49" charset="0"/>
              </a:rPr>
              <a:t>x</a:t>
            </a:r>
            <a:endParaRPr lang="en-US" sz="2000" dirty="0">
              <a:latin typeface="Courier New" pitchFamily="49" charset="0"/>
            </a:endParaRPr>
          </a:p>
        </p:txBody>
      </p:sp>
      <p:grpSp>
        <p:nvGrpSpPr>
          <p:cNvPr id="45" name="Group 44"/>
          <p:cNvGrpSpPr/>
          <p:nvPr/>
        </p:nvGrpSpPr>
        <p:grpSpPr>
          <a:xfrm>
            <a:off x="4441846" y="5904393"/>
            <a:ext cx="1326684" cy="433564"/>
            <a:chOff x="4441846" y="5904393"/>
            <a:chExt cx="1326684" cy="433564"/>
          </a:xfrm>
        </p:grpSpPr>
        <p:sp>
          <p:nvSpPr>
            <p:cNvPr id="30" name="Rectangle 10"/>
            <p:cNvSpPr>
              <a:spLocks noChangeArrowheads="1"/>
            </p:cNvSpPr>
            <p:nvPr/>
          </p:nvSpPr>
          <p:spPr bwMode="auto">
            <a:xfrm>
              <a:off x="4441846" y="5906157"/>
              <a:ext cx="431800" cy="431800"/>
            </a:xfrm>
            <a:prstGeom prst="rect">
              <a:avLst/>
            </a:prstGeom>
            <a:solidFill>
              <a:srgbClr val="CDF1C5"/>
            </a:solidFill>
            <a:ln w="25400">
              <a:solidFill>
                <a:schemeClr val="tx1"/>
              </a:solidFill>
              <a:miter lim="800000"/>
              <a:headEnd/>
              <a:tailEnd/>
            </a:ln>
            <a:effectLst/>
          </p:spPr>
          <p:txBody>
            <a:bodyPr wrap="none" lIns="90487" tIns="44450" rIns="90487" bIns="44450" anchor="ctr"/>
            <a:lstStyle/>
            <a:p>
              <a:pPr algn="ctr">
                <a:lnSpc>
                  <a:spcPct val="100000"/>
                </a:lnSpc>
              </a:pPr>
              <a:r>
                <a:rPr lang="en-US" sz="2000" dirty="0" err="1" smtClean="0">
                  <a:latin typeface="Courier New" pitchFamily="49" charset="0"/>
                </a:rPr>
                <a:t>s</a:t>
              </a:r>
              <a:endParaRPr lang="en-US" sz="2000" dirty="0">
                <a:latin typeface="Courier New" pitchFamily="49" charset="0"/>
              </a:endParaRPr>
            </a:p>
          </p:txBody>
        </p:sp>
        <p:sp>
          <p:nvSpPr>
            <p:cNvPr id="31" name="Rectangle 11"/>
            <p:cNvSpPr>
              <a:spLocks noChangeArrowheads="1"/>
            </p:cNvSpPr>
            <p:nvPr/>
          </p:nvSpPr>
          <p:spPr bwMode="auto">
            <a:xfrm>
              <a:off x="5319677" y="5905275"/>
              <a:ext cx="448853" cy="431800"/>
            </a:xfrm>
            <a:prstGeom prst="rect">
              <a:avLst/>
            </a:prstGeom>
            <a:solidFill>
              <a:srgbClr val="CDF1C5"/>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p</a:t>
              </a:r>
              <a:endParaRPr lang="en-US" sz="2000" dirty="0">
                <a:latin typeface="Courier New" pitchFamily="49" charset="0"/>
              </a:endParaRPr>
            </a:p>
          </p:txBody>
        </p:sp>
        <p:sp>
          <p:nvSpPr>
            <p:cNvPr id="32" name="Rectangle 11"/>
            <p:cNvSpPr>
              <a:spLocks noChangeArrowheads="1"/>
            </p:cNvSpPr>
            <p:nvPr/>
          </p:nvSpPr>
          <p:spPr bwMode="auto">
            <a:xfrm>
              <a:off x="4869958" y="5904393"/>
              <a:ext cx="448853" cy="431800"/>
            </a:xfrm>
            <a:prstGeom prst="rect">
              <a:avLst/>
            </a:prstGeom>
            <a:solidFill>
              <a:srgbClr val="CDF1C5"/>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n</a:t>
              </a:r>
              <a:endParaRPr lang="en-US" sz="2000" dirty="0">
                <a:latin typeface="Courier New" pitchFamily="49" charset="0"/>
              </a:endParaRPr>
            </a:p>
          </p:txBody>
        </p:sp>
      </p:grpSp>
      <p:cxnSp>
        <p:nvCxnSpPr>
          <p:cNvPr id="37" name="Straight Arrow Connector 36"/>
          <p:cNvCxnSpPr>
            <a:endCxn id="21" idx="0"/>
          </p:cNvCxnSpPr>
          <p:nvPr/>
        </p:nvCxnSpPr>
        <p:spPr bwMode="auto">
          <a:xfrm rot="10800000" flipV="1">
            <a:off x="1626123" y="5430561"/>
            <a:ext cx="4274647" cy="476478"/>
          </a:xfrm>
          <a:prstGeom prst="straightConnector1">
            <a:avLst/>
          </a:prstGeom>
          <a:noFill/>
          <a:ln w="38100" cap="flat" cmpd="sng" algn="ctr">
            <a:solidFill>
              <a:srgbClr val="0000FF"/>
            </a:solidFill>
            <a:prstDash val="solid"/>
            <a:round/>
            <a:headEnd type="oval" w="med" len="med"/>
            <a:tailEnd type="arrow" w="med" len="med"/>
          </a:ln>
          <a:effectLst/>
        </p:spPr>
      </p:cxnSp>
      <p:cxnSp>
        <p:nvCxnSpPr>
          <p:cNvPr id="38" name="Straight Arrow Connector 37"/>
          <p:cNvCxnSpPr>
            <a:endCxn id="30" idx="0"/>
          </p:cNvCxnSpPr>
          <p:nvPr/>
        </p:nvCxnSpPr>
        <p:spPr bwMode="auto">
          <a:xfrm>
            <a:off x="1576457" y="5430562"/>
            <a:ext cx="3081289" cy="475595"/>
          </a:xfrm>
          <a:prstGeom prst="straightConnector1">
            <a:avLst/>
          </a:prstGeom>
          <a:noFill/>
          <a:ln w="38100" cap="flat" cmpd="sng" algn="ctr">
            <a:solidFill>
              <a:srgbClr val="0000FF"/>
            </a:solidFill>
            <a:prstDash val="solid"/>
            <a:round/>
            <a:headEnd type="oval" w="med" len="med"/>
            <a:tailEnd type="arrow" w="med" len="med"/>
          </a:ln>
          <a:effectLst/>
        </p:spPr>
      </p:cxnSp>
      <p:sp>
        <p:nvSpPr>
          <p:cNvPr id="29" name="Footer Placeholder 28"/>
          <p:cNvSpPr>
            <a:spLocks noGrp="1"/>
          </p:cNvSpPr>
          <p:nvPr>
            <p:ph type="ftr" sz="quarter" idx="3"/>
          </p:nvPr>
        </p:nvSpPr>
        <p:spPr/>
        <p:txBody>
          <a:bodyPr/>
          <a:lstStyle/>
          <a:p>
            <a:r>
              <a:rPr lang="en-US" smtClean="0"/>
              <a:t>Java Implementation</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Casting in Java</a:t>
            </a:r>
            <a:endParaRPr lang="en-US" dirty="0"/>
          </a:p>
        </p:txBody>
      </p:sp>
      <p:sp>
        <p:nvSpPr>
          <p:cNvPr id="3" name="Content Placeholder 2"/>
          <p:cNvSpPr>
            <a:spLocks noGrp="1"/>
          </p:cNvSpPr>
          <p:nvPr>
            <p:ph idx="1"/>
          </p:nvPr>
        </p:nvSpPr>
        <p:spPr/>
        <p:txBody>
          <a:bodyPr/>
          <a:lstStyle/>
          <a:p>
            <a:r>
              <a:rPr lang="en-US" dirty="0" smtClean="0"/>
              <a:t>Can only cast compatible object references</a:t>
            </a:r>
          </a:p>
        </p:txBody>
      </p:sp>
      <p:sp>
        <p:nvSpPr>
          <p:cNvPr id="6" name="Rectangle 5"/>
          <p:cNvSpPr/>
          <p:nvPr/>
        </p:nvSpPr>
        <p:spPr>
          <a:xfrm>
            <a:off x="2734845" y="2215709"/>
            <a:ext cx="1895989" cy="646331"/>
          </a:xfrm>
          <a:prstGeom prst="rect">
            <a:avLst/>
          </a:prstGeom>
          <a:solidFill>
            <a:srgbClr val="F1C7C7"/>
          </a:solidFill>
          <a:ln>
            <a:solidFill>
              <a:srgbClr val="FF0000"/>
            </a:solidFill>
          </a:ln>
        </p:spPr>
        <p:txBody>
          <a:bodyPr wrap="square">
            <a:spAutoFit/>
          </a:bodyPr>
          <a:lstStyle/>
          <a:p>
            <a:r>
              <a:rPr lang="en-US" sz="1200" dirty="0" smtClean="0">
                <a:latin typeface="Courier New" pitchFamily="49" charset="0"/>
              </a:rPr>
              <a:t>class Parent {</a:t>
            </a:r>
          </a:p>
          <a:p>
            <a:r>
              <a:rPr lang="en-US" sz="1200" dirty="0" smtClean="0">
                <a:latin typeface="Courier New" pitchFamily="49" charset="0"/>
              </a:rPr>
              <a:t>  </a:t>
            </a:r>
            <a:r>
              <a:rPr lang="en-US" sz="1200" dirty="0" err="1" smtClean="0">
                <a:latin typeface="Courier New" pitchFamily="49" charset="0"/>
              </a:rPr>
              <a:t>int</a:t>
            </a:r>
            <a:r>
              <a:rPr lang="en-US" sz="1200" dirty="0" smtClean="0">
                <a:latin typeface="Courier New" pitchFamily="49" charset="0"/>
              </a:rPr>
              <a:t> address;</a:t>
            </a:r>
          </a:p>
          <a:p>
            <a:r>
              <a:rPr lang="en-US" sz="1200" dirty="0" smtClean="0">
                <a:latin typeface="Courier New" pitchFamily="49" charset="0"/>
              </a:rPr>
              <a:t>};</a:t>
            </a:r>
          </a:p>
        </p:txBody>
      </p:sp>
      <p:sp>
        <p:nvSpPr>
          <p:cNvPr id="7" name="Rectangle 6"/>
          <p:cNvSpPr/>
          <p:nvPr/>
        </p:nvSpPr>
        <p:spPr>
          <a:xfrm>
            <a:off x="5229363" y="1811444"/>
            <a:ext cx="3430391" cy="646331"/>
          </a:xfrm>
          <a:prstGeom prst="rect">
            <a:avLst/>
          </a:prstGeom>
          <a:solidFill>
            <a:srgbClr val="F1C7C7"/>
          </a:solidFill>
          <a:ln>
            <a:solidFill>
              <a:srgbClr val="FF0000"/>
            </a:solidFill>
          </a:ln>
        </p:spPr>
        <p:txBody>
          <a:bodyPr wrap="square">
            <a:spAutoFit/>
          </a:bodyPr>
          <a:lstStyle/>
          <a:p>
            <a:r>
              <a:rPr lang="en-US" sz="1200" dirty="0" smtClean="0">
                <a:latin typeface="Courier New" pitchFamily="49" charset="0"/>
              </a:rPr>
              <a:t>class Sister extends Parent{</a:t>
            </a:r>
          </a:p>
          <a:p>
            <a:r>
              <a:rPr lang="en-US" sz="1200" dirty="0" smtClean="0">
                <a:latin typeface="Courier New" pitchFamily="49" charset="0"/>
              </a:rPr>
              <a:t>  </a:t>
            </a:r>
            <a:r>
              <a:rPr lang="en-US" sz="1200" dirty="0" err="1" smtClean="0">
                <a:latin typeface="Courier New" pitchFamily="49" charset="0"/>
              </a:rPr>
              <a:t>int</a:t>
            </a:r>
            <a:r>
              <a:rPr lang="en-US" sz="1200" dirty="0" smtClean="0">
                <a:latin typeface="Courier New" pitchFamily="49" charset="0"/>
              </a:rPr>
              <a:t> hers;</a:t>
            </a:r>
          </a:p>
          <a:p>
            <a:r>
              <a:rPr lang="en-US" sz="1200" dirty="0" smtClean="0">
                <a:latin typeface="Courier New" pitchFamily="49" charset="0"/>
              </a:rPr>
              <a:t>};</a:t>
            </a:r>
          </a:p>
        </p:txBody>
      </p:sp>
      <p:sp>
        <p:nvSpPr>
          <p:cNvPr id="8" name="Rectangle 7"/>
          <p:cNvSpPr/>
          <p:nvPr/>
        </p:nvSpPr>
        <p:spPr>
          <a:xfrm>
            <a:off x="5218222" y="2662841"/>
            <a:ext cx="3430391" cy="646331"/>
          </a:xfrm>
          <a:prstGeom prst="rect">
            <a:avLst/>
          </a:prstGeom>
          <a:solidFill>
            <a:srgbClr val="F1C7C7"/>
          </a:solidFill>
          <a:ln>
            <a:solidFill>
              <a:srgbClr val="FF0000"/>
            </a:solidFill>
          </a:ln>
        </p:spPr>
        <p:txBody>
          <a:bodyPr wrap="square">
            <a:spAutoFit/>
          </a:bodyPr>
          <a:lstStyle/>
          <a:p>
            <a:r>
              <a:rPr lang="en-US" sz="1200" dirty="0" smtClean="0">
                <a:latin typeface="Courier New" pitchFamily="49" charset="0"/>
              </a:rPr>
              <a:t>class Brother extends Parent{</a:t>
            </a:r>
          </a:p>
          <a:p>
            <a:r>
              <a:rPr lang="en-US" sz="1200" dirty="0" smtClean="0">
                <a:latin typeface="Courier New" pitchFamily="49" charset="0"/>
              </a:rPr>
              <a:t>  </a:t>
            </a:r>
            <a:r>
              <a:rPr lang="en-US" sz="1200" dirty="0" err="1" smtClean="0">
                <a:latin typeface="Courier New" pitchFamily="49" charset="0"/>
              </a:rPr>
              <a:t>int</a:t>
            </a:r>
            <a:r>
              <a:rPr lang="en-US" sz="1200" dirty="0" smtClean="0">
                <a:latin typeface="Courier New" pitchFamily="49" charset="0"/>
              </a:rPr>
              <a:t> his;</a:t>
            </a:r>
          </a:p>
          <a:p>
            <a:r>
              <a:rPr lang="en-US" sz="1200" dirty="0" smtClean="0">
                <a:latin typeface="Courier New" pitchFamily="49" charset="0"/>
              </a:rPr>
              <a:t>};</a:t>
            </a:r>
          </a:p>
        </p:txBody>
      </p:sp>
      <p:sp>
        <p:nvSpPr>
          <p:cNvPr id="9" name="Rectangle 8"/>
          <p:cNvSpPr/>
          <p:nvPr/>
        </p:nvSpPr>
        <p:spPr>
          <a:xfrm>
            <a:off x="805902" y="3457163"/>
            <a:ext cx="7276887" cy="2862322"/>
          </a:xfrm>
          <a:prstGeom prst="rect">
            <a:avLst/>
          </a:prstGeom>
          <a:solidFill>
            <a:srgbClr val="CDF1C5"/>
          </a:solidFill>
          <a:ln>
            <a:solidFill>
              <a:srgbClr val="FF0000"/>
            </a:solidFill>
          </a:ln>
        </p:spPr>
        <p:txBody>
          <a:bodyPr wrap="square">
            <a:spAutoFit/>
          </a:bodyPr>
          <a:lstStyle/>
          <a:p>
            <a:r>
              <a:rPr lang="en-US" sz="1200" dirty="0" smtClean="0">
                <a:latin typeface="Courier"/>
                <a:cs typeface="Courier"/>
              </a:rPr>
              <a:t>// Parent is a super class of Brother and Sister, which are siblings</a:t>
            </a:r>
          </a:p>
          <a:p>
            <a:r>
              <a:rPr lang="en-US" sz="1200" dirty="0" smtClean="0">
                <a:latin typeface="Courier"/>
                <a:cs typeface="Courier"/>
              </a:rPr>
              <a:t>Parent    a = new Parent();</a:t>
            </a:r>
          </a:p>
          <a:p>
            <a:r>
              <a:rPr lang="en-US" sz="1200" dirty="0" smtClean="0">
                <a:latin typeface="Courier"/>
                <a:cs typeface="Courier"/>
              </a:rPr>
              <a:t>Sister   xx = new Sister();</a:t>
            </a:r>
          </a:p>
          <a:p>
            <a:r>
              <a:rPr lang="en-US" sz="1200" dirty="0" smtClean="0">
                <a:latin typeface="Courier"/>
                <a:cs typeface="Courier"/>
              </a:rPr>
              <a:t>Brother  </a:t>
            </a:r>
            <a:r>
              <a:rPr lang="en-US" sz="1200" dirty="0" err="1" smtClean="0">
                <a:latin typeface="Courier"/>
                <a:cs typeface="Courier"/>
              </a:rPr>
              <a:t>xy</a:t>
            </a:r>
            <a:r>
              <a:rPr lang="en-US" sz="1200" dirty="0" smtClean="0">
                <a:latin typeface="Courier"/>
                <a:cs typeface="Courier"/>
              </a:rPr>
              <a:t> = new Brother();</a:t>
            </a:r>
          </a:p>
          <a:p>
            <a:r>
              <a:rPr lang="en-US" sz="1200" dirty="0" smtClean="0">
                <a:latin typeface="Courier"/>
                <a:cs typeface="Courier"/>
              </a:rPr>
              <a:t>Parent   p1 = new Sister(); 	// ok, everything needed for Parent </a:t>
            </a:r>
          </a:p>
          <a:p>
            <a:r>
              <a:rPr lang="en-US" sz="1200" dirty="0" smtClean="0">
                <a:latin typeface="Courier"/>
                <a:cs typeface="Courier"/>
              </a:rPr>
              <a:t>			// is also in Sister</a:t>
            </a:r>
          </a:p>
          <a:p>
            <a:r>
              <a:rPr lang="en-US" sz="1200" dirty="0" smtClean="0">
                <a:latin typeface="Courier"/>
                <a:cs typeface="Courier"/>
              </a:rPr>
              <a:t>Parent   p2 = p1; 		// ok, p1 is already a Parent</a:t>
            </a:r>
          </a:p>
          <a:p>
            <a:r>
              <a:rPr lang="en-US" sz="1200" dirty="0" smtClean="0">
                <a:solidFill>
                  <a:srgbClr val="C00000"/>
                </a:solidFill>
                <a:latin typeface="Courier"/>
                <a:cs typeface="Courier"/>
              </a:rPr>
              <a:t>Sister  xx2 = new Brother(); 	// incompatible type – Brother and </a:t>
            </a:r>
          </a:p>
          <a:p>
            <a:r>
              <a:rPr lang="en-US" sz="1200" dirty="0" smtClean="0">
                <a:solidFill>
                  <a:srgbClr val="C00000"/>
                </a:solidFill>
                <a:latin typeface="Courier"/>
                <a:cs typeface="Courier"/>
              </a:rPr>
              <a:t>			// Sisters are siblings</a:t>
            </a:r>
          </a:p>
          <a:p>
            <a:r>
              <a:rPr lang="en-US" sz="1200" dirty="0" smtClean="0">
                <a:solidFill>
                  <a:srgbClr val="C00000"/>
                </a:solidFill>
                <a:latin typeface="Courier"/>
                <a:cs typeface="Courier"/>
              </a:rPr>
              <a:t>Sister  xx3 = new Parent(); 	// wrong direction; elements in Sister </a:t>
            </a:r>
          </a:p>
          <a:p>
            <a:r>
              <a:rPr lang="en-US" sz="1200" dirty="0" smtClean="0">
                <a:solidFill>
                  <a:srgbClr val="C00000"/>
                </a:solidFill>
                <a:latin typeface="Courier"/>
                <a:cs typeface="Courier"/>
              </a:rPr>
              <a:t>			// not in Parent (hers)</a:t>
            </a:r>
          </a:p>
          <a:p>
            <a:r>
              <a:rPr lang="en-US" sz="1200" dirty="0" smtClean="0">
                <a:solidFill>
                  <a:srgbClr val="C00000"/>
                </a:solidFill>
                <a:latin typeface="Courier"/>
                <a:cs typeface="Courier"/>
              </a:rPr>
              <a:t>Brother xy2 = (Brother) a; 	// run-time error; Parent does not contain</a:t>
            </a:r>
          </a:p>
          <a:p>
            <a:r>
              <a:rPr lang="en-US" sz="1200" dirty="0" smtClean="0">
                <a:solidFill>
                  <a:srgbClr val="C00000"/>
                </a:solidFill>
                <a:latin typeface="Courier"/>
                <a:cs typeface="Courier"/>
              </a:rPr>
              <a:t>			// all elements in Brother (his)</a:t>
            </a:r>
          </a:p>
          <a:p>
            <a:r>
              <a:rPr lang="en-US" sz="1200" dirty="0" smtClean="0">
                <a:latin typeface="Courier"/>
                <a:cs typeface="Courier"/>
              </a:rPr>
              <a:t>Sister  xx4 = (Sister) p2; 	// ok, p2 started out as Sister</a:t>
            </a:r>
          </a:p>
          <a:p>
            <a:r>
              <a:rPr lang="en-US" sz="1200" dirty="0" smtClean="0">
                <a:solidFill>
                  <a:srgbClr val="C00000"/>
                </a:solidFill>
                <a:latin typeface="Courier"/>
                <a:cs typeface="Courier"/>
              </a:rPr>
              <a:t>Sister  xx5 = (Sister) </a:t>
            </a:r>
            <a:r>
              <a:rPr lang="en-US" sz="1200" dirty="0" err="1" smtClean="0">
                <a:solidFill>
                  <a:srgbClr val="C00000"/>
                </a:solidFill>
                <a:latin typeface="Courier"/>
                <a:cs typeface="Courier"/>
              </a:rPr>
              <a:t>xy</a:t>
            </a:r>
            <a:r>
              <a:rPr lang="en-US" sz="1200" dirty="0" smtClean="0">
                <a:solidFill>
                  <a:srgbClr val="C00000"/>
                </a:solidFill>
                <a:latin typeface="Courier"/>
                <a:cs typeface="Courier"/>
              </a:rPr>
              <a:t>; 	// inconvertible types, </a:t>
            </a:r>
            <a:r>
              <a:rPr lang="en-US" sz="1200" dirty="0" err="1" smtClean="0">
                <a:solidFill>
                  <a:srgbClr val="C00000"/>
                </a:solidFill>
                <a:latin typeface="Courier"/>
                <a:cs typeface="Courier"/>
              </a:rPr>
              <a:t>xy</a:t>
            </a:r>
            <a:r>
              <a:rPr lang="en-US" sz="1200" dirty="0" smtClean="0">
                <a:solidFill>
                  <a:srgbClr val="C00000"/>
                </a:solidFill>
                <a:latin typeface="Courier"/>
                <a:cs typeface="Courier"/>
              </a:rPr>
              <a:t> is Brother</a:t>
            </a:r>
          </a:p>
        </p:txBody>
      </p:sp>
      <p:sp>
        <p:nvSpPr>
          <p:cNvPr id="10" name="Rectangle 9"/>
          <p:cNvSpPr/>
          <p:nvPr/>
        </p:nvSpPr>
        <p:spPr>
          <a:xfrm>
            <a:off x="522560" y="2215709"/>
            <a:ext cx="1841252" cy="646331"/>
          </a:xfrm>
          <a:prstGeom prst="rect">
            <a:avLst/>
          </a:prstGeom>
          <a:solidFill>
            <a:srgbClr val="B5B5F9"/>
          </a:solidFill>
          <a:ln>
            <a:solidFill>
              <a:srgbClr val="FF0000"/>
            </a:solidFill>
          </a:ln>
        </p:spPr>
        <p:txBody>
          <a:bodyPr wrap="square">
            <a:spAutoFit/>
          </a:bodyPr>
          <a:lstStyle/>
          <a:p>
            <a:r>
              <a:rPr lang="en-US" sz="1200" dirty="0" smtClean="0">
                <a:latin typeface="Courier New" pitchFamily="49" charset="0"/>
              </a:rPr>
              <a:t>class Object{</a:t>
            </a:r>
          </a:p>
          <a:p>
            <a:r>
              <a:rPr lang="en-US" sz="1200" dirty="0" smtClean="0">
                <a:latin typeface="Courier New" pitchFamily="49" charset="0"/>
              </a:rPr>
              <a:t>  …</a:t>
            </a:r>
          </a:p>
          <a:p>
            <a:r>
              <a:rPr lang="en-US" sz="1200" dirty="0" smtClean="0">
                <a:latin typeface="Courier New" pitchFamily="49" charset="0"/>
              </a:rPr>
              <a:t>};</a:t>
            </a:r>
          </a:p>
        </p:txBody>
      </p:sp>
      <p:cxnSp>
        <p:nvCxnSpPr>
          <p:cNvPr id="11" name="Straight Arrow Connector 10"/>
          <p:cNvCxnSpPr>
            <a:stCxn id="10" idx="3"/>
            <a:endCxn id="6" idx="1"/>
          </p:cNvCxnSpPr>
          <p:nvPr/>
        </p:nvCxnSpPr>
        <p:spPr bwMode="auto">
          <a:xfrm>
            <a:off x="2363812" y="2538875"/>
            <a:ext cx="371033" cy="1588"/>
          </a:xfrm>
          <a:prstGeom prst="straightConnector1">
            <a:avLst/>
          </a:prstGeom>
          <a:noFill/>
          <a:ln w="25400" cap="flat" cmpd="sng" algn="ctr">
            <a:solidFill>
              <a:srgbClr val="CC0000"/>
            </a:solidFill>
            <a:prstDash val="solid"/>
            <a:round/>
            <a:headEnd type="none" w="med" len="med"/>
            <a:tailEnd type="arrow"/>
          </a:ln>
          <a:effectLst/>
        </p:spPr>
      </p:cxnSp>
      <p:cxnSp>
        <p:nvCxnSpPr>
          <p:cNvPr id="12" name="Straight Arrow Connector 11"/>
          <p:cNvCxnSpPr>
            <a:stCxn id="6" idx="3"/>
            <a:endCxn id="7" idx="1"/>
          </p:cNvCxnSpPr>
          <p:nvPr/>
        </p:nvCxnSpPr>
        <p:spPr bwMode="auto">
          <a:xfrm flipV="1">
            <a:off x="4630834" y="2134610"/>
            <a:ext cx="598529" cy="404265"/>
          </a:xfrm>
          <a:prstGeom prst="straightConnector1">
            <a:avLst/>
          </a:prstGeom>
          <a:noFill/>
          <a:ln w="25400" cap="flat" cmpd="sng" algn="ctr">
            <a:solidFill>
              <a:srgbClr val="CC0000"/>
            </a:solidFill>
            <a:prstDash val="solid"/>
            <a:round/>
            <a:headEnd type="none" w="med" len="med"/>
            <a:tailEnd type="arrow"/>
          </a:ln>
          <a:effectLst/>
        </p:spPr>
      </p:cxnSp>
      <p:cxnSp>
        <p:nvCxnSpPr>
          <p:cNvPr id="13" name="Straight Arrow Connector 12"/>
          <p:cNvCxnSpPr>
            <a:stCxn id="6" idx="3"/>
            <a:endCxn id="8" idx="1"/>
          </p:cNvCxnSpPr>
          <p:nvPr/>
        </p:nvCxnSpPr>
        <p:spPr bwMode="auto">
          <a:xfrm>
            <a:off x="4630834" y="2538875"/>
            <a:ext cx="587388" cy="447132"/>
          </a:xfrm>
          <a:prstGeom prst="straightConnector1">
            <a:avLst/>
          </a:prstGeom>
          <a:noFill/>
          <a:ln w="25400" cap="flat" cmpd="sng" algn="ctr">
            <a:solidFill>
              <a:srgbClr val="CC0000"/>
            </a:solidFill>
            <a:prstDash val="solid"/>
            <a:round/>
            <a:headEnd type="none" w="med" len="med"/>
            <a:tailEnd type="arrow"/>
          </a:ln>
          <a:effectLst/>
        </p:spPr>
      </p:cxnSp>
      <p:sp>
        <p:nvSpPr>
          <p:cNvPr id="4" name="TextBox 3"/>
          <p:cNvSpPr txBox="1"/>
          <p:nvPr/>
        </p:nvSpPr>
        <p:spPr>
          <a:xfrm>
            <a:off x="1174260" y="6357053"/>
            <a:ext cx="3664522" cy="369332"/>
          </a:xfrm>
          <a:prstGeom prst="rect">
            <a:avLst/>
          </a:prstGeom>
          <a:noFill/>
        </p:spPr>
        <p:txBody>
          <a:bodyPr wrap="none" rtlCol="0">
            <a:spAutoFit/>
          </a:bodyPr>
          <a:lstStyle/>
          <a:p>
            <a:r>
              <a:rPr lang="en-US" sz="1800" b="0" i="1" dirty="0" smtClean="0">
                <a:solidFill>
                  <a:srgbClr val="C00000"/>
                </a:solidFill>
                <a:latin typeface="Calibri" pitchFamily="34" charset="0"/>
              </a:rPr>
              <a:t>How is this implemented / enforced?</a:t>
            </a:r>
          </a:p>
        </p:txBody>
      </p:sp>
      <p:sp>
        <p:nvSpPr>
          <p:cNvPr id="15" name="Footer Placeholder 14"/>
          <p:cNvSpPr>
            <a:spLocks noGrp="1"/>
          </p:cNvSpPr>
          <p:nvPr>
            <p:ph type="ftr" sz="quarter" idx="3"/>
          </p:nvPr>
        </p:nvSpPr>
        <p:spPr/>
        <p:txBody>
          <a:bodyPr/>
          <a:lstStyle/>
          <a:p>
            <a:r>
              <a:rPr lang="en-US" smtClean="0"/>
              <a:t>Java Implementation</a:t>
            </a:r>
            <a:endParaRPr lang="en-US"/>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objects in Java</a:t>
            </a:r>
            <a:endParaRPr lang="en-US" dirty="0"/>
          </a:p>
        </p:txBody>
      </p:sp>
      <p:sp>
        <p:nvSpPr>
          <p:cNvPr id="6" name="Rectangle 5"/>
          <p:cNvSpPr/>
          <p:nvPr/>
        </p:nvSpPr>
        <p:spPr>
          <a:xfrm>
            <a:off x="556277" y="1358821"/>
            <a:ext cx="5880924" cy="5078314"/>
          </a:xfrm>
          <a:prstGeom prst="rect">
            <a:avLst/>
          </a:prstGeom>
          <a:solidFill>
            <a:srgbClr val="F1C7C7"/>
          </a:solidFill>
          <a:ln>
            <a:solidFill>
              <a:srgbClr val="FF0000"/>
            </a:solidFill>
          </a:ln>
        </p:spPr>
        <p:txBody>
          <a:bodyPr wrap="square">
            <a:spAutoFit/>
          </a:bodyPr>
          <a:lstStyle/>
          <a:p>
            <a:r>
              <a:rPr lang="en-US" sz="1800" dirty="0" smtClean="0">
                <a:latin typeface="Courier New"/>
                <a:cs typeface="Courier New"/>
              </a:rPr>
              <a:t>class Point {</a:t>
            </a:r>
            <a:br>
              <a:rPr lang="en-US" sz="1800" dirty="0" smtClean="0">
                <a:latin typeface="Courier New"/>
                <a:cs typeface="Courier New"/>
              </a:rPr>
            </a:br>
            <a:r>
              <a:rPr lang="en-US" sz="1800" dirty="0" smtClean="0">
                <a:latin typeface="Courier New"/>
                <a:cs typeface="Courier New"/>
              </a:rPr>
              <a:t>	double </a:t>
            </a:r>
            <a:r>
              <a:rPr lang="en-US" sz="1800" dirty="0" err="1" smtClean="0">
                <a:latin typeface="Courier New"/>
                <a:cs typeface="Courier New"/>
              </a:rPr>
              <a:t>x</a:t>
            </a:r>
            <a:r>
              <a:rPr lang="en-US" sz="1800" dirty="0" smtClean="0">
                <a:latin typeface="Courier New"/>
                <a:cs typeface="Courier New"/>
              </a:rPr>
              <a:t>;</a:t>
            </a:r>
            <a:br>
              <a:rPr lang="en-US" sz="1800" dirty="0" smtClean="0">
                <a:latin typeface="Courier New"/>
                <a:cs typeface="Courier New"/>
              </a:rPr>
            </a:br>
            <a:r>
              <a:rPr lang="en-US" sz="1800" dirty="0" smtClean="0">
                <a:latin typeface="Courier New"/>
                <a:cs typeface="Courier New"/>
              </a:rPr>
              <a:t>	double </a:t>
            </a:r>
            <a:r>
              <a:rPr lang="en-US" sz="1800" dirty="0" err="1" smtClean="0">
                <a:latin typeface="Courier New"/>
                <a:cs typeface="Courier New"/>
              </a:rPr>
              <a:t>y</a:t>
            </a:r>
            <a:r>
              <a:rPr lang="en-US" sz="1800" dirty="0" smtClean="0">
                <a:latin typeface="Courier New"/>
                <a:cs typeface="Courier New"/>
              </a:rPr>
              <a:t>;</a:t>
            </a:r>
            <a:br>
              <a:rPr lang="en-US" sz="1800" dirty="0" smtClean="0">
                <a:latin typeface="Courier New"/>
                <a:cs typeface="Courier New"/>
              </a:rPr>
            </a:br>
            <a:endParaRPr lang="en-US" sz="1800" dirty="0" smtClean="0">
              <a:latin typeface="Courier New"/>
              <a:cs typeface="Courier New"/>
            </a:endParaRPr>
          </a:p>
          <a:p>
            <a:r>
              <a:rPr lang="en-US" sz="1800" dirty="0" smtClean="0">
                <a:latin typeface="Courier New"/>
                <a:cs typeface="Courier New"/>
              </a:rPr>
              <a:t>Point() {</a:t>
            </a:r>
            <a:br>
              <a:rPr lang="en-US" sz="1800" dirty="0" smtClean="0">
                <a:latin typeface="Courier New"/>
                <a:cs typeface="Courier New"/>
              </a:rPr>
            </a:br>
            <a:r>
              <a:rPr lang="en-US" sz="1800" dirty="0" smtClean="0">
                <a:latin typeface="Courier New"/>
                <a:cs typeface="Courier New"/>
              </a:rPr>
              <a:t>	</a:t>
            </a:r>
            <a:r>
              <a:rPr lang="en-US" sz="1800" dirty="0" err="1" smtClean="0">
                <a:latin typeface="Courier New"/>
                <a:cs typeface="Courier New"/>
              </a:rPr>
              <a:t>x</a:t>
            </a:r>
            <a:r>
              <a:rPr lang="en-US" sz="1800" dirty="0" smtClean="0">
                <a:latin typeface="Courier New"/>
                <a:cs typeface="Courier New"/>
              </a:rPr>
              <a:t> = 0;</a:t>
            </a:r>
            <a:br>
              <a:rPr lang="en-US" sz="1800" dirty="0" smtClean="0">
                <a:latin typeface="Courier New"/>
                <a:cs typeface="Courier New"/>
              </a:rPr>
            </a:br>
            <a:r>
              <a:rPr lang="en-US" sz="1800" dirty="0" smtClean="0">
                <a:latin typeface="Courier New"/>
                <a:cs typeface="Courier New"/>
              </a:rPr>
              <a:t>	</a:t>
            </a:r>
            <a:r>
              <a:rPr lang="en-US" sz="1800" dirty="0" err="1" smtClean="0">
                <a:latin typeface="Courier New"/>
                <a:cs typeface="Courier New"/>
              </a:rPr>
              <a:t>y</a:t>
            </a:r>
            <a:r>
              <a:rPr lang="en-US" sz="1800" dirty="0" smtClean="0">
                <a:latin typeface="Courier New"/>
                <a:cs typeface="Courier New"/>
              </a:rPr>
              <a:t> = 0;</a:t>
            </a:r>
            <a:br>
              <a:rPr lang="en-US" sz="1800" dirty="0" smtClean="0">
                <a:latin typeface="Courier New"/>
                <a:cs typeface="Courier New"/>
              </a:rPr>
            </a:br>
            <a:r>
              <a:rPr lang="en-US" sz="1800" dirty="0" smtClean="0">
                <a:latin typeface="Courier New"/>
                <a:cs typeface="Courier New"/>
              </a:rPr>
              <a:t>    }</a:t>
            </a:r>
            <a:br>
              <a:rPr lang="en-US" sz="1800" dirty="0" smtClean="0">
                <a:latin typeface="Courier New"/>
                <a:cs typeface="Courier New"/>
              </a:rPr>
            </a:br>
            <a:r>
              <a:rPr lang="en-US" sz="1800" dirty="0" smtClean="0">
                <a:latin typeface="Courier New"/>
                <a:cs typeface="Courier New"/>
              </a:rPr>
              <a:t/>
            </a:r>
            <a:br>
              <a:rPr lang="en-US" sz="1800" dirty="0" smtClean="0">
                <a:latin typeface="Courier New"/>
                <a:cs typeface="Courier New"/>
              </a:rPr>
            </a:br>
            <a:r>
              <a:rPr lang="en-US" sz="1800" dirty="0" err="1" smtClean="0">
                <a:latin typeface="Courier New"/>
                <a:cs typeface="Courier New"/>
              </a:rPr>
              <a:t>boolean</a:t>
            </a:r>
            <a:r>
              <a:rPr lang="en-US" sz="1800" dirty="0" smtClean="0">
                <a:latin typeface="Courier New"/>
                <a:cs typeface="Courier New"/>
              </a:rPr>
              <a:t> </a:t>
            </a:r>
            <a:r>
              <a:rPr lang="en-US" sz="1800" dirty="0" err="1" smtClean="0">
                <a:latin typeface="Courier New"/>
                <a:cs typeface="Courier New"/>
              </a:rPr>
              <a:t>samePlace(Point</a:t>
            </a:r>
            <a:r>
              <a:rPr lang="en-US" sz="1800" dirty="0" smtClean="0">
                <a:latin typeface="Courier New"/>
                <a:cs typeface="Courier New"/>
              </a:rPr>
              <a:t> </a:t>
            </a:r>
            <a:r>
              <a:rPr lang="en-US" sz="1800" dirty="0" err="1" smtClean="0">
                <a:latin typeface="Courier New"/>
                <a:cs typeface="Courier New"/>
              </a:rPr>
              <a:t>p</a:t>
            </a:r>
            <a:r>
              <a:rPr lang="en-US" sz="1800" dirty="0" smtClean="0">
                <a:latin typeface="Courier New"/>
                <a:cs typeface="Courier New"/>
              </a:rPr>
              <a:t>) {</a:t>
            </a:r>
            <a:br>
              <a:rPr lang="en-US" sz="1800" dirty="0" smtClean="0">
                <a:latin typeface="Courier New"/>
                <a:cs typeface="Courier New"/>
              </a:rPr>
            </a:br>
            <a:r>
              <a:rPr lang="en-US" sz="1800" dirty="0" smtClean="0">
                <a:latin typeface="Courier New"/>
                <a:cs typeface="Courier New"/>
              </a:rPr>
              <a:t>	return (</a:t>
            </a:r>
            <a:r>
              <a:rPr lang="en-US" sz="1800" dirty="0" err="1" smtClean="0">
                <a:latin typeface="Courier New"/>
                <a:cs typeface="Courier New"/>
              </a:rPr>
              <a:t>x</a:t>
            </a:r>
            <a:r>
              <a:rPr lang="en-US" sz="1800" dirty="0" smtClean="0">
                <a:latin typeface="Courier New"/>
                <a:cs typeface="Courier New"/>
              </a:rPr>
              <a:t> == </a:t>
            </a:r>
            <a:r>
              <a:rPr lang="en-US" sz="1800" dirty="0" err="1" smtClean="0">
                <a:latin typeface="Courier New"/>
                <a:cs typeface="Courier New"/>
              </a:rPr>
              <a:t>p.x</a:t>
            </a:r>
            <a:r>
              <a:rPr lang="en-US" sz="1800" dirty="0" smtClean="0">
                <a:latin typeface="Courier New"/>
                <a:cs typeface="Courier New"/>
              </a:rPr>
              <a:t>) &amp;&amp; (</a:t>
            </a:r>
            <a:r>
              <a:rPr lang="en-US" sz="1800" dirty="0" err="1" smtClean="0">
                <a:latin typeface="Courier New"/>
                <a:cs typeface="Courier New"/>
              </a:rPr>
              <a:t>y</a:t>
            </a:r>
            <a:r>
              <a:rPr lang="en-US" sz="1800" dirty="0" smtClean="0">
                <a:latin typeface="Courier New"/>
                <a:cs typeface="Courier New"/>
              </a:rPr>
              <a:t> == </a:t>
            </a:r>
            <a:r>
              <a:rPr lang="en-US" sz="1800" dirty="0" err="1" smtClean="0">
                <a:latin typeface="Courier New"/>
                <a:cs typeface="Courier New"/>
              </a:rPr>
              <a:t>p.y</a:t>
            </a:r>
            <a:r>
              <a:rPr lang="en-US" sz="1800" dirty="0" smtClean="0">
                <a:latin typeface="Courier New"/>
                <a:cs typeface="Courier New"/>
              </a:rPr>
              <a:t>);</a:t>
            </a:r>
            <a:br>
              <a:rPr lang="en-US" sz="1800" dirty="0" smtClean="0">
                <a:latin typeface="Courier New"/>
                <a:cs typeface="Courier New"/>
              </a:rPr>
            </a:br>
            <a:r>
              <a:rPr lang="en-US" sz="1800" dirty="0" smtClean="0">
                <a:latin typeface="Courier New"/>
                <a:cs typeface="Courier New"/>
              </a:rPr>
              <a:t>    }</a:t>
            </a:r>
            <a:br>
              <a:rPr lang="en-US" sz="1800" dirty="0" smtClean="0">
                <a:latin typeface="Courier New"/>
                <a:cs typeface="Courier New"/>
              </a:rPr>
            </a:br>
            <a:r>
              <a:rPr lang="en-US" sz="1800" dirty="0" smtClean="0">
                <a:latin typeface="Courier New"/>
                <a:cs typeface="Courier New"/>
              </a:rPr>
              <a:t/>
            </a:r>
            <a:br>
              <a:rPr lang="en-US" sz="1800" dirty="0" smtClean="0">
                <a:latin typeface="Courier New"/>
                <a:cs typeface="Courier New"/>
              </a:rPr>
            </a:br>
            <a:r>
              <a:rPr lang="en-US" sz="1800" dirty="0" smtClean="0">
                <a:latin typeface="Courier New"/>
                <a:cs typeface="Courier New"/>
              </a:rPr>
              <a:t>}</a:t>
            </a:r>
          </a:p>
          <a:p>
            <a:r>
              <a:rPr lang="en-US" sz="1800" dirty="0" smtClean="0">
                <a:latin typeface="Courier New"/>
                <a:cs typeface="Courier New"/>
              </a:rPr>
              <a:t>…</a:t>
            </a:r>
          </a:p>
          <a:p>
            <a:r>
              <a:rPr lang="en-US" sz="1800" dirty="0" smtClean="0">
                <a:latin typeface="Courier New"/>
                <a:cs typeface="Courier New"/>
              </a:rPr>
              <a:t>Point </a:t>
            </a:r>
            <a:r>
              <a:rPr lang="en-US" sz="1800" dirty="0" err="1" smtClean="0">
                <a:latin typeface="Courier New"/>
                <a:cs typeface="Courier New"/>
              </a:rPr>
              <a:t>newPoint</a:t>
            </a:r>
            <a:r>
              <a:rPr lang="en-US" sz="1800" dirty="0" smtClean="0">
                <a:latin typeface="Courier New"/>
                <a:cs typeface="Courier New"/>
              </a:rPr>
              <a:t> = new Point();</a:t>
            </a:r>
          </a:p>
          <a:p>
            <a:r>
              <a:rPr lang="en-US" sz="1800" dirty="0" smtClean="0">
                <a:latin typeface="Courier New"/>
                <a:cs typeface="Courier New"/>
              </a:rPr>
              <a:t>…</a:t>
            </a:r>
            <a:br>
              <a:rPr lang="en-US" sz="1800" dirty="0" smtClean="0">
                <a:latin typeface="Courier New"/>
                <a:cs typeface="Courier New"/>
              </a:rPr>
            </a:br>
            <a:endParaRPr lang="en-US" sz="1800" dirty="0" smtClean="0">
              <a:latin typeface="Courier New"/>
              <a:cs typeface="Courier New"/>
            </a:endParaRPr>
          </a:p>
        </p:txBody>
      </p:sp>
      <p:cxnSp>
        <p:nvCxnSpPr>
          <p:cNvPr id="9" name="Straight Arrow Connector 8"/>
          <p:cNvCxnSpPr>
            <a:stCxn id="18" idx="1"/>
          </p:cNvCxnSpPr>
          <p:nvPr/>
        </p:nvCxnSpPr>
        <p:spPr bwMode="auto">
          <a:xfrm rot="10800000" flipV="1">
            <a:off x="2901121" y="1521898"/>
            <a:ext cx="3929328" cy="492663"/>
          </a:xfrm>
          <a:prstGeom prst="straightConnector1">
            <a:avLst/>
          </a:prstGeom>
          <a:noFill/>
          <a:ln w="25400" cap="flat" cmpd="sng" algn="ctr">
            <a:solidFill>
              <a:srgbClr val="CC0000"/>
            </a:solidFill>
            <a:prstDash val="solid"/>
            <a:round/>
            <a:headEnd type="none" w="med" len="med"/>
            <a:tailEnd type="arrow"/>
          </a:ln>
          <a:effectLst/>
        </p:spPr>
      </p:cxnSp>
      <p:cxnSp>
        <p:nvCxnSpPr>
          <p:cNvPr id="12" name="Straight Arrow Connector 11"/>
          <p:cNvCxnSpPr>
            <a:stCxn id="17" idx="1"/>
          </p:cNvCxnSpPr>
          <p:nvPr/>
        </p:nvCxnSpPr>
        <p:spPr bwMode="auto">
          <a:xfrm rot="10800000" flipV="1">
            <a:off x="2703199" y="2530063"/>
            <a:ext cx="4128116" cy="545642"/>
          </a:xfrm>
          <a:prstGeom prst="straightConnector1">
            <a:avLst/>
          </a:prstGeom>
          <a:noFill/>
          <a:ln w="25400" cap="flat" cmpd="sng" algn="ctr">
            <a:solidFill>
              <a:srgbClr val="CC0000"/>
            </a:solidFill>
            <a:prstDash val="solid"/>
            <a:round/>
            <a:headEnd type="none" w="med" len="med"/>
            <a:tailEnd type="arrow"/>
          </a:ln>
          <a:effectLst/>
        </p:spPr>
      </p:cxnSp>
      <p:cxnSp>
        <p:nvCxnSpPr>
          <p:cNvPr id="14" name="Straight Arrow Connector 13"/>
          <p:cNvCxnSpPr>
            <a:stCxn id="21" idx="1"/>
          </p:cNvCxnSpPr>
          <p:nvPr/>
        </p:nvCxnSpPr>
        <p:spPr bwMode="auto">
          <a:xfrm rot="10800000" flipV="1">
            <a:off x="4727643" y="3799231"/>
            <a:ext cx="2069963" cy="282874"/>
          </a:xfrm>
          <a:prstGeom prst="straightConnector1">
            <a:avLst/>
          </a:prstGeom>
          <a:noFill/>
          <a:ln w="25400" cap="flat" cmpd="sng" algn="ctr">
            <a:solidFill>
              <a:srgbClr val="CC0000"/>
            </a:solidFill>
            <a:prstDash val="solid"/>
            <a:round/>
            <a:headEnd type="none" w="med" len="med"/>
            <a:tailEnd type="arrow"/>
          </a:ln>
          <a:effectLst/>
        </p:spPr>
      </p:cxnSp>
      <p:cxnSp>
        <p:nvCxnSpPr>
          <p:cNvPr id="16" name="Straight Arrow Connector 15"/>
          <p:cNvCxnSpPr>
            <a:stCxn id="22" idx="1"/>
          </p:cNvCxnSpPr>
          <p:nvPr/>
        </p:nvCxnSpPr>
        <p:spPr bwMode="auto">
          <a:xfrm rot="10800000" flipV="1">
            <a:off x="4781514" y="5342116"/>
            <a:ext cx="2080911" cy="293823"/>
          </a:xfrm>
          <a:prstGeom prst="straightConnector1">
            <a:avLst/>
          </a:prstGeom>
          <a:noFill/>
          <a:ln w="25400" cap="flat" cmpd="sng" algn="ctr">
            <a:solidFill>
              <a:srgbClr val="CC0000"/>
            </a:solidFill>
            <a:prstDash val="solid"/>
            <a:round/>
            <a:headEnd type="none" w="med" len="med"/>
            <a:tailEnd type="arrow"/>
          </a:ln>
          <a:effectLst/>
        </p:spPr>
      </p:cxnSp>
      <p:sp>
        <p:nvSpPr>
          <p:cNvPr id="17" name="TextBox 16"/>
          <p:cNvSpPr txBox="1"/>
          <p:nvPr/>
        </p:nvSpPr>
        <p:spPr>
          <a:xfrm>
            <a:off x="6831315" y="2299230"/>
            <a:ext cx="1650512" cy="461665"/>
          </a:xfrm>
          <a:prstGeom prst="rect">
            <a:avLst/>
          </a:prstGeom>
          <a:noFill/>
        </p:spPr>
        <p:txBody>
          <a:bodyPr wrap="none" rtlCol="0">
            <a:spAutoFit/>
          </a:bodyPr>
          <a:lstStyle/>
          <a:p>
            <a:r>
              <a:rPr lang="en-US" dirty="0" smtClean="0">
                <a:latin typeface="Calibri" pitchFamily="34" charset="0"/>
              </a:rPr>
              <a:t>constructor</a:t>
            </a:r>
          </a:p>
        </p:txBody>
      </p:sp>
      <p:sp>
        <p:nvSpPr>
          <p:cNvPr id="18" name="TextBox 17"/>
          <p:cNvSpPr txBox="1"/>
          <p:nvPr/>
        </p:nvSpPr>
        <p:spPr>
          <a:xfrm>
            <a:off x="6830449" y="1291066"/>
            <a:ext cx="873707" cy="461665"/>
          </a:xfrm>
          <a:prstGeom prst="rect">
            <a:avLst/>
          </a:prstGeom>
          <a:noFill/>
        </p:spPr>
        <p:txBody>
          <a:bodyPr wrap="none" rtlCol="0">
            <a:spAutoFit/>
          </a:bodyPr>
          <a:lstStyle/>
          <a:p>
            <a:r>
              <a:rPr lang="en-US" dirty="0" smtClean="0">
                <a:latin typeface="Calibri" pitchFamily="34" charset="0"/>
              </a:rPr>
              <a:t>fields</a:t>
            </a:r>
          </a:p>
        </p:txBody>
      </p:sp>
      <p:sp>
        <p:nvSpPr>
          <p:cNvPr id="21" name="TextBox 20"/>
          <p:cNvSpPr txBox="1"/>
          <p:nvPr/>
        </p:nvSpPr>
        <p:spPr>
          <a:xfrm>
            <a:off x="6797605" y="3568398"/>
            <a:ext cx="1190350" cy="461665"/>
          </a:xfrm>
          <a:prstGeom prst="rect">
            <a:avLst/>
          </a:prstGeom>
          <a:noFill/>
        </p:spPr>
        <p:txBody>
          <a:bodyPr wrap="none" rtlCol="0">
            <a:spAutoFit/>
          </a:bodyPr>
          <a:lstStyle/>
          <a:p>
            <a:r>
              <a:rPr lang="en-US" dirty="0" smtClean="0">
                <a:latin typeface="Calibri" pitchFamily="34" charset="0"/>
              </a:rPr>
              <a:t>method</a:t>
            </a:r>
          </a:p>
        </p:txBody>
      </p:sp>
      <p:sp>
        <p:nvSpPr>
          <p:cNvPr id="22" name="TextBox 21"/>
          <p:cNvSpPr txBox="1"/>
          <p:nvPr/>
        </p:nvSpPr>
        <p:spPr>
          <a:xfrm>
            <a:off x="6862424" y="5111284"/>
            <a:ext cx="1237087" cy="461665"/>
          </a:xfrm>
          <a:prstGeom prst="rect">
            <a:avLst/>
          </a:prstGeom>
          <a:noFill/>
        </p:spPr>
        <p:txBody>
          <a:bodyPr wrap="none" rtlCol="0">
            <a:spAutoFit/>
          </a:bodyPr>
          <a:lstStyle/>
          <a:p>
            <a:r>
              <a:rPr lang="en-US" dirty="0" smtClean="0">
                <a:latin typeface="Calibri" pitchFamily="34" charset="0"/>
              </a:rPr>
              <a:t>creation</a:t>
            </a:r>
          </a:p>
        </p:txBody>
      </p:sp>
      <p:sp>
        <p:nvSpPr>
          <p:cNvPr id="15" name="Footer Placeholder 14"/>
          <p:cNvSpPr>
            <a:spLocks noGrp="1"/>
          </p:cNvSpPr>
          <p:nvPr>
            <p:ph type="ftr" sz="quarter" idx="3"/>
          </p:nvPr>
        </p:nvSpPr>
        <p:spPr/>
        <p:txBody>
          <a:bodyPr/>
          <a:lstStyle/>
          <a:p>
            <a:r>
              <a:rPr lang="en-US" smtClean="0"/>
              <a:t>Java Implementation</a:t>
            </a:r>
            <a:endParaRPr lang="en-US"/>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objects in Java</a:t>
            </a:r>
            <a:endParaRPr lang="en-US" dirty="0"/>
          </a:p>
        </p:txBody>
      </p:sp>
      <p:sp>
        <p:nvSpPr>
          <p:cNvPr id="3" name="Content Placeholder 2"/>
          <p:cNvSpPr>
            <a:spLocks noGrp="1"/>
          </p:cNvSpPr>
          <p:nvPr>
            <p:ph idx="1"/>
          </p:nvPr>
        </p:nvSpPr>
        <p:spPr/>
        <p:txBody>
          <a:bodyPr/>
          <a:lstStyle/>
          <a:p>
            <a:r>
              <a:rPr lang="en-US" dirty="0" smtClean="0"/>
              <a:t>“new”</a:t>
            </a:r>
          </a:p>
          <a:p>
            <a:pPr lvl="1"/>
            <a:r>
              <a:rPr lang="en-US" dirty="0" smtClean="0"/>
              <a:t>Allocates space for data fields</a:t>
            </a:r>
          </a:p>
          <a:p>
            <a:pPr lvl="1"/>
            <a:r>
              <a:rPr lang="en-US" dirty="0" smtClean="0"/>
              <a:t>Adds pointer in object to “virtual table” or “</a:t>
            </a:r>
            <a:r>
              <a:rPr lang="en-US" dirty="0" err="1" smtClean="0"/>
              <a:t>vtable</a:t>
            </a:r>
            <a:r>
              <a:rPr lang="en-US" dirty="0" smtClean="0"/>
              <a:t>” for class</a:t>
            </a:r>
          </a:p>
          <a:p>
            <a:pPr lvl="2"/>
            <a:r>
              <a:rPr lang="en-US" dirty="0" smtClean="0"/>
              <a:t>vtable is shared across all objects in the class!</a:t>
            </a:r>
          </a:p>
          <a:p>
            <a:pPr lvl="2"/>
            <a:r>
              <a:rPr lang="en-US" dirty="0" smtClean="0"/>
              <a:t>Includes space for “static fields” and pointers to methods’ code</a:t>
            </a:r>
          </a:p>
          <a:p>
            <a:pPr lvl="1"/>
            <a:r>
              <a:rPr lang="en-US" dirty="0" smtClean="0"/>
              <a:t>Returns reference (pointer) to new object in memory</a:t>
            </a:r>
          </a:p>
          <a:p>
            <a:pPr lvl="1"/>
            <a:r>
              <a:rPr lang="en-US" dirty="0" smtClean="0"/>
              <a:t>Runs “constructor” method</a:t>
            </a:r>
          </a:p>
          <a:p>
            <a:r>
              <a:rPr lang="en-US" dirty="0" smtClean="0"/>
              <a:t>The new object is eventually garbage collected if all references to it are discarded </a:t>
            </a:r>
          </a:p>
        </p:txBody>
      </p:sp>
      <p:sp>
        <p:nvSpPr>
          <p:cNvPr id="14" name="Footer Placeholder 13"/>
          <p:cNvSpPr>
            <a:spLocks noGrp="1"/>
          </p:cNvSpPr>
          <p:nvPr>
            <p:ph type="ftr" sz="quarter" idx="3"/>
          </p:nvPr>
        </p:nvSpPr>
        <p:spPr/>
        <p:txBody>
          <a:bodyPr/>
          <a:lstStyle/>
          <a:p>
            <a:r>
              <a:rPr lang="en-US" smtClean="0"/>
              <a:t>Java Implementation</a:t>
            </a:r>
            <a:endParaRPr lang="en-US"/>
          </a:p>
        </p:txBody>
      </p:sp>
      <p:grpSp>
        <p:nvGrpSpPr>
          <p:cNvPr id="7" name="Group 6"/>
          <p:cNvGrpSpPr/>
          <p:nvPr/>
        </p:nvGrpSpPr>
        <p:grpSpPr>
          <a:xfrm>
            <a:off x="357934" y="4937572"/>
            <a:ext cx="8092269" cy="1781903"/>
            <a:chOff x="96074" y="4937572"/>
            <a:chExt cx="8092269" cy="1781903"/>
          </a:xfrm>
        </p:grpSpPr>
        <p:sp>
          <p:nvSpPr>
            <p:cNvPr id="6" name="Rectangle 11"/>
            <p:cNvSpPr>
              <a:spLocks noChangeArrowheads="1"/>
            </p:cNvSpPr>
            <p:nvPr/>
          </p:nvSpPr>
          <p:spPr bwMode="auto">
            <a:xfrm>
              <a:off x="2796627" y="4940518"/>
              <a:ext cx="2699468"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x</a:t>
              </a:r>
              <a:endParaRPr lang="en-US" sz="2000" dirty="0">
                <a:latin typeface="Courier New" pitchFamily="49" charset="0"/>
              </a:endParaRPr>
            </a:p>
          </p:txBody>
        </p:sp>
        <p:sp>
          <p:nvSpPr>
            <p:cNvPr id="8" name="Rectangle 11"/>
            <p:cNvSpPr>
              <a:spLocks noChangeArrowheads="1"/>
            </p:cNvSpPr>
            <p:nvPr/>
          </p:nvSpPr>
          <p:spPr bwMode="auto">
            <a:xfrm>
              <a:off x="1450069" y="4940518"/>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vtable</a:t>
              </a:r>
              <a:endParaRPr lang="en-US" sz="2000" dirty="0">
                <a:latin typeface="Courier New" pitchFamily="49" charset="0"/>
              </a:endParaRPr>
            </a:p>
          </p:txBody>
        </p:sp>
        <p:cxnSp>
          <p:nvCxnSpPr>
            <p:cNvPr id="9" name="Straight Arrow Connector 8"/>
            <p:cNvCxnSpPr>
              <a:endCxn id="11" idx="1"/>
            </p:cNvCxnSpPr>
            <p:nvPr/>
          </p:nvCxnSpPr>
          <p:spPr bwMode="auto">
            <a:xfrm>
              <a:off x="2551188" y="5285194"/>
              <a:ext cx="1569234" cy="658648"/>
            </a:xfrm>
            <a:prstGeom prst="straightConnector1">
              <a:avLst/>
            </a:prstGeom>
            <a:noFill/>
            <a:ln w="38100" cap="flat" cmpd="sng" algn="ctr">
              <a:solidFill>
                <a:srgbClr val="CC0000"/>
              </a:solidFill>
              <a:prstDash val="solid"/>
              <a:round/>
              <a:headEnd type="oval" w="med" len="med"/>
              <a:tailEnd type="arrow" w="med" len="med"/>
            </a:ln>
            <a:effectLst/>
          </p:spPr>
        </p:cxnSp>
        <p:sp>
          <p:nvSpPr>
            <p:cNvPr id="11" name="Rectangle 11"/>
            <p:cNvSpPr>
              <a:spLocks noChangeArrowheads="1"/>
            </p:cNvSpPr>
            <p:nvPr/>
          </p:nvSpPr>
          <p:spPr bwMode="auto">
            <a:xfrm>
              <a:off x="4120422" y="5727942"/>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1400" dirty="0" smtClean="0">
                  <a:latin typeface="Courier New" pitchFamily="49" charset="0"/>
                </a:rPr>
                <a:t>constructor</a:t>
              </a:r>
              <a:endParaRPr lang="en-US" sz="1400" dirty="0">
                <a:latin typeface="Courier New" pitchFamily="49" charset="0"/>
              </a:endParaRPr>
            </a:p>
          </p:txBody>
        </p:sp>
        <p:sp>
          <p:nvSpPr>
            <p:cNvPr id="15" name="Rectangle 11"/>
            <p:cNvSpPr>
              <a:spLocks noChangeArrowheads="1"/>
            </p:cNvSpPr>
            <p:nvPr/>
          </p:nvSpPr>
          <p:spPr bwMode="auto">
            <a:xfrm>
              <a:off x="5466113" y="5727060"/>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1400" dirty="0" err="1" smtClean="0">
                  <a:latin typeface="Courier New" pitchFamily="49" charset="0"/>
                </a:rPr>
                <a:t>samePlace</a:t>
              </a:r>
              <a:endParaRPr lang="en-US" sz="1600" dirty="0">
                <a:latin typeface="Courier New" pitchFamily="49" charset="0"/>
              </a:endParaRPr>
            </a:p>
          </p:txBody>
        </p:sp>
        <p:cxnSp>
          <p:nvCxnSpPr>
            <p:cNvPr id="17" name="Curved Connector 16"/>
            <p:cNvCxnSpPr/>
            <p:nvPr/>
          </p:nvCxnSpPr>
          <p:spPr bwMode="auto">
            <a:xfrm>
              <a:off x="5222404" y="6084450"/>
              <a:ext cx="886758" cy="635025"/>
            </a:xfrm>
            <a:prstGeom prst="curvedConnector3">
              <a:avLst>
                <a:gd name="adj1" fmla="val -21605"/>
              </a:avLst>
            </a:prstGeom>
            <a:noFill/>
            <a:ln w="38100" cap="flat" cmpd="sng" algn="ctr">
              <a:solidFill>
                <a:srgbClr val="CC0000"/>
              </a:solidFill>
              <a:prstDash val="solid"/>
              <a:round/>
              <a:headEnd type="oval" w="med" len="med"/>
              <a:tailEnd type="arrow" w="med" len="med"/>
            </a:ln>
            <a:effectLst/>
          </p:spPr>
        </p:cxnSp>
        <p:cxnSp>
          <p:nvCxnSpPr>
            <p:cNvPr id="22" name="Curved Connector 21"/>
            <p:cNvCxnSpPr/>
            <p:nvPr/>
          </p:nvCxnSpPr>
          <p:spPr bwMode="auto">
            <a:xfrm flipV="1">
              <a:off x="6600938" y="5635553"/>
              <a:ext cx="1139419" cy="437067"/>
            </a:xfrm>
            <a:prstGeom prst="curvedConnector3">
              <a:avLst>
                <a:gd name="adj1" fmla="val 50000"/>
              </a:avLst>
            </a:prstGeom>
            <a:noFill/>
            <a:ln w="38100" cap="flat" cmpd="sng" algn="ctr">
              <a:solidFill>
                <a:srgbClr val="CC0000"/>
              </a:solidFill>
              <a:prstDash val="solid"/>
              <a:round/>
              <a:headEnd type="oval" w="med" len="med"/>
              <a:tailEnd type="arrow" w="med" len="med"/>
            </a:ln>
            <a:effectLst/>
          </p:spPr>
        </p:cxnSp>
        <p:sp>
          <p:nvSpPr>
            <p:cNvPr id="25" name="Rectangle 11"/>
            <p:cNvSpPr>
              <a:spLocks noChangeArrowheads="1"/>
            </p:cNvSpPr>
            <p:nvPr/>
          </p:nvSpPr>
          <p:spPr bwMode="auto">
            <a:xfrm>
              <a:off x="5488875" y="4939636"/>
              <a:ext cx="2699468"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y</a:t>
              </a:r>
              <a:endParaRPr lang="en-US" sz="2000" dirty="0">
                <a:latin typeface="Courier New" pitchFamily="49" charset="0"/>
              </a:endParaRPr>
            </a:p>
          </p:txBody>
        </p:sp>
        <p:sp>
          <p:nvSpPr>
            <p:cNvPr id="16" name="Rectangle 11"/>
            <p:cNvSpPr>
              <a:spLocks noChangeArrowheads="1"/>
            </p:cNvSpPr>
            <p:nvPr/>
          </p:nvSpPr>
          <p:spPr bwMode="auto">
            <a:xfrm>
              <a:off x="96074" y="4937572"/>
              <a:ext cx="1346200" cy="431800"/>
            </a:xfrm>
            <a:prstGeom prst="rect">
              <a:avLst/>
            </a:prstGeom>
            <a:noFill/>
            <a:ln w="25400">
              <a:noFill/>
              <a:miter lim="800000"/>
              <a:headEnd/>
              <a:tailEnd/>
            </a:ln>
            <a:effectLst/>
          </p:spPr>
          <p:txBody>
            <a:bodyPr wrap="none" lIns="90487" tIns="44450" rIns="90487" bIns="44450" anchor="ctr"/>
            <a:lstStyle/>
            <a:p>
              <a:pPr>
                <a:lnSpc>
                  <a:spcPct val="100000"/>
                </a:lnSpc>
              </a:pPr>
              <a:r>
                <a:rPr lang="en-US" sz="1800" b="0" dirty="0" smtClean="0">
                  <a:latin typeface="Calibri"/>
                  <a:cs typeface="Calibri"/>
                </a:rPr>
                <a:t>Point object:</a:t>
              </a:r>
              <a:endParaRPr lang="en-US" sz="1800" b="0" dirty="0">
                <a:latin typeface="Calibri"/>
                <a:cs typeface="Calibri"/>
              </a:endParaRPr>
            </a:p>
          </p:txBody>
        </p:sp>
      </p:gr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Initialization</a:t>
            </a:r>
            <a:endParaRPr lang="en-US" dirty="0"/>
          </a:p>
        </p:txBody>
      </p:sp>
      <p:sp>
        <p:nvSpPr>
          <p:cNvPr id="3" name="Content Placeholder 2"/>
          <p:cNvSpPr>
            <a:spLocks noGrp="1"/>
          </p:cNvSpPr>
          <p:nvPr>
            <p:ph idx="1"/>
          </p:nvPr>
        </p:nvSpPr>
        <p:spPr/>
        <p:txBody>
          <a:bodyPr/>
          <a:lstStyle/>
          <a:p>
            <a:r>
              <a:rPr lang="en-US" dirty="0" err="1" smtClean="0"/>
              <a:t>newPoint’s</a:t>
            </a:r>
            <a:r>
              <a:rPr lang="en-US" dirty="0" smtClean="0"/>
              <a:t> fields are initialized starting with the </a:t>
            </a:r>
            <a:r>
              <a:rPr lang="en-US" dirty="0" err="1" smtClean="0"/>
              <a:t>vtable</a:t>
            </a:r>
            <a:r>
              <a:rPr lang="en-US" dirty="0" smtClean="0"/>
              <a:t> pointer to the </a:t>
            </a:r>
            <a:r>
              <a:rPr lang="en-US" dirty="0" err="1" smtClean="0"/>
              <a:t>vtable</a:t>
            </a:r>
            <a:r>
              <a:rPr lang="en-US" dirty="0" smtClean="0"/>
              <a:t> for this class</a:t>
            </a:r>
          </a:p>
          <a:p>
            <a:r>
              <a:rPr lang="en-US" dirty="0" smtClean="0"/>
              <a:t>The next step is to call the ‘constructor’ for this object type</a:t>
            </a:r>
          </a:p>
          <a:p>
            <a:r>
              <a:rPr lang="en-US" dirty="0" smtClean="0"/>
              <a:t>Constructor code is found using the ‘</a:t>
            </a:r>
            <a:r>
              <a:rPr lang="en-US" dirty="0" err="1" smtClean="0"/>
              <a:t>vtable</a:t>
            </a:r>
            <a:r>
              <a:rPr lang="en-US" dirty="0" smtClean="0"/>
              <a:t> pointer’ and passed a pointer to the newly allocated memory area for </a:t>
            </a:r>
            <a:r>
              <a:rPr lang="en-US" dirty="0" err="1" smtClean="0"/>
              <a:t>newPoint</a:t>
            </a:r>
            <a:r>
              <a:rPr lang="en-US" dirty="0" smtClean="0"/>
              <a:t> so that the constructor can set its </a:t>
            </a:r>
            <a:r>
              <a:rPr lang="en-US" dirty="0" err="1" smtClean="0"/>
              <a:t>x</a:t>
            </a:r>
            <a:r>
              <a:rPr lang="en-US" dirty="0" smtClean="0"/>
              <a:t> and </a:t>
            </a:r>
            <a:r>
              <a:rPr lang="en-US" dirty="0" err="1" smtClean="0"/>
              <a:t>y</a:t>
            </a:r>
            <a:r>
              <a:rPr lang="en-US" dirty="0" smtClean="0"/>
              <a:t> to 0</a:t>
            </a:r>
          </a:p>
          <a:p>
            <a:pPr lvl="1"/>
            <a:r>
              <a:rPr lang="en-US" dirty="0" err="1" smtClean="0"/>
              <a:t>Point.constructor</a:t>
            </a:r>
            <a:r>
              <a:rPr lang="en-US" dirty="0" smtClean="0"/>
              <a:t>(         )</a:t>
            </a:r>
          </a:p>
          <a:p>
            <a:endParaRPr lang="en-US" dirty="0"/>
          </a:p>
        </p:txBody>
      </p:sp>
      <p:grpSp>
        <p:nvGrpSpPr>
          <p:cNvPr id="4" name="Group 3"/>
          <p:cNvGrpSpPr/>
          <p:nvPr/>
        </p:nvGrpSpPr>
        <p:grpSpPr>
          <a:xfrm>
            <a:off x="1044618" y="4028091"/>
            <a:ext cx="6738274" cy="2321133"/>
            <a:chOff x="1044618" y="4368535"/>
            <a:chExt cx="6738274" cy="2321133"/>
          </a:xfrm>
        </p:grpSpPr>
        <p:sp>
          <p:nvSpPr>
            <p:cNvPr id="6" name="Rectangle 11"/>
            <p:cNvSpPr>
              <a:spLocks noChangeArrowheads="1"/>
            </p:cNvSpPr>
            <p:nvPr/>
          </p:nvSpPr>
          <p:spPr bwMode="auto">
            <a:xfrm>
              <a:off x="2391176" y="4910711"/>
              <a:ext cx="2699468"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x</a:t>
              </a:r>
              <a:r>
                <a:rPr lang="en-US" sz="2000" dirty="0" smtClean="0">
                  <a:latin typeface="Courier New" pitchFamily="49" charset="0"/>
                </a:rPr>
                <a:t> = 0</a:t>
              </a:r>
              <a:endParaRPr lang="en-US" sz="2000" dirty="0">
                <a:latin typeface="Courier New" pitchFamily="49" charset="0"/>
              </a:endParaRPr>
            </a:p>
          </p:txBody>
        </p:sp>
        <p:sp>
          <p:nvSpPr>
            <p:cNvPr id="7" name="Rectangle 11"/>
            <p:cNvSpPr>
              <a:spLocks noChangeArrowheads="1"/>
            </p:cNvSpPr>
            <p:nvPr/>
          </p:nvSpPr>
          <p:spPr bwMode="auto">
            <a:xfrm>
              <a:off x="1044618" y="4910711"/>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vtable</a:t>
              </a:r>
              <a:endParaRPr lang="en-US" sz="2000" dirty="0">
                <a:latin typeface="Courier New" pitchFamily="49" charset="0"/>
              </a:endParaRPr>
            </a:p>
          </p:txBody>
        </p:sp>
        <p:cxnSp>
          <p:nvCxnSpPr>
            <p:cNvPr id="8" name="Straight Arrow Connector 7"/>
            <p:cNvCxnSpPr>
              <a:endCxn id="9" idx="1"/>
            </p:cNvCxnSpPr>
            <p:nvPr/>
          </p:nvCxnSpPr>
          <p:spPr bwMode="auto">
            <a:xfrm>
              <a:off x="2145737" y="5255387"/>
              <a:ext cx="1569234" cy="658648"/>
            </a:xfrm>
            <a:prstGeom prst="straightConnector1">
              <a:avLst/>
            </a:prstGeom>
            <a:noFill/>
            <a:ln w="38100" cap="flat" cmpd="sng" algn="ctr">
              <a:solidFill>
                <a:srgbClr val="CC0000"/>
              </a:solidFill>
              <a:prstDash val="solid"/>
              <a:round/>
              <a:headEnd type="oval" w="med" len="med"/>
              <a:tailEnd type="arrow" w="med" len="med"/>
            </a:ln>
            <a:effectLst/>
          </p:spPr>
        </p:cxnSp>
        <p:sp>
          <p:nvSpPr>
            <p:cNvPr id="9" name="Rectangle 11"/>
            <p:cNvSpPr>
              <a:spLocks noChangeArrowheads="1"/>
            </p:cNvSpPr>
            <p:nvPr/>
          </p:nvSpPr>
          <p:spPr bwMode="auto">
            <a:xfrm>
              <a:off x="3714971" y="5698135"/>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1400" dirty="0" smtClean="0">
                  <a:latin typeface="Courier New" pitchFamily="49" charset="0"/>
                </a:rPr>
                <a:t>constructor</a:t>
              </a:r>
              <a:endParaRPr lang="en-US" sz="1400" dirty="0">
                <a:latin typeface="Courier New" pitchFamily="49" charset="0"/>
              </a:endParaRPr>
            </a:p>
          </p:txBody>
        </p:sp>
        <p:sp>
          <p:nvSpPr>
            <p:cNvPr id="10" name="Rectangle 11"/>
            <p:cNvSpPr>
              <a:spLocks noChangeArrowheads="1"/>
            </p:cNvSpPr>
            <p:nvPr/>
          </p:nvSpPr>
          <p:spPr bwMode="auto">
            <a:xfrm>
              <a:off x="5060662" y="5697253"/>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1400" dirty="0" err="1" smtClean="0">
                  <a:latin typeface="Courier New" pitchFamily="49" charset="0"/>
                </a:rPr>
                <a:t>samePlace</a:t>
              </a:r>
              <a:endParaRPr lang="en-US" sz="1600" dirty="0">
                <a:latin typeface="Courier New" pitchFamily="49" charset="0"/>
              </a:endParaRPr>
            </a:p>
          </p:txBody>
        </p:sp>
        <p:cxnSp>
          <p:nvCxnSpPr>
            <p:cNvPr id="11" name="Curved Connector 10"/>
            <p:cNvCxnSpPr/>
            <p:nvPr/>
          </p:nvCxnSpPr>
          <p:spPr bwMode="auto">
            <a:xfrm>
              <a:off x="4816953" y="6054643"/>
              <a:ext cx="886758" cy="635025"/>
            </a:xfrm>
            <a:prstGeom prst="curvedConnector3">
              <a:avLst>
                <a:gd name="adj1" fmla="val -21605"/>
              </a:avLst>
            </a:prstGeom>
            <a:noFill/>
            <a:ln w="38100" cap="flat" cmpd="sng" algn="ctr">
              <a:solidFill>
                <a:srgbClr val="CC0000"/>
              </a:solidFill>
              <a:prstDash val="solid"/>
              <a:round/>
              <a:headEnd type="oval" w="med" len="med"/>
              <a:tailEnd type="arrow" w="med" len="med"/>
            </a:ln>
            <a:effectLst/>
          </p:spPr>
        </p:cxnSp>
        <p:cxnSp>
          <p:nvCxnSpPr>
            <p:cNvPr id="12" name="Curved Connector 11"/>
            <p:cNvCxnSpPr/>
            <p:nvPr/>
          </p:nvCxnSpPr>
          <p:spPr bwMode="auto">
            <a:xfrm flipV="1">
              <a:off x="6195487" y="5605746"/>
              <a:ext cx="1139419" cy="437067"/>
            </a:xfrm>
            <a:prstGeom prst="curvedConnector3">
              <a:avLst>
                <a:gd name="adj1" fmla="val 50000"/>
              </a:avLst>
            </a:prstGeom>
            <a:noFill/>
            <a:ln w="38100" cap="flat" cmpd="sng" algn="ctr">
              <a:solidFill>
                <a:srgbClr val="CC0000"/>
              </a:solidFill>
              <a:prstDash val="solid"/>
              <a:round/>
              <a:headEnd type="oval" w="med" len="med"/>
              <a:tailEnd type="arrow" w="med" len="med"/>
            </a:ln>
            <a:effectLst/>
          </p:spPr>
        </p:cxnSp>
        <p:sp>
          <p:nvSpPr>
            <p:cNvPr id="13" name="Rectangle 11"/>
            <p:cNvSpPr>
              <a:spLocks noChangeArrowheads="1"/>
            </p:cNvSpPr>
            <p:nvPr/>
          </p:nvSpPr>
          <p:spPr bwMode="auto">
            <a:xfrm>
              <a:off x="5083424" y="4909829"/>
              <a:ext cx="2699468"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y</a:t>
              </a:r>
              <a:r>
                <a:rPr lang="en-US" sz="2000" dirty="0" smtClean="0">
                  <a:latin typeface="Courier New" pitchFamily="49" charset="0"/>
                </a:rPr>
                <a:t> = 0</a:t>
              </a:r>
              <a:endParaRPr lang="en-US" sz="2000" dirty="0">
                <a:latin typeface="Courier New" pitchFamily="49" charset="0"/>
              </a:endParaRPr>
            </a:p>
          </p:txBody>
        </p:sp>
        <p:cxnSp>
          <p:nvCxnSpPr>
            <p:cNvPr id="14" name="Straight Arrow Connector 13"/>
            <p:cNvCxnSpPr>
              <a:endCxn id="7" idx="0"/>
            </p:cNvCxnSpPr>
            <p:nvPr/>
          </p:nvCxnSpPr>
          <p:spPr bwMode="auto">
            <a:xfrm rot="10800000" flipV="1">
              <a:off x="1717719" y="4368535"/>
              <a:ext cx="1643201" cy="542175"/>
            </a:xfrm>
            <a:prstGeom prst="straightConnector1">
              <a:avLst/>
            </a:prstGeom>
            <a:noFill/>
            <a:ln w="38100" cap="flat" cmpd="sng" algn="ctr">
              <a:solidFill>
                <a:srgbClr val="CC0000"/>
              </a:solidFill>
              <a:prstDash val="solid"/>
              <a:round/>
              <a:headEnd type="oval" w="med" len="med"/>
              <a:tailEnd type="arrow" w="med" len="med"/>
            </a:ln>
            <a:effectLst/>
          </p:spPr>
        </p:cxnSp>
      </p:grpSp>
      <p:sp>
        <p:nvSpPr>
          <p:cNvPr id="16" name="Footer Placeholder 15"/>
          <p:cNvSpPr>
            <a:spLocks noGrp="1"/>
          </p:cNvSpPr>
          <p:nvPr>
            <p:ph type="ftr" sz="quarter" idx="3"/>
          </p:nvPr>
        </p:nvSpPr>
        <p:spPr/>
        <p:txBody>
          <a:bodyPr/>
          <a:lstStyle/>
          <a:p>
            <a:r>
              <a:rPr lang="en-US" smtClean="0"/>
              <a:t>Java Implementation</a:t>
            </a:r>
            <a:endParaRPr lang="en-US"/>
          </a:p>
        </p:txBody>
      </p:sp>
      <p:sp>
        <p:nvSpPr>
          <p:cNvPr id="17" name="TextBox 16"/>
          <p:cNvSpPr txBox="1"/>
          <p:nvPr/>
        </p:nvSpPr>
        <p:spPr>
          <a:xfrm>
            <a:off x="432076" y="5951139"/>
            <a:ext cx="3168567" cy="646331"/>
          </a:xfrm>
          <a:prstGeom prst="rect">
            <a:avLst/>
          </a:prstGeom>
          <a:noFill/>
        </p:spPr>
        <p:txBody>
          <a:bodyPr wrap="square" rtlCol="0">
            <a:spAutoFit/>
          </a:bodyPr>
          <a:lstStyle/>
          <a:p>
            <a:r>
              <a:rPr lang="en-US" sz="1800" b="0" dirty="0" smtClean="0">
                <a:latin typeface="Calibri" pitchFamily="34" charset="0"/>
              </a:rPr>
              <a:t>How does the constructor know where to find x and y?</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Methods</a:t>
            </a:r>
            <a:endParaRPr lang="en-US" dirty="0"/>
          </a:p>
        </p:txBody>
      </p:sp>
      <p:sp>
        <p:nvSpPr>
          <p:cNvPr id="3" name="Content Placeholder 2"/>
          <p:cNvSpPr>
            <a:spLocks noGrp="1"/>
          </p:cNvSpPr>
          <p:nvPr>
            <p:ph idx="1"/>
          </p:nvPr>
        </p:nvSpPr>
        <p:spPr/>
        <p:txBody>
          <a:bodyPr/>
          <a:lstStyle/>
          <a:p>
            <a:r>
              <a:rPr lang="en-US" dirty="0" smtClean="0"/>
              <a:t>Methods in Java are just functions (as in C) but with an extra argument: a reference to the object whose method is being called</a:t>
            </a:r>
          </a:p>
          <a:p>
            <a:pPr lvl="1"/>
            <a:r>
              <a:rPr lang="en-US" dirty="0" smtClean="0"/>
              <a:t>E.g., </a:t>
            </a:r>
            <a:r>
              <a:rPr lang="en-US" dirty="0" err="1" smtClean="0"/>
              <a:t>newPoint.samePlace</a:t>
            </a:r>
            <a:r>
              <a:rPr lang="en-US" dirty="0" smtClean="0"/>
              <a:t> calls the </a:t>
            </a:r>
            <a:r>
              <a:rPr lang="en-US" dirty="0" err="1" smtClean="0"/>
              <a:t>samePlace</a:t>
            </a:r>
            <a:r>
              <a:rPr lang="en-US" dirty="0" smtClean="0"/>
              <a:t> method with a pointer to </a:t>
            </a:r>
            <a:r>
              <a:rPr lang="en-US" dirty="0" err="1" smtClean="0"/>
              <a:t>newPoint</a:t>
            </a:r>
            <a:r>
              <a:rPr lang="en-US" dirty="0" smtClean="0"/>
              <a:t> (called ‘this’) and a pointer to the argument, </a:t>
            </a:r>
            <a:r>
              <a:rPr lang="en-US" dirty="0" err="1" smtClean="0"/>
              <a:t>p</a:t>
            </a:r>
            <a:r>
              <a:rPr lang="en-US" dirty="0" smtClean="0"/>
              <a:t> – in this case, both of these are pointers to objects of type Point</a:t>
            </a:r>
          </a:p>
          <a:p>
            <a:pPr lvl="1"/>
            <a:r>
              <a:rPr lang="en-US" dirty="0" smtClean="0"/>
              <a:t>Method becomes </a:t>
            </a:r>
            <a:r>
              <a:rPr lang="en-US" dirty="0" err="1" smtClean="0"/>
              <a:t>Point.samePlace(Point</a:t>
            </a:r>
            <a:r>
              <a:rPr lang="en-US" dirty="0" smtClean="0"/>
              <a:t> this, Point </a:t>
            </a:r>
            <a:r>
              <a:rPr lang="en-US" dirty="0" err="1" smtClean="0"/>
              <a:t>p</a:t>
            </a:r>
            <a:r>
              <a:rPr lang="en-US" dirty="0" smtClean="0"/>
              <a:t>)</a:t>
            </a:r>
          </a:p>
          <a:p>
            <a:pPr lvl="2"/>
            <a:r>
              <a:rPr lang="en-US" dirty="0">
                <a:solidFill>
                  <a:srgbClr val="000090"/>
                </a:solidFill>
              </a:rPr>
              <a:t>return </a:t>
            </a:r>
            <a:r>
              <a:rPr lang="en-US" dirty="0" err="1">
                <a:solidFill>
                  <a:srgbClr val="000090"/>
                </a:solidFill>
              </a:rPr>
              <a:t>x</a:t>
            </a:r>
            <a:r>
              <a:rPr lang="en-US" dirty="0">
                <a:solidFill>
                  <a:srgbClr val="000090"/>
                </a:solidFill>
              </a:rPr>
              <a:t>==</a:t>
            </a:r>
            <a:r>
              <a:rPr lang="en-US" dirty="0" err="1">
                <a:solidFill>
                  <a:srgbClr val="000090"/>
                </a:solidFill>
              </a:rPr>
              <a:t>p.x</a:t>
            </a:r>
            <a:r>
              <a:rPr lang="en-US" dirty="0">
                <a:solidFill>
                  <a:srgbClr val="000090"/>
                </a:solidFill>
              </a:rPr>
              <a:t> &amp;&amp; </a:t>
            </a:r>
            <a:r>
              <a:rPr lang="en-US" dirty="0" err="1">
                <a:solidFill>
                  <a:srgbClr val="000090"/>
                </a:solidFill>
              </a:rPr>
              <a:t>y</a:t>
            </a:r>
            <a:r>
              <a:rPr lang="en-US" dirty="0">
                <a:solidFill>
                  <a:srgbClr val="000090"/>
                </a:solidFill>
              </a:rPr>
              <a:t>==</a:t>
            </a:r>
            <a:r>
              <a:rPr lang="en-US" dirty="0" err="1">
                <a:solidFill>
                  <a:srgbClr val="000090"/>
                </a:solidFill>
              </a:rPr>
              <a:t>p.y</a:t>
            </a:r>
            <a:r>
              <a:rPr lang="en-US" dirty="0">
                <a:solidFill>
                  <a:srgbClr val="000090"/>
                </a:solidFill>
              </a:rPr>
              <a:t>;</a:t>
            </a:r>
            <a:r>
              <a:rPr lang="en-US" dirty="0"/>
              <a:t>    becomes something like:</a:t>
            </a:r>
            <a:br>
              <a:rPr lang="en-US" dirty="0"/>
            </a:br>
            <a:r>
              <a:rPr lang="en-US" dirty="0">
                <a:solidFill>
                  <a:srgbClr val="000090"/>
                </a:solidFill>
              </a:rPr>
              <a:t>return (this-&gt;</a:t>
            </a:r>
            <a:r>
              <a:rPr lang="en-US" dirty="0" err="1">
                <a:solidFill>
                  <a:srgbClr val="000090"/>
                </a:solidFill>
              </a:rPr>
              <a:t>x</a:t>
            </a:r>
            <a:r>
              <a:rPr lang="en-US" dirty="0">
                <a:solidFill>
                  <a:srgbClr val="000090"/>
                </a:solidFill>
              </a:rPr>
              <a:t>==p-&gt;</a:t>
            </a:r>
            <a:r>
              <a:rPr lang="en-US" dirty="0" err="1">
                <a:solidFill>
                  <a:srgbClr val="000090"/>
                </a:solidFill>
              </a:rPr>
              <a:t>x</a:t>
            </a:r>
            <a:r>
              <a:rPr lang="en-US" dirty="0">
                <a:solidFill>
                  <a:srgbClr val="000090"/>
                </a:solidFill>
              </a:rPr>
              <a:t>) &amp;&amp; (this-&gt;</a:t>
            </a:r>
            <a:r>
              <a:rPr lang="en-US" dirty="0" err="1">
                <a:solidFill>
                  <a:srgbClr val="000090"/>
                </a:solidFill>
              </a:rPr>
              <a:t>y</a:t>
            </a:r>
            <a:r>
              <a:rPr lang="en-US" dirty="0">
                <a:solidFill>
                  <a:srgbClr val="000090"/>
                </a:solidFill>
              </a:rPr>
              <a:t>==p-&gt;</a:t>
            </a:r>
            <a:r>
              <a:rPr lang="en-US" dirty="0" err="1">
                <a:solidFill>
                  <a:srgbClr val="000090"/>
                </a:solidFill>
              </a:rPr>
              <a:t>y</a:t>
            </a:r>
            <a:r>
              <a:rPr lang="en-US" dirty="0">
                <a:solidFill>
                  <a:srgbClr val="000090"/>
                </a:solidFill>
              </a:rPr>
              <a:t>);</a:t>
            </a:r>
          </a:p>
        </p:txBody>
      </p:sp>
      <p:sp>
        <p:nvSpPr>
          <p:cNvPr id="11" name="Footer Placeholder 10"/>
          <p:cNvSpPr>
            <a:spLocks noGrp="1"/>
          </p:cNvSpPr>
          <p:nvPr>
            <p:ph type="ftr" sz="quarter" idx="3"/>
          </p:nvPr>
        </p:nvSpPr>
        <p:spPr/>
        <p:txBody>
          <a:bodyPr/>
          <a:lstStyle/>
          <a:p>
            <a:r>
              <a:rPr lang="en-US" smtClean="0"/>
              <a:t>Java Implementation</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Subclassing</a:t>
            </a:r>
            <a:endParaRPr lang="en-US" dirty="0"/>
          </a:p>
        </p:txBody>
      </p:sp>
      <p:sp>
        <p:nvSpPr>
          <p:cNvPr id="3" name="Content Placeholder 2"/>
          <p:cNvSpPr>
            <a:spLocks noGrp="1"/>
          </p:cNvSpPr>
          <p:nvPr>
            <p:ph idx="1"/>
          </p:nvPr>
        </p:nvSpPr>
        <p:spPr>
          <a:xfrm>
            <a:off x="396875" y="3492639"/>
            <a:ext cx="8366125" cy="2841485"/>
          </a:xfrm>
        </p:spPr>
        <p:txBody>
          <a:bodyPr/>
          <a:lstStyle/>
          <a:p>
            <a:r>
              <a:rPr lang="en-US" dirty="0" smtClean="0"/>
              <a:t>Where does “</a:t>
            </a:r>
            <a:r>
              <a:rPr lang="en-US" dirty="0" err="1" smtClean="0"/>
              <a:t>aNewField</a:t>
            </a:r>
            <a:r>
              <a:rPr lang="en-US" dirty="0" smtClean="0"/>
              <a:t>” go?</a:t>
            </a:r>
          </a:p>
          <a:p>
            <a:pPr lvl="1"/>
            <a:r>
              <a:rPr lang="en-US" dirty="0" smtClean="0"/>
              <a:t>At end of fields of Point – allows easy casting from subclass to parent class!</a:t>
            </a:r>
          </a:p>
          <a:p>
            <a:r>
              <a:rPr lang="en-US" dirty="0" smtClean="0"/>
              <a:t>Where does pointer to code for two new methods go?</a:t>
            </a:r>
          </a:p>
          <a:p>
            <a:pPr lvl="1"/>
            <a:r>
              <a:rPr lang="en-US" dirty="0" smtClean="0"/>
              <a:t>To override “</a:t>
            </a:r>
            <a:r>
              <a:rPr lang="en-US" dirty="0" err="1" smtClean="0"/>
              <a:t>samePlace</a:t>
            </a:r>
            <a:r>
              <a:rPr lang="en-US" dirty="0" smtClean="0"/>
              <a:t>”, write over old pointer</a:t>
            </a:r>
          </a:p>
          <a:p>
            <a:pPr lvl="1"/>
            <a:r>
              <a:rPr lang="en-US" dirty="0" smtClean="0"/>
              <a:t>Add new pointer at end of table for new method “</a:t>
            </a:r>
            <a:r>
              <a:rPr lang="en-US" dirty="0" err="1" smtClean="0"/>
              <a:t>sayHi</a:t>
            </a:r>
            <a:r>
              <a:rPr lang="en-US" dirty="0" smtClean="0"/>
              <a:t>”</a:t>
            </a:r>
          </a:p>
        </p:txBody>
      </p:sp>
      <p:sp>
        <p:nvSpPr>
          <p:cNvPr id="6" name="Rectangle 5"/>
          <p:cNvSpPr/>
          <p:nvPr/>
        </p:nvSpPr>
        <p:spPr>
          <a:xfrm>
            <a:off x="808070" y="1293840"/>
            <a:ext cx="4572000" cy="2031325"/>
          </a:xfrm>
          <a:prstGeom prst="rect">
            <a:avLst/>
          </a:prstGeom>
          <a:solidFill>
            <a:srgbClr val="F1C7C7"/>
          </a:solidFill>
          <a:ln>
            <a:solidFill>
              <a:srgbClr val="FF0000"/>
            </a:solidFill>
          </a:ln>
        </p:spPr>
        <p:txBody>
          <a:bodyPr>
            <a:spAutoFit/>
          </a:bodyPr>
          <a:lstStyle/>
          <a:p>
            <a:r>
              <a:rPr lang="en-US" sz="1400" dirty="0" smtClean="0">
                <a:latin typeface="Courier"/>
                <a:cs typeface="Courier"/>
              </a:rPr>
              <a:t>class </a:t>
            </a:r>
            <a:r>
              <a:rPr lang="en-US" sz="1400" dirty="0" err="1" smtClean="0">
                <a:latin typeface="Courier"/>
                <a:cs typeface="Courier"/>
              </a:rPr>
              <a:t>PtSubClass</a:t>
            </a:r>
            <a:r>
              <a:rPr lang="en-US" sz="1400" dirty="0" smtClean="0">
                <a:latin typeface="Courier"/>
                <a:cs typeface="Courier"/>
              </a:rPr>
              <a:t> extends Point{</a:t>
            </a:r>
            <a:br>
              <a:rPr lang="en-US" sz="1400" dirty="0" smtClean="0">
                <a:latin typeface="Courier"/>
                <a:cs typeface="Courier"/>
              </a:rPr>
            </a:br>
            <a:r>
              <a:rPr lang="en-US" sz="1400" dirty="0" smtClean="0">
                <a:latin typeface="Courier"/>
                <a:cs typeface="Courier"/>
              </a:rPr>
              <a:t>   </a:t>
            </a:r>
            <a:r>
              <a:rPr lang="en-US" sz="1400" dirty="0" err="1" smtClean="0">
                <a:latin typeface="Courier"/>
                <a:cs typeface="Courier"/>
              </a:rPr>
              <a:t>int</a:t>
            </a:r>
            <a:r>
              <a:rPr lang="en-US" sz="1400" dirty="0" smtClean="0">
                <a:latin typeface="Courier"/>
                <a:cs typeface="Courier"/>
              </a:rPr>
              <a:t> </a:t>
            </a:r>
            <a:r>
              <a:rPr lang="en-US" sz="1400" dirty="0" err="1" smtClean="0">
                <a:latin typeface="Courier"/>
                <a:cs typeface="Courier"/>
              </a:rPr>
              <a:t>aNewField</a:t>
            </a:r>
            <a:r>
              <a:rPr lang="en-US" sz="1400" dirty="0" smtClean="0">
                <a:latin typeface="Courier"/>
                <a:cs typeface="Courier"/>
              </a:rPr>
              <a:t>;</a:t>
            </a:r>
            <a:br>
              <a:rPr lang="en-US" sz="1400" dirty="0" smtClean="0">
                <a:latin typeface="Courier"/>
                <a:cs typeface="Courier"/>
              </a:rPr>
            </a:br>
            <a:r>
              <a:rPr lang="en-US" sz="1400" dirty="0" smtClean="0">
                <a:latin typeface="Courier"/>
                <a:cs typeface="Courier"/>
              </a:rPr>
              <a:t>   </a:t>
            </a:r>
            <a:r>
              <a:rPr lang="en-US" sz="1400" dirty="0" err="1" smtClean="0">
                <a:latin typeface="Courier"/>
                <a:cs typeface="Courier"/>
              </a:rPr>
              <a:t>boolean</a:t>
            </a:r>
            <a:r>
              <a:rPr lang="en-US" sz="1400" dirty="0" smtClean="0">
                <a:latin typeface="Courier"/>
                <a:cs typeface="Courier"/>
              </a:rPr>
              <a:t> </a:t>
            </a:r>
            <a:r>
              <a:rPr lang="en-US" sz="1400" dirty="0" err="1" smtClean="0">
                <a:latin typeface="Courier"/>
                <a:cs typeface="Courier"/>
              </a:rPr>
              <a:t>samePlace(Point</a:t>
            </a:r>
            <a:r>
              <a:rPr lang="en-US" sz="1400" dirty="0" smtClean="0">
                <a:latin typeface="Courier"/>
                <a:cs typeface="Courier"/>
              </a:rPr>
              <a:t> p2) {</a:t>
            </a:r>
            <a:br>
              <a:rPr lang="en-US" sz="1400" dirty="0" smtClean="0">
                <a:latin typeface="Courier"/>
                <a:cs typeface="Courier"/>
              </a:rPr>
            </a:br>
            <a:r>
              <a:rPr lang="en-US" sz="1400" dirty="0" smtClean="0">
                <a:latin typeface="Courier"/>
                <a:cs typeface="Courier"/>
              </a:rPr>
              <a:t>       return false;</a:t>
            </a:r>
            <a:br>
              <a:rPr lang="en-US" sz="1400" dirty="0" smtClean="0">
                <a:latin typeface="Courier"/>
                <a:cs typeface="Courier"/>
              </a:rPr>
            </a:br>
            <a:r>
              <a:rPr lang="en-US" sz="1400" dirty="0" smtClean="0">
                <a:latin typeface="Courier"/>
                <a:cs typeface="Courier"/>
              </a:rPr>
              <a:t>   }</a:t>
            </a:r>
            <a:br>
              <a:rPr lang="en-US" sz="1400" dirty="0" smtClean="0">
                <a:latin typeface="Courier"/>
                <a:cs typeface="Courier"/>
              </a:rPr>
            </a:br>
            <a:r>
              <a:rPr lang="en-US" sz="1400" dirty="0" smtClean="0">
                <a:latin typeface="Courier"/>
                <a:cs typeface="Courier"/>
              </a:rPr>
              <a:t>   void </a:t>
            </a:r>
            <a:r>
              <a:rPr lang="en-US" sz="1400" dirty="0" err="1" smtClean="0">
                <a:latin typeface="Courier"/>
                <a:cs typeface="Courier"/>
              </a:rPr>
              <a:t>sayHi</a:t>
            </a:r>
            <a:r>
              <a:rPr lang="en-US" sz="1400" dirty="0" smtClean="0">
                <a:latin typeface="Courier"/>
                <a:cs typeface="Courier"/>
              </a:rPr>
              <a:t>() {</a:t>
            </a:r>
            <a:br>
              <a:rPr lang="en-US" sz="1400" dirty="0" smtClean="0">
                <a:latin typeface="Courier"/>
                <a:cs typeface="Courier"/>
              </a:rPr>
            </a:br>
            <a:r>
              <a:rPr lang="en-US" sz="1400" dirty="0" smtClean="0">
                <a:latin typeface="Courier"/>
                <a:cs typeface="Courier"/>
              </a:rPr>
              <a:t>      </a:t>
            </a:r>
            <a:r>
              <a:rPr lang="en-US" sz="1400" dirty="0" err="1" smtClean="0">
                <a:latin typeface="Courier"/>
                <a:cs typeface="Courier"/>
              </a:rPr>
              <a:t>System.out.println("hello</a:t>
            </a:r>
            <a:r>
              <a:rPr lang="en-US" sz="1400" dirty="0" smtClean="0">
                <a:latin typeface="Courier"/>
                <a:cs typeface="Courier"/>
              </a:rPr>
              <a:t>");</a:t>
            </a:r>
            <a:br>
              <a:rPr lang="en-US" sz="1400" dirty="0" smtClean="0">
                <a:latin typeface="Courier"/>
                <a:cs typeface="Courier"/>
              </a:rPr>
            </a:br>
            <a:r>
              <a:rPr lang="en-US" sz="1400" dirty="0" smtClean="0">
                <a:latin typeface="Courier"/>
                <a:cs typeface="Courier"/>
              </a:rPr>
              <a:t>   }</a:t>
            </a:r>
            <a:br>
              <a:rPr lang="en-US" sz="1400" dirty="0" smtClean="0">
                <a:latin typeface="Courier"/>
                <a:cs typeface="Courier"/>
              </a:rPr>
            </a:br>
            <a:r>
              <a:rPr lang="en-US" sz="1400" dirty="0" smtClean="0">
                <a:latin typeface="Courier"/>
                <a:cs typeface="Courier"/>
              </a:rPr>
              <a:t> }</a:t>
            </a:r>
            <a:endParaRPr lang="en-US" sz="1400" dirty="0">
              <a:latin typeface="Courier"/>
              <a:cs typeface="Courier"/>
            </a:endParaRPr>
          </a:p>
        </p:txBody>
      </p:sp>
      <p:sp>
        <p:nvSpPr>
          <p:cNvPr id="8" name="Footer Placeholder 7"/>
          <p:cNvSpPr>
            <a:spLocks noGrp="1"/>
          </p:cNvSpPr>
          <p:nvPr>
            <p:ph type="ftr" sz="quarter" idx="3"/>
          </p:nvPr>
        </p:nvSpPr>
        <p:spPr/>
        <p:txBody>
          <a:bodyPr/>
          <a:lstStyle/>
          <a:p>
            <a:r>
              <a:rPr lang="en-US" smtClean="0"/>
              <a:t>Java Implementation</a:t>
            </a:r>
            <a:endParaRPr lang="en-US"/>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Subclassing</a:t>
            </a:r>
            <a:endParaRPr lang="en-US" dirty="0"/>
          </a:p>
        </p:txBody>
      </p:sp>
      <p:sp>
        <p:nvSpPr>
          <p:cNvPr id="6" name="Rectangle 5"/>
          <p:cNvSpPr/>
          <p:nvPr/>
        </p:nvSpPr>
        <p:spPr>
          <a:xfrm>
            <a:off x="808070" y="1293840"/>
            <a:ext cx="4572000" cy="2031325"/>
          </a:xfrm>
          <a:prstGeom prst="rect">
            <a:avLst/>
          </a:prstGeom>
          <a:solidFill>
            <a:srgbClr val="F1C7C7"/>
          </a:solidFill>
          <a:ln>
            <a:solidFill>
              <a:srgbClr val="FF0000"/>
            </a:solidFill>
          </a:ln>
        </p:spPr>
        <p:txBody>
          <a:bodyPr>
            <a:spAutoFit/>
          </a:bodyPr>
          <a:lstStyle/>
          <a:p>
            <a:r>
              <a:rPr lang="en-US" sz="1400" dirty="0" smtClean="0">
                <a:latin typeface="Courier"/>
                <a:cs typeface="Courier"/>
              </a:rPr>
              <a:t>class </a:t>
            </a:r>
            <a:r>
              <a:rPr lang="en-US" sz="1400" dirty="0" err="1" smtClean="0">
                <a:latin typeface="Courier"/>
                <a:cs typeface="Courier"/>
              </a:rPr>
              <a:t>PtSubClass</a:t>
            </a:r>
            <a:r>
              <a:rPr lang="en-US" sz="1400" dirty="0" smtClean="0">
                <a:latin typeface="Courier"/>
                <a:cs typeface="Courier"/>
              </a:rPr>
              <a:t> extends Point{</a:t>
            </a:r>
            <a:br>
              <a:rPr lang="en-US" sz="1400" dirty="0" smtClean="0">
                <a:latin typeface="Courier"/>
                <a:cs typeface="Courier"/>
              </a:rPr>
            </a:br>
            <a:r>
              <a:rPr lang="en-US" sz="1400" dirty="0" smtClean="0">
                <a:latin typeface="Courier"/>
                <a:cs typeface="Courier"/>
              </a:rPr>
              <a:t>   </a:t>
            </a:r>
            <a:r>
              <a:rPr lang="en-US" sz="1400" dirty="0" err="1" smtClean="0">
                <a:latin typeface="Courier"/>
                <a:cs typeface="Courier"/>
              </a:rPr>
              <a:t>int</a:t>
            </a:r>
            <a:r>
              <a:rPr lang="en-US" sz="1400" dirty="0" smtClean="0">
                <a:latin typeface="Courier"/>
                <a:cs typeface="Courier"/>
              </a:rPr>
              <a:t> </a:t>
            </a:r>
            <a:r>
              <a:rPr lang="en-US" sz="1400" dirty="0" err="1" smtClean="0">
                <a:latin typeface="Courier"/>
                <a:cs typeface="Courier"/>
              </a:rPr>
              <a:t>aNewField</a:t>
            </a:r>
            <a:r>
              <a:rPr lang="en-US" sz="1400" dirty="0" smtClean="0">
                <a:latin typeface="Courier"/>
                <a:cs typeface="Courier"/>
              </a:rPr>
              <a:t>;</a:t>
            </a:r>
            <a:br>
              <a:rPr lang="en-US" sz="1400" dirty="0" smtClean="0">
                <a:latin typeface="Courier"/>
                <a:cs typeface="Courier"/>
              </a:rPr>
            </a:br>
            <a:r>
              <a:rPr lang="en-US" sz="1400" dirty="0" smtClean="0">
                <a:latin typeface="Courier"/>
                <a:cs typeface="Courier"/>
              </a:rPr>
              <a:t>   </a:t>
            </a:r>
            <a:r>
              <a:rPr lang="en-US" sz="1400" dirty="0" err="1" smtClean="0">
                <a:latin typeface="Courier"/>
                <a:cs typeface="Courier"/>
              </a:rPr>
              <a:t>boolean</a:t>
            </a:r>
            <a:r>
              <a:rPr lang="en-US" sz="1400" dirty="0" smtClean="0">
                <a:latin typeface="Courier"/>
                <a:cs typeface="Courier"/>
              </a:rPr>
              <a:t> </a:t>
            </a:r>
            <a:r>
              <a:rPr lang="en-US" sz="1400" dirty="0" err="1" smtClean="0">
                <a:latin typeface="Courier"/>
                <a:cs typeface="Courier"/>
              </a:rPr>
              <a:t>samePlace(Point</a:t>
            </a:r>
            <a:r>
              <a:rPr lang="en-US" sz="1400" dirty="0" smtClean="0">
                <a:latin typeface="Courier"/>
                <a:cs typeface="Courier"/>
              </a:rPr>
              <a:t> p2) {</a:t>
            </a:r>
            <a:br>
              <a:rPr lang="en-US" sz="1400" dirty="0" smtClean="0">
                <a:latin typeface="Courier"/>
                <a:cs typeface="Courier"/>
              </a:rPr>
            </a:br>
            <a:r>
              <a:rPr lang="en-US" sz="1400" dirty="0" smtClean="0">
                <a:latin typeface="Courier"/>
                <a:cs typeface="Courier"/>
              </a:rPr>
              <a:t>       return false;</a:t>
            </a:r>
            <a:br>
              <a:rPr lang="en-US" sz="1400" dirty="0" smtClean="0">
                <a:latin typeface="Courier"/>
                <a:cs typeface="Courier"/>
              </a:rPr>
            </a:br>
            <a:r>
              <a:rPr lang="en-US" sz="1400" dirty="0" smtClean="0">
                <a:latin typeface="Courier"/>
                <a:cs typeface="Courier"/>
              </a:rPr>
              <a:t>   }</a:t>
            </a:r>
            <a:br>
              <a:rPr lang="en-US" sz="1400" dirty="0" smtClean="0">
                <a:latin typeface="Courier"/>
                <a:cs typeface="Courier"/>
              </a:rPr>
            </a:br>
            <a:r>
              <a:rPr lang="en-US" sz="1400" dirty="0" smtClean="0">
                <a:latin typeface="Courier"/>
                <a:cs typeface="Courier"/>
              </a:rPr>
              <a:t>   void </a:t>
            </a:r>
            <a:r>
              <a:rPr lang="en-US" sz="1400" dirty="0" err="1" smtClean="0">
                <a:latin typeface="Courier"/>
                <a:cs typeface="Courier"/>
              </a:rPr>
              <a:t>sayHi</a:t>
            </a:r>
            <a:r>
              <a:rPr lang="en-US" sz="1400" dirty="0" smtClean="0">
                <a:latin typeface="Courier"/>
                <a:cs typeface="Courier"/>
              </a:rPr>
              <a:t>() {</a:t>
            </a:r>
            <a:br>
              <a:rPr lang="en-US" sz="1400" dirty="0" smtClean="0">
                <a:latin typeface="Courier"/>
                <a:cs typeface="Courier"/>
              </a:rPr>
            </a:br>
            <a:r>
              <a:rPr lang="en-US" sz="1400" dirty="0" smtClean="0">
                <a:latin typeface="Courier"/>
                <a:cs typeface="Courier"/>
              </a:rPr>
              <a:t>      </a:t>
            </a:r>
            <a:r>
              <a:rPr lang="en-US" sz="1400" dirty="0" err="1" smtClean="0">
                <a:latin typeface="Courier"/>
                <a:cs typeface="Courier"/>
              </a:rPr>
              <a:t>System.out.println("hello</a:t>
            </a:r>
            <a:r>
              <a:rPr lang="en-US" sz="1400" dirty="0" smtClean="0">
                <a:latin typeface="Courier"/>
                <a:cs typeface="Courier"/>
              </a:rPr>
              <a:t>");</a:t>
            </a:r>
            <a:br>
              <a:rPr lang="en-US" sz="1400" dirty="0" smtClean="0">
                <a:latin typeface="Courier"/>
                <a:cs typeface="Courier"/>
              </a:rPr>
            </a:br>
            <a:r>
              <a:rPr lang="en-US" sz="1400" dirty="0" smtClean="0">
                <a:latin typeface="Courier"/>
                <a:cs typeface="Courier"/>
              </a:rPr>
              <a:t>   }</a:t>
            </a:r>
            <a:br>
              <a:rPr lang="en-US" sz="1400" dirty="0" smtClean="0">
                <a:latin typeface="Courier"/>
                <a:cs typeface="Courier"/>
              </a:rPr>
            </a:br>
            <a:r>
              <a:rPr lang="en-US" sz="1400" dirty="0" smtClean="0">
                <a:latin typeface="Courier"/>
                <a:cs typeface="Courier"/>
              </a:rPr>
              <a:t> }</a:t>
            </a:r>
            <a:endParaRPr lang="en-US" sz="1400" dirty="0">
              <a:latin typeface="Courier"/>
              <a:cs typeface="Courier"/>
            </a:endParaRPr>
          </a:p>
        </p:txBody>
      </p:sp>
      <p:sp>
        <p:nvSpPr>
          <p:cNvPr id="7" name="Rectangle 11"/>
          <p:cNvSpPr>
            <a:spLocks noChangeArrowheads="1"/>
          </p:cNvSpPr>
          <p:nvPr/>
        </p:nvSpPr>
        <p:spPr bwMode="auto">
          <a:xfrm>
            <a:off x="1778109" y="3881527"/>
            <a:ext cx="2699468"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x</a:t>
            </a:r>
            <a:endParaRPr lang="en-US" sz="2000" dirty="0">
              <a:latin typeface="Courier New" pitchFamily="49" charset="0"/>
            </a:endParaRPr>
          </a:p>
        </p:txBody>
      </p:sp>
      <p:sp>
        <p:nvSpPr>
          <p:cNvPr id="8" name="Rectangle 11"/>
          <p:cNvSpPr>
            <a:spLocks noChangeArrowheads="1"/>
          </p:cNvSpPr>
          <p:nvPr/>
        </p:nvSpPr>
        <p:spPr bwMode="auto">
          <a:xfrm>
            <a:off x="431551" y="3881527"/>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vtable</a:t>
            </a:r>
            <a:endParaRPr lang="en-US" sz="2000" dirty="0">
              <a:latin typeface="Courier New" pitchFamily="49" charset="0"/>
            </a:endParaRPr>
          </a:p>
        </p:txBody>
      </p:sp>
      <p:cxnSp>
        <p:nvCxnSpPr>
          <p:cNvPr id="9" name="Straight Arrow Connector 8"/>
          <p:cNvCxnSpPr>
            <a:endCxn id="10" idx="1"/>
          </p:cNvCxnSpPr>
          <p:nvPr/>
        </p:nvCxnSpPr>
        <p:spPr bwMode="auto">
          <a:xfrm>
            <a:off x="1532670" y="4226203"/>
            <a:ext cx="1569234" cy="658648"/>
          </a:xfrm>
          <a:prstGeom prst="straightConnector1">
            <a:avLst/>
          </a:prstGeom>
          <a:noFill/>
          <a:ln w="38100" cap="flat" cmpd="sng" algn="ctr">
            <a:solidFill>
              <a:srgbClr val="CC0000"/>
            </a:solidFill>
            <a:prstDash val="solid"/>
            <a:round/>
            <a:headEnd type="oval" w="med" len="med"/>
            <a:tailEnd type="arrow" w="med" len="med"/>
          </a:ln>
          <a:effectLst/>
        </p:spPr>
      </p:cxnSp>
      <p:sp>
        <p:nvSpPr>
          <p:cNvPr id="10" name="Rectangle 11"/>
          <p:cNvSpPr>
            <a:spLocks noChangeArrowheads="1"/>
          </p:cNvSpPr>
          <p:nvPr/>
        </p:nvSpPr>
        <p:spPr bwMode="auto">
          <a:xfrm>
            <a:off x="3101904" y="4668951"/>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1400" dirty="0" smtClean="0">
                <a:latin typeface="Courier New" pitchFamily="49" charset="0"/>
              </a:rPr>
              <a:t>constructor</a:t>
            </a:r>
            <a:endParaRPr lang="en-US" sz="1400" dirty="0">
              <a:latin typeface="Courier New" pitchFamily="49" charset="0"/>
            </a:endParaRPr>
          </a:p>
        </p:txBody>
      </p:sp>
      <p:sp>
        <p:nvSpPr>
          <p:cNvPr id="11" name="Rectangle 11"/>
          <p:cNvSpPr>
            <a:spLocks noChangeArrowheads="1"/>
          </p:cNvSpPr>
          <p:nvPr/>
        </p:nvSpPr>
        <p:spPr bwMode="auto">
          <a:xfrm>
            <a:off x="4447595" y="4668069"/>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1400" dirty="0" err="1" smtClean="0">
                <a:latin typeface="Courier New" pitchFamily="49" charset="0"/>
              </a:rPr>
              <a:t>samePlace</a:t>
            </a:r>
            <a:endParaRPr lang="en-US" sz="1600" dirty="0">
              <a:latin typeface="Courier New" pitchFamily="49" charset="0"/>
            </a:endParaRPr>
          </a:p>
        </p:txBody>
      </p:sp>
      <p:cxnSp>
        <p:nvCxnSpPr>
          <p:cNvPr id="12" name="Curved Connector 11"/>
          <p:cNvCxnSpPr/>
          <p:nvPr/>
        </p:nvCxnSpPr>
        <p:spPr bwMode="auto">
          <a:xfrm>
            <a:off x="4203886" y="5025459"/>
            <a:ext cx="886758" cy="635025"/>
          </a:xfrm>
          <a:prstGeom prst="curvedConnector3">
            <a:avLst>
              <a:gd name="adj1" fmla="val -21605"/>
            </a:avLst>
          </a:prstGeom>
          <a:noFill/>
          <a:ln w="38100" cap="flat" cmpd="sng" algn="ctr">
            <a:solidFill>
              <a:srgbClr val="CC0000"/>
            </a:solidFill>
            <a:prstDash val="solid"/>
            <a:round/>
            <a:headEnd type="oval" w="med" len="med"/>
            <a:tailEnd type="arrow" w="med" len="med"/>
          </a:ln>
          <a:effectLst/>
        </p:spPr>
      </p:cxnSp>
      <p:cxnSp>
        <p:nvCxnSpPr>
          <p:cNvPr id="13" name="Curved Connector 12"/>
          <p:cNvCxnSpPr/>
          <p:nvPr/>
        </p:nvCxnSpPr>
        <p:spPr bwMode="auto">
          <a:xfrm rot="16200000" flipH="1">
            <a:off x="5363410" y="5232640"/>
            <a:ext cx="1030059" cy="592038"/>
          </a:xfrm>
          <a:prstGeom prst="curvedConnector3">
            <a:avLst>
              <a:gd name="adj1" fmla="val 50000"/>
            </a:avLst>
          </a:prstGeom>
          <a:noFill/>
          <a:ln w="38100" cap="flat" cmpd="sng" algn="ctr">
            <a:solidFill>
              <a:srgbClr val="CC0000"/>
            </a:solidFill>
            <a:prstDash val="solid"/>
            <a:round/>
            <a:headEnd type="oval" w="med" len="med"/>
            <a:tailEnd type="arrow" w="med" len="med"/>
          </a:ln>
          <a:effectLst/>
        </p:spPr>
      </p:cxnSp>
      <p:sp>
        <p:nvSpPr>
          <p:cNvPr id="14" name="Rectangle 11"/>
          <p:cNvSpPr>
            <a:spLocks noChangeArrowheads="1"/>
          </p:cNvSpPr>
          <p:nvPr/>
        </p:nvSpPr>
        <p:spPr bwMode="auto">
          <a:xfrm>
            <a:off x="4470357" y="3880645"/>
            <a:ext cx="2699468"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2000" dirty="0" err="1" smtClean="0">
                <a:latin typeface="Courier New" pitchFamily="49" charset="0"/>
              </a:rPr>
              <a:t>y</a:t>
            </a:r>
            <a:endParaRPr lang="en-US" sz="2000" dirty="0">
              <a:latin typeface="Courier New" pitchFamily="49" charset="0"/>
            </a:endParaRPr>
          </a:p>
        </p:txBody>
      </p:sp>
      <p:sp>
        <p:nvSpPr>
          <p:cNvPr id="15" name="Rectangle 11"/>
          <p:cNvSpPr>
            <a:spLocks noChangeArrowheads="1"/>
          </p:cNvSpPr>
          <p:nvPr/>
        </p:nvSpPr>
        <p:spPr bwMode="auto">
          <a:xfrm>
            <a:off x="7174418" y="3880645"/>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1800" dirty="0" err="1" smtClean="0">
                <a:latin typeface="Courier New" pitchFamily="49" charset="0"/>
              </a:rPr>
              <a:t>aNewField</a:t>
            </a:r>
            <a:endParaRPr lang="en-US" sz="2000" dirty="0">
              <a:latin typeface="Courier New" pitchFamily="49" charset="0"/>
            </a:endParaRPr>
          </a:p>
        </p:txBody>
      </p:sp>
      <p:sp>
        <p:nvSpPr>
          <p:cNvPr id="16" name="Rectangle 11"/>
          <p:cNvSpPr>
            <a:spLocks noChangeArrowheads="1"/>
          </p:cNvSpPr>
          <p:nvPr/>
        </p:nvSpPr>
        <p:spPr bwMode="auto">
          <a:xfrm>
            <a:off x="5793285" y="4667187"/>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1400" dirty="0" err="1" smtClean="0">
                <a:latin typeface="Courier New" pitchFamily="49" charset="0"/>
              </a:rPr>
              <a:t>sayHi</a:t>
            </a:r>
            <a:endParaRPr lang="en-US" sz="1600" dirty="0">
              <a:latin typeface="Courier New" pitchFamily="49" charset="0"/>
            </a:endParaRPr>
          </a:p>
        </p:txBody>
      </p:sp>
      <p:cxnSp>
        <p:nvCxnSpPr>
          <p:cNvPr id="19" name="Curved Connector 18"/>
          <p:cNvCxnSpPr/>
          <p:nvPr/>
        </p:nvCxnSpPr>
        <p:spPr bwMode="auto">
          <a:xfrm flipV="1">
            <a:off x="6971903" y="4631309"/>
            <a:ext cx="1205972" cy="359541"/>
          </a:xfrm>
          <a:prstGeom prst="curvedConnector3">
            <a:avLst>
              <a:gd name="adj1" fmla="val 50000"/>
            </a:avLst>
          </a:prstGeom>
          <a:noFill/>
          <a:ln w="38100" cap="flat" cmpd="sng" algn="ctr">
            <a:solidFill>
              <a:srgbClr val="CC0000"/>
            </a:solidFill>
            <a:prstDash val="solid"/>
            <a:round/>
            <a:headEnd type="oval" w="med" len="med"/>
            <a:tailEnd type="arrow" w="med" len="med"/>
          </a:ln>
          <a:effectLst/>
        </p:spPr>
      </p:cxnSp>
      <p:grpSp>
        <p:nvGrpSpPr>
          <p:cNvPr id="28" name="Group 27"/>
          <p:cNvGrpSpPr/>
          <p:nvPr/>
        </p:nvGrpSpPr>
        <p:grpSpPr>
          <a:xfrm>
            <a:off x="240849" y="4959765"/>
            <a:ext cx="2725956" cy="646331"/>
            <a:chOff x="240849" y="4959765"/>
            <a:chExt cx="2725956" cy="646331"/>
          </a:xfrm>
        </p:grpSpPr>
        <p:cxnSp>
          <p:nvCxnSpPr>
            <p:cNvPr id="21" name="Straight Arrow Connector 20"/>
            <p:cNvCxnSpPr/>
            <p:nvPr/>
          </p:nvCxnSpPr>
          <p:spPr bwMode="auto">
            <a:xfrm flipV="1">
              <a:off x="1937729" y="5047357"/>
              <a:ext cx="1029076" cy="427000"/>
            </a:xfrm>
            <a:prstGeom prst="straightConnector1">
              <a:avLst/>
            </a:prstGeom>
            <a:noFill/>
            <a:ln w="38100" cap="flat" cmpd="sng" algn="ctr">
              <a:solidFill>
                <a:srgbClr val="3366FF"/>
              </a:solidFill>
              <a:prstDash val="solid"/>
              <a:round/>
              <a:headEnd type="none" w="med" len="med"/>
              <a:tailEnd type="arrow" w="med" len="med"/>
            </a:ln>
            <a:effectLst/>
          </p:spPr>
        </p:cxnSp>
        <p:sp>
          <p:nvSpPr>
            <p:cNvPr id="24" name="TextBox 23"/>
            <p:cNvSpPr txBox="1"/>
            <p:nvPr/>
          </p:nvSpPr>
          <p:spPr>
            <a:xfrm>
              <a:off x="240849" y="4959765"/>
              <a:ext cx="2201970" cy="646331"/>
            </a:xfrm>
            <a:prstGeom prst="rect">
              <a:avLst/>
            </a:prstGeom>
            <a:noFill/>
          </p:spPr>
          <p:txBody>
            <a:bodyPr wrap="none" rtlCol="0">
              <a:spAutoFit/>
            </a:bodyPr>
            <a:lstStyle/>
            <a:p>
              <a:r>
                <a:rPr lang="en-US" sz="1800" dirty="0" err="1" smtClean="0">
                  <a:latin typeface="Calibri" pitchFamily="34" charset="0"/>
                </a:rPr>
                <a:t>vtable</a:t>
              </a:r>
              <a:r>
                <a:rPr lang="en-US" sz="1800" dirty="0" smtClean="0">
                  <a:latin typeface="Calibri" pitchFamily="34" charset="0"/>
                </a:rPr>
                <a:t> for </a:t>
              </a:r>
              <a:r>
                <a:rPr lang="en-US" sz="1800" dirty="0" err="1" smtClean="0">
                  <a:latin typeface="Calibri" pitchFamily="34" charset="0"/>
                </a:rPr>
                <a:t>PtSubClass</a:t>
              </a:r>
              <a:r>
                <a:rPr lang="en-US" sz="1800" dirty="0" smtClean="0">
                  <a:latin typeface="Calibri" pitchFamily="34" charset="0"/>
                </a:rPr>
                <a:t> </a:t>
              </a:r>
              <a:br>
                <a:rPr lang="en-US" sz="1800" dirty="0" smtClean="0">
                  <a:latin typeface="Calibri" pitchFamily="34" charset="0"/>
                </a:rPr>
              </a:br>
              <a:r>
                <a:rPr lang="en-US" sz="1800" dirty="0" smtClean="0">
                  <a:latin typeface="Calibri" pitchFamily="34" charset="0"/>
                </a:rPr>
                <a:t>(not Point)</a:t>
              </a:r>
            </a:p>
          </p:txBody>
        </p:sp>
      </p:grpSp>
      <p:grpSp>
        <p:nvGrpSpPr>
          <p:cNvPr id="31" name="Group 30"/>
          <p:cNvGrpSpPr/>
          <p:nvPr/>
        </p:nvGrpSpPr>
        <p:grpSpPr>
          <a:xfrm>
            <a:off x="4651873" y="5703399"/>
            <a:ext cx="3507165" cy="877602"/>
            <a:chOff x="4651873" y="5703399"/>
            <a:chExt cx="3507165" cy="877602"/>
          </a:xfrm>
        </p:grpSpPr>
        <p:cxnSp>
          <p:nvCxnSpPr>
            <p:cNvPr id="25" name="Straight Arrow Connector 24"/>
            <p:cNvCxnSpPr/>
            <p:nvPr/>
          </p:nvCxnSpPr>
          <p:spPr bwMode="auto">
            <a:xfrm flipV="1">
              <a:off x="5156329" y="5703399"/>
              <a:ext cx="853048" cy="570213"/>
            </a:xfrm>
            <a:prstGeom prst="straightConnector1">
              <a:avLst/>
            </a:prstGeom>
            <a:noFill/>
            <a:ln w="38100" cap="flat" cmpd="sng" algn="ctr">
              <a:solidFill>
                <a:srgbClr val="3366FF"/>
              </a:solidFill>
              <a:prstDash val="solid"/>
              <a:round/>
              <a:headEnd type="none" w="med" len="med"/>
              <a:tailEnd type="arrow" w="med" len="med"/>
            </a:ln>
            <a:effectLst/>
          </p:spPr>
        </p:cxnSp>
        <p:sp>
          <p:nvSpPr>
            <p:cNvPr id="26" name="TextBox 25"/>
            <p:cNvSpPr txBox="1"/>
            <p:nvPr/>
          </p:nvSpPr>
          <p:spPr>
            <a:xfrm>
              <a:off x="4651873" y="6211669"/>
              <a:ext cx="3507165" cy="369332"/>
            </a:xfrm>
            <a:prstGeom prst="rect">
              <a:avLst/>
            </a:prstGeom>
            <a:noFill/>
          </p:spPr>
          <p:txBody>
            <a:bodyPr wrap="none" rtlCol="0">
              <a:spAutoFit/>
            </a:bodyPr>
            <a:lstStyle/>
            <a:p>
              <a:r>
                <a:rPr lang="en-US" sz="1800" dirty="0" smtClean="0">
                  <a:latin typeface="Calibri" pitchFamily="34" charset="0"/>
                </a:rPr>
                <a:t>Pointer to new code for </a:t>
              </a:r>
              <a:r>
                <a:rPr lang="en-US" sz="1800" dirty="0" err="1" smtClean="0">
                  <a:latin typeface="Calibri" pitchFamily="34" charset="0"/>
                </a:rPr>
                <a:t>samePlace</a:t>
              </a:r>
              <a:endParaRPr lang="en-US" sz="1800" dirty="0" smtClean="0">
                <a:latin typeface="Calibri" pitchFamily="34" charset="0"/>
              </a:endParaRPr>
            </a:p>
          </p:txBody>
        </p:sp>
      </p:grpSp>
      <p:grpSp>
        <p:nvGrpSpPr>
          <p:cNvPr id="29" name="Group 28"/>
          <p:cNvGrpSpPr/>
          <p:nvPr/>
        </p:nvGrpSpPr>
        <p:grpSpPr>
          <a:xfrm>
            <a:off x="742706" y="5517270"/>
            <a:ext cx="3483947" cy="887670"/>
            <a:chOff x="742706" y="5517270"/>
            <a:chExt cx="3483947" cy="887670"/>
          </a:xfrm>
        </p:grpSpPr>
        <p:cxnSp>
          <p:nvCxnSpPr>
            <p:cNvPr id="30" name="Straight Arrow Connector 29"/>
            <p:cNvCxnSpPr/>
            <p:nvPr/>
          </p:nvCxnSpPr>
          <p:spPr bwMode="auto">
            <a:xfrm flipV="1">
              <a:off x="3087229" y="5517270"/>
              <a:ext cx="929681" cy="504522"/>
            </a:xfrm>
            <a:prstGeom prst="straightConnector1">
              <a:avLst/>
            </a:prstGeom>
            <a:noFill/>
            <a:ln w="38100" cap="flat" cmpd="sng" algn="ctr">
              <a:solidFill>
                <a:srgbClr val="3366FF"/>
              </a:solidFill>
              <a:prstDash val="solid"/>
              <a:round/>
              <a:headEnd type="none" w="med" len="med"/>
              <a:tailEnd type="arrow" w="med" len="med"/>
            </a:ln>
            <a:effectLst/>
          </p:spPr>
        </p:cxnSp>
        <p:sp>
          <p:nvSpPr>
            <p:cNvPr id="32" name="TextBox 31"/>
            <p:cNvSpPr txBox="1"/>
            <p:nvPr/>
          </p:nvSpPr>
          <p:spPr>
            <a:xfrm>
              <a:off x="742706" y="6035608"/>
              <a:ext cx="3483947" cy="369332"/>
            </a:xfrm>
            <a:prstGeom prst="rect">
              <a:avLst/>
            </a:prstGeom>
            <a:noFill/>
          </p:spPr>
          <p:txBody>
            <a:bodyPr wrap="none" rtlCol="0">
              <a:spAutoFit/>
            </a:bodyPr>
            <a:lstStyle/>
            <a:p>
              <a:r>
                <a:rPr lang="en-US" sz="1800" dirty="0" smtClean="0">
                  <a:latin typeface="Calibri" pitchFamily="34" charset="0"/>
                </a:rPr>
                <a:t>Pointer to old code for constructor</a:t>
              </a:r>
            </a:p>
          </p:txBody>
        </p:sp>
      </p:grpSp>
      <p:grpSp>
        <p:nvGrpSpPr>
          <p:cNvPr id="27" name="Group 26"/>
          <p:cNvGrpSpPr/>
          <p:nvPr/>
        </p:nvGrpSpPr>
        <p:grpSpPr>
          <a:xfrm>
            <a:off x="5789559" y="2882378"/>
            <a:ext cx="2854342" cy="873031"/>
            <a:chOff x="5789559" y="2882378"/>
            <a:chExt cx="2854342" cy="873031"/>
          </a:xfrm>
        </p:grpSpPr>
        <p:cxnSp>
          <p:nvCxnSpPr>
            <p:cNvPr id="33" name="Straight Arrow Connector 32"/>
            <p:cNvCxnSpPr/>
            <p:nvPr/>
          </p:nvCxnSpPr>
          <p:spPr bwMode="auto">
            <a:xfrm>
              <a:off x="6939924" y="3283732"/>
              <a:ext cx="602987" cy="471677"/>
            </a:xfrm>
            <a:prstGeom prst="straightConnector1">
              <a:avLst/>
            </a:prstGeom>
            <a:noFill/>
            <a:ln w="38100" cap="flat" cmpd="sng" algn="ctr">
              <a:solidFill>
                <a:srgbClr val="3366FF"/>
              </a:solidFill>
              <a:prstDash val="solid"/>
              <a:round/>
              <a:headEnd type="none" w="med" len="med"/>
              <a:tailEnd type="arrow" w="med" len="med"/>
            </a:ln>
            <a:effectLst/>
          </p:spPr>
        </p:cxnSp>
        <p:sp>
          <p:nvSpPr>
            <p:cNvPr id="35" name="TextBox 34"/>
            <p:cNvSpPr txBox="1"/>
            <p:nvPr/>
          </p:nvSpPr>
          <p:spPr>
            <a:xfrm>
              <a:off x="5789559" y="2882378"/>
              <a:ext cx="2854342" cy="369332"/>
            </a:xfrm>
            <a:prstGeom prst="rect">
              <a:avLst/>
            </a:prstGeom>
            <a:noFill/>
          </p:spPr>
          <p:txBody>
            <a:bodyPr wrap="none" rtlCol="0">
              <a:spAutoFit/>
            </a:bodyPr>
            <a:lstStyle/>
            <a:p>
              <a:r>
                <a:rPr lang="en-US" sz="1800" dirty="0" err="1" smtClean="0">
                  <a:latin typeface="Calibri" pitchFamily="34" charset="0"/>
                </a:rPr>
                <a:t>aNewField</a:t>
              </a:r>
              <a:r>
                <a:rPr lang="en-US" sz="1800" dirty="0" smtClean="0">
                  <a:latin typeface="Calibri" pitchFamily="34" charset="0"/>
                </a:rPr>
                <a:t> tacked on at end</a:t>
              </a:r>
            </a:p>
          </p:txBody>
        </p:sp>
      </p:grpSp>
      <p:sp>
        <p:nvSpPr>
          <p:cNvPr id="36" name="Footer Placeholder 35"/>
          <p:cNvSpPr>
            <a:spLocks noGrp="1"/>
          </p:cNvSpPr>
          <p:nvPr>
            <p:ph type="ftr" sz="quarter" idx="3"/>
          </p:nvPr>
        </p:nvSpPr>
        <p:spPr/>
        <p:txBody>
          <a:bodyPr/>
          <a:lstStyle/>
          <a:p>
            <a:r>
              <a:rPr lang="en-US" smtClean="0"/>
              <a:t>Java Implementation</a:t>
            </a: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EXPOINTINIT" val=""/>
  <p:tag name="USEAMSFONTS" val="True"/>
  <p:tag name="EMBEDFONTS" val="False"/>
  <p:tag name="USEBOLDAMS" val="False"/>
  <p:tag name="DEFAULTDISPLAYSOURCE" val="\documentclass{slides}\pagestyle{empty}&#10;\begin{document}&#10;&#10;\end{document}&#10;"/>
  <p:tag name="TEX2PS" val="latex $(base).tex; dvips -D $(res) -E -o $(base).ps $(base).dvi"/>
  <p:tag name="EXTERNALEDITCOMMAND" val="notepad %"/>
  <p:tag name="GHOSTSCRIPTCOMMAND" val="gswin32c"/>
  <p:tag name="DEFAULTBITMAP" val="pngmono"/>
  <p:tag name="DEFAULTBLEND" val="False"/>
  <p:tag name="DEFAULTTRANSPARENT" val="False"/>
  <p:tag name="DEFAULTWORKAROUNDTRANSPARENCYBUG" val="False"/>
  <p:tag name="DEFAULTRESOLUTION" val="1200"/>
  <p:tag name="DEFAULTMAGNIFICATION" val="0.8"/>
  <p:tag name="DEFAULTFONTSIZE" val="10"/>
  <p:tag name="DEFAULTWIDTH" val="418"/>
  <p:tag name="DEFAULTHEIGHT" val="316"/>
</p:tagLst>
</file>

<file path=ppt/theme/theme1.xml><?xml version="1.0" encoding="utf-8"?>
<a:theme xmlns:a="http://schemas.openxmlformats.org/drawingml/2006/main" name="template2010">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00000"/>
      </a:hlink>
      <a:folHlink>
        <a:srgbClr val="C00000"/>
      </a:folHlink>
    </a:clrScheme>
    <a:fontScheme name="Custom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lnDef>
    <a:txDef>
      <a:spPr>
        <a:noFill/>
      </a:spPr>
      <a:bodyPr wrap="none" rtlCol="0">
        <a:spAutoFit/>
      </a:bodyPr>
      <a:lstStyle>
        <a:defPPr>
          <a:defRPr dirty="0" smtClean="0">
            <a:latin typeface="Calibri" pitchFamily="34" charset="0"/>
          </a:defRPr>
        </a:defPPr>
      </a:lstStyle>
    </a:txDef>
  </a:objectDefaults>
  <a:extraClrSchemeLst>
    <a:extraClrScheme>
      <a:clrScheme name="class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s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s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s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s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s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s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01-overview</Template>
  <TotalTime>40021</TotalTime>
  <Words>869</Words>
  <Application>Microsoft Macintosh PowerPoint</Application>
  <PresentationFormat>On-screen Show (4:3)</PresentationFormat>
  <Paragraphs>149</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template2010</vt:lpstr>
      <vt:lpstr>Section 11: Comparing Java and C</vt:lpstr>
      <vt:lpstr>Pointers to fields</vt:lpstr>
      <vt:lpstr>Casting in C</vt:lpstr>
      <vt:lpstr>Casting in Java</vt:lpstr>
      <vt:lpstr>Creating objects in Java</vt:lpstr>
      <vt:lpstr>Creating objects in Java</vt:lpstr>
      <vt:lpstr>Initialization</vt:lpstr>
      <vt:lpstr>Java Methods</vt:lpstr>
      <vt:lpstr>Subclassing</vt:lpstr>
      <vt:lpstr>Subclassing</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HW/SW Interface</dc:title>
  <dc:subject/>
  <dc:creator>Borriello/Ceze</dc:creator>
  <cp:keywords/>
  <dc:description/>
  <cp:lastModifiedBy>Gaetano Borriello</cp:lastModifiedBy>
  <cp:revision>445</cp:revision>
  <cp:lastPrinted>2013-03-15T17:49:48Z</cp:lastPrinted>
  <dcterms:created xsi:type="dcterms:W3CDTF">2013-04-22T00:31:57Z</dcterms:created>
  <dcterms:modified xsi:type="dcterms:W3CDTF">2013-05-02T22:42:01Z</dcterms:modified>
  <cp:category/>
</cp:coreProperties>
</file>