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1"/>
  </p:notesMasterIdLst>
  <p:handoutMasterIdLst>
    <p:handoutMasterId r:id="rId12"/>
  </p:handoutMasterIdLst>
  <p:sldIdLst>
    <p:sldId id="928" r:id="rId2"/>
    <p:sldId id="930" r:id="rId3"/>
    <p:sldId id="887" r:id="rId4"/>
    <p:sldId id="899" r:id="rId5"/>
    <p:sldId id="880" r:id="rId6"/>
    <p:sldId id="900" r:id="rId7"/>
    <p:sldId id="924" r:id="rId8"/>
    <p:sldId id="925" r:id="rId9"/>
    <p:sldId id="904" r:id="rId10"/>
  </p:sldIdLst>
  <p:sldSz cx="9144000" cy="6858000" type="screen4x3"/>
  <p:notesSz cx="9586913" cy="73025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/>
  <p:clrMru>
    <a:srgbClr val="00CC98"/>
    <a:srgbClr val="C00000"/>
    <a:srgbClr val="B5B5F9"/>
    <a:srgbClr val="5CE455"/>
    <a:srgbClr val="FF9999"/>
    <a:srgbClr val="FFFF99"/>
    <a:srgbClr val="DCB834"/>
    <a:srgbClr val="DFC03D"/>
    <a:srgbClr val="CDF1C5"/>
    <a:srgbClr val="F1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38" autoAdjust="0"/>
    <p:restoredTop sz="92593" autoAdjust="0"/>
  </p:normalViewPr>
  <p:slideViewPr>
    <p:cSldViewPr snapToGrid="0">
      <p:cViewPr varScale="1">
        <p:scale>
          <a:sx n="163" d="100"/>
          <a:sy n="163" d="100"/>
        </p:scale>
        <p:origin x="-104" y="-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interSettings" Target="printerSettings/printerSettings1.bin"/><Relationship Id="rId14" Type="http://schemas.openxmlformats.org/officeDocument/2006/relationships/tags" Target="tags/tag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0363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15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http://programmers.stackexchange.com/questions/141834/how-is-a-java-reference-different-from-a-c-pointer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6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*c = malloc(sizeof(car));</a:t>
            </a:r>
          </a:p>
          <a:p>
            <a:r>
              <a:rPr lang="en-US" sz="1600" dirty="0">
                <a:latin typeface="Courier New" pitchFamily="49" charset="0"/>
              </a:rPr>
              <a:t>c-&gt;miles = 100;</a:t>
            </a:r>
          </a:p>
          <a:p>
            <a:r>
              <a:rPr lang="en-US" sz="1600" dirty="0">
                <a:latin typeface="Courier New" pitchFamily="49" charset="0"/>
              </a:rPr>
              <a:t>c-&gt;gals = 17;</a:t>
            </a:r>
          </a:p>
          <a:p>
            <a:r>
              <a:rPr lang="en-US" sz="1600" dirty="0">
                <a:latin typeface="Courier New" pitchFamily="49" charset="0"/>
              </a:rPr>
              <a:t>float mpg = get_mpg(c);</a:t>
            </a:r>
          </a:p>
          <a:p>
            <a:r>
              <a:rPr lang="en-US" sz="1600" dirty="0">
                <a:latin typeface="Courier New" pitchFamily="49" charset="0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c = new Car();</a:t>
            </a:r>
          </a:p>
          <a:p>
            <a:r>
              <a:rPr lang="en-US" sz="1600" dirty="0">
                <a:latin typeface="Courier New" pitchFamily="49" charset="0"/>
              </a:rPr>
              <a:t>c.setMiles(100);</a:t>
            </a:r>
          </a:p>
          <a:p>
            <a:r>
              <a:rPr lang="en-US" sz="1600" dirty="0">
                <a:latin typeface="Courier New" pitchFamily="49" charset="0"/>
              </a:rPr>
              <a:t>c.setGals(17);</a:t>
            </a:r>
          </a:p>
          <a:p>
            <a:r>
              <a:rPr lang="en-US" sz="1600" dirty="0">
                <a:latin typeface="Courier New" pitchFamily="49" charset="0"/>
              </a:rPr>
              <a:t>float mpg =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dirty="0">
                <a:latin typeface="Courier New" pitchFamily="49" charset="0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get_mpg:</a:t>
            </a:r>
          </a:p>
          <a:p>
            <a:r>
              <a:rPr lang="en-US" sz="1400" dirty="0">
                <a:latin typeface="Courier New" pitchFamily="49" charset="0"/>
              </a:rPr>
              <a:t>    pushq   %rbp</a:t>
            </a:r>
          </a:p>
          <a:p>
            <a:r>
              <a:rPr lang="en-US" sz="1400" dirty="0">
                <a:latin typeface="Courier New" pitchFamily="49" charset="0"/>
              </a:rPr>
              <a:t>    movq    %rsp, %rbp</a:t>
            </a:r>
          </a:p>
          <a:p>
            <a:r>
              <a:rPr lang="en-US" sz="1400" dirty="0">
                <a:latin typeface="Courier New" pitchFamily="49" charset="0"/>
              </a:rPr>
              <a:t>    ...</a:t>
            </a:r>
          </a:p>
          <a:p>
            <a:r>
              <a:rPr lang="en-US" sz="1400" dirty="0">
                <a:latin typeface="Courier New" pitchFamily="49" charset="0"/>
              </a:rPr>
              <a:t>    popq    %rbp</a:t>
            </a:r>
          </a:p>
          <a:p>
            <a:r>
              <a:rPr lang="en-US" sz="1400" dirty="0">
                <a:latin typeface="Courier New" pitchFamily="49" charset="0"/>
              </a:rPr>
              <a:t>    ret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0111010000011000</a:t>
            </a:r>
          </a:p>
          <a:p>
            <a:r>
              <a:rPr lang="en-US" sz="1400" dirty="0">
                <a:latin typeface="Courier New" pitchFamily="49" charset="0"/>
              </a:rPr>
              <a:t>100011010000010000000010</a:t>
            </a:r>
          </a:p>
          <a:p>
            <a:r>
              <a:rPr lang="en-US" sz="1400" dirty="0">
                <a:latin typeface="Courier New" pitchFamily="49" charset="0"/>
              </a:rPr>
              <a:t>1000100111000010</a:t>
            </a:r>
          </a:p>
          <a:p>
            <a:r>
              <a:rPr lang="en-US" sz="1400" dirty="0">
                <a:latin typeface="Courier New" pitchFamily="49" charset="0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  <p:sp>
        <p:nvSpPr>
          <p:cNvPr id="33" name="Rectangle 32"/>
          <p:cNvSpPr/>
          <p:nvPr/>
        </p:nvSpPr>
        <p:spPr bwMode="auto">
          <a:xfrm>
            <a:off x="366611" y="1034380"/>
            <a:ext cx="6491782" cy="1785020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4" name="TextBox 105"/>
          <p:cNvSpPr txBox="1"/>
          <p:nvPr/>
        </p:nvSpPr>
        <p:spPr>
          <a:xfrm>
            <a:off x="7004858" y="381000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999999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999999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Java vs. C</a:t>
            </a:r>
          </a:p>
        </p:txBody>
      </p:sp>
    </p:spTree>
    <p:extLst>
      <p:ext uri="{BB962C8B-B14F-4D97-AF65-F5344CB8AC3E}">
        <p14:creationId xmlns:p14="http://schemas.microsoft.com/office/powerpoint/2010/main" val="37954321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11: Comparing Java and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Data representations in Java</a:t>
            </a:r>
          </a:p>
          <a:p>
            <a:r>
              <a:rPr lang="en-US" dirty="0" smtClean="0"/>
              <a:t>Pointers and references</a:t>
            </a:r>
          </a:p>
          <a:p>
            <a:r>
              <a:rPr lang="en-US" dirty="0" smtClean="0"/>
              <a:t>Method calls</a:t>
            </a:r>
          </a:p>
          <a:p>
            <a:r>
              <a:rPr lang="en-US" dirty="0" smtClean="0"/>
              <a:t>Virtual machines and runtime environment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We</a:t>
            </a:r>
            <a:r>
              <a:rPr lang="fr-FR" dirty="0" smtClean="0"/>
              <a:t>’</a:t>
            </a:r>
            <a:r>
              <a:rPr lang="fr-FR" dirty="0" err="1" smtClean="0"/>
              <a:t>ve</a:t>
            </a:r>
            <a:r>
              <a:rPr lang="fr-FR" dirty="0" smtClean="0"/>
              <a:t> </a:t>
            </a:r>
            <a:r>
              <a:rPr lang="fr-FR" dirty="0" err="1" smtClean="0"/>
              <a:t>learned</a:t>
            </a:r>
            <a:r>
              <a:rPr lang="fr-FR" dirty="0" smtClean="0"/>
              <a:t> about the </a:t>
            </a:r>
            <a:r>
              <a:rPr lang="fr-FR" dirty="0" err="1" smtClean="0"/>
              <a:t>above</a:t>
            </a:r>
            <a:r>
              <a:rPr lang="fr-FR" dirty="0" smtClean="0"/>
              <a:t> in C,</a:t>
            </a:r>
            <a:br>
              <a:rPr lang="fr-FR" dirty="0" smtClean="0"/>
            </a:br>
            <a:r>
              <a:rPr lang="fr-FR" dirty="0" err="1" smtClean="0"/>
              <a:t>this</a:t>
            </a:r>
            <a:r>
              <a:rPr lang="fr-FR" dirty="0" smtClean="0"/>
              <a:t> section </a:t>
            </a:r>
            <a:r>
              <a:rPr lang="fr-FR" dirty="0" err="1" smtClean="0"/>
              <a:t>is</a:t>
            </a:r>
            <a:r>
              <a:rPr lang="fr-FR" dirty="0" smtClean="0"/>
              <a:t> about how </a:t>
            </a:r>
            <a:r>
              <a:rPr lang="fr-FR" dirty="0" err="1" smtClean="0"/>
              <a:t>it</a:t>
            </a:r>
            <a:r>
              <a:rPr lang="fr-FR" dirty="0" smtClean="0"/>
              <a:t> all </a:t>
            </a:r>
            <a:r>
              <a:rPr lang="fr-FR" dirty="0" err="1" smtClean="0"/>
              <a:t>works</a:t>
            </a:r>
            <a:r>
              <a:rPr lang="fr-FR" dirty="0" smtClean="0"/>
              <a:t> in Java</a:t>
            </a:r>
          </a:p>
          <a:p>
            <a:r>
              <a:rPr lang="fr-FR" dirty="0" smtClean="0"/>
              <a:t>But </a:t>
            </a:r>
            <a:r>
              <a:rPr lang="fr-FR" dirty="0" err="1" smtClean="0"/>
              <a:t>you</a:t>
            </a:r>
            <a:r>
              <a:rPr lang="fr-FR" dirty="0" smtClean="0"/>
              <a:t> have a lot more background </a:t>
            </a:r>
            <a:r>
              <a:rPr lang="fr-FR" dirty="0" err="1" smtClean="0"/>
              <a:t>now</a:t>
            </a:r>
            <a:r>
              <a:rPr lang="fr-FR" dirty="0" smtClean="0"/>
              <a:t>, </a:t>
            </a:r>
            <a:br>
              <a:rPr lang="fr-FR" dirty="0" smtClean="0"/>
            </a:br>
            <a:r>
              <a:rPr lang="fr-FR" dirty="0" err="1" smtClean="0"/>
              <a:t>so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tour </a:t>
            </a:r>
            <a:r>
              <a:rPr lang="fr-FR" dirty="0" err="1" smtClean="0"/>
              <a:t>will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much</a:t>
            </a:r>
            <a:r>
              <a:rPr lang="fr-FR" dirty="0" smtClean="0"/>
              <a:t> </a:t>
            </a:r>
            <a:r>
              <a:rPr lang="fr-FR" dirty="0" err="1" smtClean="0"/>
              <a:t>faster</a:t>
            </a:r>
            <a:endParaRPr lang="fr-FR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Meta-point to this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 of the data representations we are going to talk about are </a:t>
            </a:r>
            <a:r>
              <a:rPr lang="en-US" i="1" dirty="0" smtClean="0">
                <a:solidFill>
                  <a:srgbClr val="C00000"/>
                </a:solidFill>
              </a:rPr>
              <a:t>guaranteed </a:t>
            </a:r>
            <a:r>
              <a:rPr lang="en-US" dirty="0" smtClean="0"/>
              <a:t>by Java </a:t>
            </a:r>
          </a:p>
          <a:p>
            <a:r>
              <a:rPr lang="en-US" dirty="0" smtClean="0"/>
              <a:t>In fact, the language simply provides an </a:t>
            </a:r>
            <a:r>
              <a:rPr lang="en-US" i="1" dirty="0" smtClean="0">
                <a:solidFill>
                  <a:srgbClr val="C00000"/>
                </a:solidFill>
              </a:rPr>
              <a:t>abstraction</a:t>
            </a:r>
            <a:endParaRPr lang="en-US" dirty="0" smtClean="0">
              <a:solidFill>
                <a:srgbClr val="C00000"/>
              </a:solidFill>
            </a:endParaRPr>
          </a:p>
          <a:p>
            <a:r>
              <a:rPr lang="en-US" dirty="0" smtClean="0"/>
              <a:t>We can't easily tell how things are really represented</a:t>
            </a:r>
          </a:p>
          <a:p>
            <a:r>
              <a:rPr lang="en-US" dirty="0" smtClean="0"/>
              <a:t>But it is important to understand </a:t>
            </a:r>
            <a:r>
              <a:rPr lang="en-US" i="1" dirty="0" smtClean="0">
                <a:solidFill>
                  <a:srgbClr val="C00000"/>
                </a:solidFill>
              </a:rPr>
              <a:t>an implementation </a:t>
            </a:r>
            <a:r>
              <a:rPr lang="en-US" dirty="0" smtClean="0"/>
              <a:t>of the lower levels – useful in thinking about your program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Integers, floats, doubles, pointers – same as C</a:t>
            </a:r>
          </a:p>
          <a:p>
            <a:pPr lvl="1"/>
            <a:r>
              <a:rPr lang="en-US" dirty="0" smtClean="0"/>
              <a:t>Yes, Java has pointers – they are called ‘references’ – however, Java references are much more constrained than C’s general pointers</a:t>
            </a:r>
          </a:p>
          <a:p>
            <a:r>
              <a:rPr lang="en-US" dirty="0" smtClean="0"/>
              <a:t>Null is typically represented as 0</a:t>
            </a:r>
          </a:p>
          <a:p>
            <a:r>
              <a:rPr lang="en-US" dirty="0" smtClean="0"/>
              <a:t>Characters and strings</a:t>
            </a:r>
          </a:p>
          <a:p>
            <a:r>
              <a:rPr lang="en-US" dirty="0" smtClean="0"/>
              <a:t>Arrays</a:t>
            </a:r>
          </a:p>
          <a:p>
            <a:r>
              <a:rPr lang="en-US" dirty="0" smtClean="0"/>
              <a:t>Objects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2042975"/>
          </a:xfrm>
        </p:spPr>
        <p:txBody>
          <a:bodyPr/>
          <a:lstStyle/>
          <a:p>
            <a:r>
              <a:rPr lang="en-US" dirty="0" smtClean="0"/>
              <a:t>Characters and strings</a:t>
            </a:r>
          </a:p>
          <a:p>
            <a:pPr lvl="1"/>
            <a:r>
              <a:rPr lang="en-US" dirty="0" smtClean="0"/>
              <a:t>Two-byte Unicode instead of ASCII</a:t>
            </a:r>
          </a:p>
          <a:p>
            <a:pPr lvl="2"/>
            <a:r>
              <a:rPr lang="en-US" dirty="0" smtClean="0"/>
              <a:t>Represents most of the world’s alphabets</a:t>
            </a:r>
          </a:p>
          <a:p>
            <a:pPr lvl="1"/>
            <a:r>
              <a:rPr lang="en-US" dirty="0" smtClean="0"/>
              <a:t>String not bounded by a ‘\0’ (null character)</a:t>
            </a:r>
          </a:p>
          <a:p>
            <a:pPr lvl="2"/>
            <a:r>
              <a:rPr lang="en-US" dirty="0" smtClean="0"/>
              <a:t>Bounded by hidden length field at beginning of string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23854" y="3497629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the string ‘CSE351’: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813234" y="4213429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43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4409315" y="4213429"/>
            <a:ext cx="431800" cy="4318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\0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1610219" y="4629354"/>
            <a:ext cx="336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0</a:t>
            </a:r>
          </a:p>
        </p:txBody>
      </p:sp>
      <p:sp>
        <p:nvSpPr>
          <p:cNvPr id="11" name="Rectangle 14"/>
          <p:cNvSpPr>
            <a:spLocks noChangeArrowheads="1"/>
          </p:cNvSpPr>
          <p:nvPr/>
        </p:nvSpPr>
        <p:spPr bwMode="auto">
          <a:xfrm>
            <a:off x="2067419" y="4629354"/>
            <a:ext cx="336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3359644" y="4629354"/>
            <a:ext cx="336655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8507322" y="4611608"/>
            <a:ext cx="490568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16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250272" y="4212547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53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2676362" y="4211665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45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3114267" y="4211665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33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7" name="Rectangle 10"/>
          <p:cNvSpPr>
            <a:spLocks noChangeArrowheads="1"/>
          </p:cNvSpPr>
          <p:nvPr/>
        </p:nvSpPr>
        <p:spPr bwMode="auto">
          <a:xfrm>
            <a:off x="3551305" y="4210783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35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8" name="Rectangle 10"/>
          <p:cNvSpPr>
            <a:spLocks noChangeArrowheads="1"/>
          </p:cNvSpPr>
          <p:nvPr/>
        </p:nvSpPr>
        <p:spPr bwMode="auto">
          <a:xfrm>
            <a:off x="3978262" y="4210783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31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1815254" y="5077496"/>
            <a:ext cx="1733176" cy="4318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6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3547660" y="5078783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7" name="Rectangle 10"/>
          <p:cNvSpPr>
            <a:spLocks noChangeArrowheads="1"/>
          </p:cNvSpPr>
          <p:nvPr/>
        </p:nvSpPr>
        <p:spPr bwMode="auto">
          <a:xfrm>
            <a:off x="3984698" y="5077901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43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8" name="Rectangle 10"/>
          <p:cNvSpPr>
            <a:spLocks noChangeArrowheads="1"/>
          </p:cNvSpPr>
          <p:nvPr/>
        </p:nvSpPr>
        <p:spPr bwMode="auto">
          <a:xfrm>
            <a:off x="4410788" y="5077019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9" name="Rectangle 10"/>
          <p:cNvSpPr>
            <a:spLocks noChangeArrowheads="1"/>
          </p:cNvSpPr>
          <p:nvPr/>
        </p:nvSpPr>
        <p:spPr bwMode="auto">
          <a:xfrm>
            <a:off x="4848693" y="5077019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53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0" name="Rectangle 10"/>
          <p:cNvSpPr>
            <a:spLocks noChangeArrowheads="1"/>
          </p:cNvSpPr>
          <p:nvPr/>
        </p:nvSpPr>
        <p:spPr bwMode="auto">
          <a:xfrm>
            <a:off x="5285731" y="5076137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5712688" y="5076137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45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2" name="Rectangle 10"/>
          <p:cNvSpPr>
            <a:spLocks noChangeArrowheads="1"/>
          </p:cNvSpPr>
          <p:nvPr/>
        </p:nvSpPr>
        <p:spPr bwMode="auto">
          <a:xfrm>
            <a:off x="6154661" y="5078782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3" name="Rectangle 10"/>
          <p:cNvSpPr>
            <a:spLocks noChangeArrowheads="1"/>
          </p:cNvSpPr>
          <p:nvPr/>
        </p:nvSpPr>
        <p:spPr bwMode="auto">
          <a:xfrm>
            <a:off x="6591699" y="5077900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33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4" name="Rectangle 10"/>
          <p:cNvSpPr>
            <a:spLocks noChangeArrowheads="1"/>
          </p:cNvSpPr>
          <p:nvPr/>
        </p:nvSpPr>
        <p:spPr bwMode="auto">
          <a:xfrm>
            <a:off x="7017789" y="5077018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7455694" y="5077018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35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7892732" y="5076136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8319689" y="5076136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31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8" name="Rectangle 15"/>
          <p:cNvSpPr>
            <a:spLocks noChangeArrowheads="1"/>
          </p:cNvSpPr>
          <p:nvPr/>
        </p:nvSpPr>
        <p:spPr bwMode="auto">
          <a:xfrm>
            <a:off x="4659570" y="4625796"/>
            <a:ext cx="336655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7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9" name="Rectangle 8"/>
          <p:cNvSpPr>
            <a:spLocks noChangeArrowheads="1"/>
          </p:cNvSpPr>
          <p:nvPr/>
        </p:nvSpPr>
        <p:spPr bwMode="auto">
          <a:xfrm>
            <a:off x="323854" y="4218355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C: ASCII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0" name="Rectangle 8"/>
          <p:cNvSpPr>
            <a:spLocks noChangeArrowheads="1"/>
          </p:cNvSpPr>
          <p:nvPr/>
        </p:nvSpPr>
        <p:spPr bwMode="auto">
          <a:xfrm>
            <a:off x="323854" y="5083709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Java: Unicode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2" name="Footer Placeholder 4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Arrays</a:t>
            </a:r>
          </a:p>
          <a:p>
            <a:pPr lvl="1"/>
            <a:r>
              <a:rPr lang="en-US" dirty="0"/>
              <a:t>Every element initialized to 0</a:t>
            </a:r>
          </a:p>
          <a:p>
            <a:pPr lvl="1"/>
            <a:r>
              <a:rPr lang="en-US" dirty="0" smtClean="0"/>
              <a:t>Bounds specified in hidden fields at start of array (</a:t>
            </a:r>
            <a:r>
              <a:rPr lang="en-US" dirty="0" err="1" smtClean="0"/>
              <a:t>int</a:t>
            </a:r>
            <a:r>
              <a:rPr lang="en-US" dirty="0" smtClean="0"/>
              <a:t> – 4 bytes)</a:t>
            </a:r>
          </a:p>
          <a:p>
            <a:pPr lvl="2"/>
            <a:r>
              <a:rPr lang="en-US" i="1" dirty="0" err="1" smtClean="0"/>
              <a:t>array.length</a:t>
            </a:r>
            <a:r>
              <a:rPr lang="en-US" i="1" dirty="0" smtClean="0"/>
              <a:t> </a:t>
            </a:r>
            <a:r>
              <a:rPr lang="en-US" dirty="0" smtClean="0"/>
              <a:t>returns value of this field</a:t>
            </a:r>
          </a:p>
          <a:p>
            <a:pPr lvl="2"/>
            <a:r>
              <a:rPr lang="en-US" i="1" dirty="0" smtClean="0">
                <a:solidFill>
                  <a:srgbClr val="C00000"/>
                </a:solidFill>
              </a:rPr>
              <a:t>Hmm, since it has this info, what can it do?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23854" y="4088859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dirty="0" err="1" smtClean="0">
                <a:solidFill>
                  <a:schemeClr val="tx2"/>
                </a:solidFill>
                <a:latin typeface="Calibri" pitchFamily="34" charset="0"/>
              </a:rPr>
              <a:t>int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array[5]: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610219" y="5220584"/>
            <a:ext cx="336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0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2067419" y="5220584"/>
            <a:ext cx="336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3742824" y="5220584"/>
            <a:ext cx="490568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20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1806357" y="5668726"/>
            <a:ext cx="439306" cy="4318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244893" y="5670013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681931" y="5669131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3108021" y="5668249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3545926" y="5668249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3982964" y="5667367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323854" y="4809585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C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323854" y="5674939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Java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4157976" y="5230647"/>
            <a:ext cx="490568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24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1806119" y="4804186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2243157" y="4803304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2669247" y="4802422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3107152" y="4802422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3544190" y="4801540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Arrays</a:t>
            </a:r>
          </a:p>
          <a:p>
            <a:pPr lvl="1"/>
            <a:r>
              <a:rPr lang="en-US" dirty="0"/>
              <a:t>Every element initialized to 0</a:t>
            </a:r>
          </a:p>
          <a:p>
            <a:pPr lvl="1"/>
            <a:r>
              <a:rPr lang="en-US" dirty="0" smtClean="0"/>
              <a:t>Bounds specified in hidden fields at start of array (</a:t>
            </a:r>
            <a:r>
              <a:rPr lang="en-US" dirty="0" err="1" smtClean="0"/>
              <a:t>int</a:t>
            </a:r>
            <a:r>
              <a:rPr lang="en-US" dirty="0" smtClean="0"/>
              <a:t> – 4 bytes)</a:t>
            </a:r>
          </a:p>
          <a:p>
            <a:pPr lvl="2"/>
            <a:r>
              <a:rPr lang="en-US" i="1" dirty="0" err="1" smtClean="0"/>
              <a:t>array.length</a:t>
            </a:r>
            <a:r>
              <a:rPr lang="en-US" i="1" dirty="0" smtClean="0"/>
              <a:t> </a:t>
            </a:r>
            <a:r>
              <a:rPr lang="en-US" dirty="0" smtClean="0"/>
              <a:t>returns value of this field</a:t>
            </a:r>
          </a:p>
          <a:p>
            <a:pPr lvl="1"/>
            <a:r>
              <a:rPr lang="en-US" dirty="0" smtClean="0"/>
              <a:t>Every access triggers a bounds-check</a:t>
            </a:r>
          </a:p>
          <a:p>
            <a:pPr lvl="2"/>
            <a:r>
              <a:rPr lang="en-US" dirty="0" smtClean="0"/>
              <a:t>Code is added to ensure the index is within bounds</a:t>
            </a:r>
          </a:p>
          <a:p>
            <a:pPr lvl="2"/>
            <a:r>
              <a:rPr lang="en-US" dirty="0" smtClean="0"/>
              <a:t>Exception if out-of-bounds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323854" y="4088859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dirty="0" err="1" smtClean="0">
                <a:solidFill>
                  <a:schemeClr val="tx2"/>
                </a:solidFill>
                <a:latin typeface="Calibri" pitchFamily="34" charset="0"/>
              </a:rPr>
              <a:t>int</a:t>
            </a:r>
            <a:r>
              <a:rPr lang="en-US" dirty="0" smtClean="0">
                <a:solidFill>
                  <a:schemeClr val="tx2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Calibri" pitchFamily="34" charset="0"/>
              </a:rPr>
              <a:t>array[5]:</a:t>
            </a:r>
            <a:endParaRPr lang="en-US" sz="24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1610219" y="5220584"/>
            <a:ext cx="336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0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2067419" y="5220584"/>
            <a:ext cx="336630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3742824" y="5220584"/>
            <a:ext cx="490568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20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1806357" y="5668726"/>
            <a:ext cx="439306" cy="431800"/>
          </a:xfrm>
          <a:prstGeom prst="rect">
            <a:avLst/>
          </a:prstGeom>
          <a:solidFill>
            <a:srgbClr val="D5F1CF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5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9" name="Rectangle 10"/>
          <p:cNvSpPr>
            <a:spLocks noChangeArrowheads="1"/>
          </p:cNvSpPr>
          <p:nvPr/>
        </p:nvSpPr>
        <p:spPr bwMode="auto">
          <a:xfrm>
            <a:off x="2244893" y="5670013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0" name="Rectangle 10"/>
          <p:cNvSpPr>
            <a:spLocks noChangeArrowheads="1"/>
          </p:cNvSpPr>
          <p:nvPr/>
        </p:nvSpPr>
        <p:spPr bwMode="auto">
          <a:xfrm>
            <a:off x="2681931" y="5669131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3108021" y="5668249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3545926" y="5668249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3" name="Rectangle 10"/>
          <p:cNvSpPr>
            <a:spLocks noChangeArrowheads="1"/>
          </p:cNvSpPr>
          <p:nvPr/>
        </p:nvSpPr>
        <p:spPr bwMode="auto">
          <a:xfrm>
            <a:off x="3982964" y="5667367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00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2" name="Rectangle 8"/>
          <p:cNvSpPr>
            <a:spLocks noChangeArrowheads="1"/>
          </p:cNvSpPr>
          <p:nvPr/>
        </p:nvSpPr>
        <p:spPr bwMode="auto">
          <a:xfrm>
            <a:off x="323854" y="4809585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C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3" name="Rectangle 8"/>
          <p:cNvSpPr>
            <a:spLocks noChangeArrowheads="1"/>
          </p:cNvSpPr>
          <p:nvPr/>
        </p:nvSpPr>
        <p:spPr bwMode="auto">
          <a:xfrm>
            <a:off x="323854" y="5674939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Java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4" name="Rectangle 15"/>
          <p:cNvSpPr>
            <a:spLocks noChangeArrowheads="1"/>
          </p:cNvSpPr>
          <p:nvPr/>
        </p:nvSpPr>
        <p:spPr bwMode="auto">
          <a:xfrm>
            <a:off x="4157976" y="5230647"/>
            <a:ext cx="490568" cy="39754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24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5" name="Rectangle 10"/>
          <p:cNvSpPr>
            <a:spLocks noChangeArrowheads="1"/>
          </p:cNvSpPr>
          <p:nvPr/>
        </p:nvSpPr>
        <p:spPr bwMode="auto">
          <a:xfrm>
            <a:off x="1806119" y="4804186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6" name="Rectangle 10"/>
          <p:cNvSpPr>
            <a:spLocks noChangeArrowheads="1"/>
          </p:cNvSpPr>
          <p:nvPr/>
        </p:nvSpPr>
        <p:spPr bwMode="auto">
          <a:xfrm>
            <a:off x="2243157" y="4803304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7" name="Rectangle 10"/>
          <p:cNvSpPr>
            <a:spLocks noChangeArrowheads="1"/>
          </p:cNvSpPr>
          <p:nvPr/>
        </p:nvSpPr>
        <p:spPr bwMode="auto">
          <a:xfrm>
            <a:off x="2669247" y="4802422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8" name="Rectangle 10"/>
          <p:cNvSpPr>
            <a:spLocks noChangeArrowheads="1"/>
          </p:cNvSpPr>
          <p:nvPr/>
        </p:nvSpPr>
        <p:spPr bwMode="auto">
          <a:xfrm>
            <a:off x="3107152" y="4802422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39" name="Rectangle 10"/>
          <p:cNvSpPr>
            <a:spLocks noChangeArrowheads="1"/>
          </p:cNvSpPr>
          <p:nvPr/>
        </p:nvSpPr>
        <p:spPr bwMode="auto">
          <a:xfrm>
            <a:off x="3544190" y="4801540"/>
            <a:ext cx="431800" cy="431800"/>
          </a:xfrm>
          <a:prstGeom prst="rect">
            <a:avLst/>
          </a:prstGeom>
          <a:solidFill>
            <a:srgbClr val="F1C7C7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0487" tIns="44450" rIns="90487" bIns="44450" anchor="ctr"/>
          <a:lstStyle/>
          <a:p>
            <a:pPr algn="ctr">
              <a:lnSpc>
                <a:spcPct val="100000"/>
              </a:lnSpc>
            </a:pPr>
            <a:r>
              <a:rPr lang="en-US" sz="2000" dirty="0" smtClean="0">
                <a:latin typeface="Courier New" pitchFamily="49" charset="0"/>
              </a:rPr>
              <a:t>??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25" name="Footer Placeholder 2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36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structures (objects)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1013796"/>
          </a:xfrm>
        </p:spPr>
        <p:txBody>
          <a:bodyPr/>
          <a:lstStyle/>
          <a:p>
            <a:r>
              <a:rPr lang="en-US" dirty="0" smtClean="0"/>
              <a:t>Objects (</a:t>
            </a:r>
            <a:r>
              <a:rPr lang="en-US" dirty="0" err="1" smtClean="0"/>
              <a:t>structs</a:t>
            </a:r>
            <a:r>
              <a:rPr lang="en-US" dirty="0" smtClean="0"/>
              <a:t>) can only include primitive data types</a:t>
            </a:r>
          </a:p>
          <a:p>
            <a:pPr lvl="1"/>
            <a:r>
              <a:rPr lang="en-US" dirty="0" smtClean="0"/>
              <a:t>Include complex data types (arrays, other objects, etc.) using </a:t>
            </a:r>
            <a:r>
              <a:rPr lang="en-US" i="1" dirty="0" smtClean="0"/>
              <a:t>references</a:t>
            </a:r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805542" y="2450287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C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4385433" y="2450692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Java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1171387" y="2452731"/>
            <a:ext cx="2616481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struct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rec</a:t>
            </a:r>
            <a:r>
              <a:rPr lang="en-US" sz="1800" dirty="0">
                <a:latin typeface="Courier New" pitchFamily="49" charset="0"/>
              </a:rPr>
              <a:t> 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a[3];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struct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};</a:t>
            </a:r>
          </a:p>
        </p:txBody>
      </p:sp>
      <p:sp>
        <p:nvSpPr>
          <p:cNvPr id="25" name="Rectangle 5"/>
          <p:cNvSpPr>
            <a:spLocks noChangeArrowheads="1"/>
          </p:cNvSpPr>
          <p:nvPr/>
        </p:nvSpPr>
        <p:spPr bwMode="auto">
          <a:xfrm>
            <a:off x="513442" y="4301777"/>
            <a:ext cx="4056102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struct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*</a:t>
            </a:r>
            <a:r>
              <a:rPr lang="en-US" sz="1800" dirty="0" err="1" smtClean="0">
                <a:latin typeface="Courier New" pitchFamily="49" charset="0"/>
              </a:rPr>
              <a:t>r = malloc(...)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struct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r2;</a:t>
            </a:r>
          </a:p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r</a:t>
            </a:r>
            <a:r>
              <a:rPr lang="en-US" sz="1800" dirty="0">
                <a:latin typeface="Courier New" pitchFamily="49" charset="0"/>
              </a:rPr>
              <a:t>-&gt;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 = </a:t>
            </a:r>
            <a:r>
              <a:rPr lang="en-US" sz="1800" dirty="0" err="1">
                <a:latin typeface="Courier New" pitchFamily="49" charset="0"/>
              </a:rPr>
              <a:t>val</a:t>
            </a:r>
            <a:r>
              <a:rPr lang="en-US" sz="1800" dirty="0" smtClean="0">
                <a:latin typeface="Courier New" pitchFamily="49" charset="0"/>
              </a:rPr>
              <a:t>; </a:t>
            </a:r>
          </a:p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r</a:t>
            </a:r>
            <a:r>
              <a:rPr lang="en-US" sz="1800" dirty="0" smtClean="0">
                <a:latin typeface="Courier New" pitchFamily="49" charset="0"/>
              </a:rPr>
              <a:t>-&gt;a[2] = </a:t>
            </a:r>
            <a:r>
              <a:rPr lang="en-US" sz="1800" dirty="0" err="1" smtClean="0">
                <a:latin typeface="Courier New" pitchFamily="49" charset="0"/>
              </a:rPr>
              <a:t>val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r</a:t>
            </a:r>
            <a:r>
              <a:rPr lang="en-US" sz="1800" dirty="0" smtClean="0">
                <a:latin typeface="Courier New" pitchFamily="49" charset="0"/>
              </a:rPr>
              <a:t>-&gt;</a:t>
            </a:r>
            <a:r>
              <a:rPr lang="en-US" sz="1800" dirty="0" err="1" smtClean="0">
                <a:latin typeface="Courier New" pitchFamily="49" charset="0"/>
              </a:rPr>
              <a:t>p</a:t>
            </a:r>
            <a:r>
              <a:rPr lang="en-US" sz="1800" dirty="0" smtClean="0">
                <a:latin typeface="Courier New" pitchFamily="49" charset="0"/>
              </a:rPr>
              <a:t> = &amp;r2;</a:t>
            </a: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5067892" y="2462797"/>
            <a:ext cx="3394619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class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[] a = new int[3];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p</a:t>
            </a:r>
            <a:r>
              <a:rPr lang="en-US" sz="1800" dirty="0" smtClean="0">
                <a:latin typeface="Courier New" pitchFamily="49" charset="0"/>
              </a:rPr>
              <a:t>;</a:t>
            </a:r>
            <a:br>
              <a:rPr lang="en-US" sz="1800" dirty="0" smtClean="0">
                <a:latin typeface="Courier New" pitchFamily="49" charset="0"/>
              </a:rPr>
            </a:br>
            <a:r>
              <a:rPr lang="en-US" sz="1800" dirty="0" smtClean="0">
                <a:latin typeface="Courier New" pitchFamily="49" charset="0"/>
              </a:rPr>
              <a:t>…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};</a:t>
            </a:r>
          </a:p>
        </p:txBody>
      </p:sp>
      <p:sp>
        <p:nvSpPr>
          <p:cNvPr id="27" name="Rectangle 5"/>
          <p:cNvSpPr>
            <a:spLocks noChangeArrowheads="1"/>
          </p:cNvSpPr>
          <p:nvPr/>
        </p:nvSpPr>
        <p:spPr bwMode="auto">
          <a:xfrm>
            <a:off x="5516452" y="4303042"/>
            <a:ext cx="2486480" cy="1474763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r</a:t>
            </a:r>
            <a:r>
              <a:rPr lang="en-US" sz="1800" dirty="0" smtClean="0">
                <a:latin typeface="Courier New" pitchFamily="49" charset="0"/>
              </a:rPr>
              <a:t> = new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r2 = new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r.i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 </a:t>
            </a:r>
            <a:r>
              <a:rPr lang="en-US" sz="1800" dirty="0" err="1">
                <a:latin typeface="Courier New" pitchFamily="49" charset="0"/>
              </a:rPr>
              <a:t>val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r.a[2] = </a:t>
            </a:r>
            <a:r>
              <a:rPr lang="en-US" sz="1800" dirty="0" err="1" smtClean="0">
                <a:latin typeface="Courier New" pitchFamily="49" charset="0"/>
              </a:rPr>
              <a:t>val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r.p</a:t>
            </a:r>
            <a:r>
              <a:rPr lang="en-US" sz="1800" dirty="0" smtClean="0">
                <a:latin typeface="Courier New" pitchFamily="49" charset="0"/>
              </a:rPr>
              <a:t> = r2;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1207207" y="5890408"/>
            <a:ext cx="2909098" cy="830101"/>
            <a:chOff x="1207207" y="5890408"/>
            <a:chExt cx="2909098" cy="830101"/>
          </a:xfrm>
        </p:grpSpPr>
        <p:sp>
          <p:nvSpPr>
            <p:cNvPr id="30" name="Rectangle 10"/>
            <p:cNvSpPr>
              <a:spLocks noChangeArrowheads="1"/>
            </p:cNvSpPr>
            <p:nvPr/>
          </p:nvSpPr>
          <p:spPr bwMode="auto">
            <a:xfrm>
              <a:off x="1410222" y="5907039"/>
              <a:ext cx="4318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1843795" y="5907039"/>
              <a:ext cx="1346200" cy="431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a</a:t>
              </a:r>
            </a:p>
          </p:txBody>
        </p:sp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3185232" y="5907039"/>
              <a:ext cx="431800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p</a:t>
              </a:r>
            </a:p>
          </p:txBody>
        </p:sp>
        <p:sp>
          <p:nvSpPr>
            <p:cNvPr id="33" name="Rectangle 13"/>
            <p:cNvSpPr>
              <a:spLocks noChangeArrowheads="1"/>
            </p:cNvSpPr>
            <p:nvPr/>
          </p:nvSpPr>
          <p:spPr bwMode="auto">
            <a:xfrm>
              <a:off x="1207207" y="6322964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1664407" y="6322964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4</a:t>
              </a:r>
            </a:p>
          </p:txBody>
        </p:sp>
        <p:sp>
          <p:nvSpPr>
            <p:cNvPr id="35" name="Rectangle 15"/>
            <p:cNvSpPr>
              <a:spLocks noChangeArrowheads="1"/>
            </p:cNvSpPr>
            <p:nvPr/>
          </p:nvSpPr>
          <p:spPr bwMode="auto">
            <a:xfrm>
              <a:off x="2956632" y="6322964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16</a:t>
              </a:r>
            </a:p>
          </p:txBody>
        </p:sp>
        <p:sp>
          <p:nvSpPr>
            <p:cNvPr id="36" name="Rectangle 16"/>
            <p:cNvSpPr>
              <a:spLocks noChangeArrowheads="1"/>
            </p:cNvSpPr>
            <p:nvPr/>
          </p:nvSpPr>
          <p:spPr bwMode="auto">
            <a:xfrm>
              <a:off x="3380514" y="6316358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20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 bwMode="auto">
            <a:xfrm flipV="1">
              <a:off x="3470396" y="5890408"/>
              <a:ext cx="645909" cy="131384"/>
            </a:xfrm>
            <a:prstGeom prst="straightConnector1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</p:grpSp>
      <p:grpSp>
        <p:nvGrpSpPr>
          <p:cNvPr id="58" name="Group 57"/>
          <p:cNvGrpSpPr/>
          <p:nvPr/>
        </p:nvGrpSpPr>
        <p:grpSpPr>
          <a:xfrm>
            <a:off x="4632946" y="5867628"/>
            <a:ext cx="2011393" cy="851999"/>
            <a:chOff x="4632946" y="5867628"/>
            <a:chExt cx="2011393" cy="851999"/>
          </a:xfrm>
        </p:grpSpPr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4835961" y="5906157"/>
              <a:ext cx="4318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38" name="Rectangle 11"/>
            <p:cNvSpPr>
              <a:spLocks noChangeArrowheads="1"/>
            </p:cNvSpPr>
            <p:nvPr/>
          </p:nvSpPr>
          <p:spPr bwMode="auto">
            <a:xfrm>
              <a:off x="5269534" y="5906157"/>
              <a:ext cx="434177" cy="431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a</a:t>
              </a:r>
            </a:p>
          </p:txBody>
        </p:sp>
        <p:sp>
          <p:nvSpPr>
            <p:cNvPr id="39" name="Rectangle 12"/>
            <p:cNvSpPr>
              <a:spLocks noChangeArrowheads="1"/>
            </p:cNvSpPr>
            <p:nvPr/>
          </p:nvSpPr>
          <p:spPr bwMode="auto">
            <a:xfrm>
              <a:off x="5713266" y="5906157"/>
              <a:ext cx="431800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p</a:t>
              </a:r>
            </a:p>
          </p:txBody>
        </p:sp>
        <p:sp>
          <p:nvSpPr>
            <p:cNvPr id="40" name="Rectangle 13"/>
            <p:cNvSpPr>
              <a:spLocks noChangeArrowheads="1"/>
            </p:cNvSpPr>
            <p:nvPr/>
          </p:nvSpPr>
          <p:spPr bwMode="auto">
            <a:xfrm>
              <a:off x="4632946" y="6322082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41" name="Rectangle 14"/>
            <p:cNvSpPr>
              <a:spLocks noChangeArrowheads="1"/>
            </p:cNvSpPr>
            <p:nvPr/>
          </p:nvSpPr>
          <p:spPr bwMode="auto">
            <a:xfrm>
              <a:off x="5090146" y="6322082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4</a:t>
              </a:r>
            </a:p>
          </p:txBody>
        </p:sp>
        <p:sp>
          <p:nvSpPr>
            <p:cNvPr id="42" name="Rectangle 15"/>
            <p:cNvSpPr>
              <a:spLocks noChangeArrowheads="1"/>
            </p:cNvSpPr>
            <p:nvPr/>
          </p:nvSpPr>
          <p:spPr bwMode="auto">
            <a:xfrm>
              <a:off x="5539406" y="6322082"/>
              <a:ext cx="336655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 smtClean="0">
                  <a:latin typeface="Courier New" pitchFamily="49" charset="0"/>
                </a:rPr>
                <a:t>8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43" name="Rectangle 16"/>
            <p:cNvSpPr>
              <a:spLocks noChangeArrowheads="1"/>
            </p:cNvSpPr>
            <p:nvPr/>
          </p:nvSpPr>
          <p:spPr bwMode="auto">
            <a:xfrm>
              <a:off x="5908548" y="6315476"/>
              <a:ext cx="49056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 smtClean="0">
                  <a:latin typeface="Courier New" pitchFamily="49" charset="0"/>
                </a:rPr>
                <a:t>12</a:t>
              </a:r>
              <a:endParaRPr lang="en-US" sz="2000" dirty="0">
                <a:latin typeface="Courier New" pitchFamily="49" charset="0"/>
              </a:endParaRPr>
            </a:p>
          </p:txBody>
        </p:sp>
        <p:cxnSp>
          <p:nvCxnSpPr>
            <p:cNvPr id="47" name="Straight Arrow Connector 46"/>
            <p:cNvCxnSpPr/>
            <p:nvPr/>
          </p:nvCxnSpPr>
          <p:spPr bwMode="auto">
            <a:xfrm flipV="1">
              <a:off x="5998430" y="5867628"/>
              <a:ext cx="645909" cy="131384"/>
            </a:xfrm>
            <a:prstGeom prst="straightConnector1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</p:grpSp>
      <p:grpSp>
        <p:nvGrpSpPr>
          <p:cNvPr id="59" name="Group 58"/>
          <p:cNvGrpSpPr/>
          <p:nvPr/>
        </p:nvGrpSpPr>
        <p:grpSpPr>
          <a:xfrm>
            <a:off x="5592501" y="6066428"/>
            <a:ext cx="3332546" cy="813470"/>
            <a:chOff x="5592501" y="6066428"/>
            <a:chExt cx="3332546" cy="813470"/>
          </a:xfrm>
        </p:grpSpPr>
        <p:cxnSp>
          <p:nvCxnSpPr>
            <p:cNvPr id="48" name="Straight Arrow Connector 47"/>
            <p:cNvCxnSpPr/>
            <p:nvPr/>
          </p:nvCxnSpPr>
          <p:spPr bwMode="auto">
            <a:xfrm>
              <a:off x="5592501" y="6239002"/>
              <a:ext cx="1271658" cy="56507"/>
            </a:xfrm>
            <a:prstGeom prst="straightConnector1">
              <a:avLst/>
            </a:prstGeom>
            <a:noFill/>
            <a:ln w="38100" cap="flat" cmpd="sng" algn="ctr">
              <a:solidFill>
                <a:srgbClr val="C00000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7321692" y="6066428"/>
              <a:ext cx="1346200" cy="431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>
                <a:lnSpc>
                  <a:spcPct val="100000"/>
                </a:lnSpc>
              </a:pPr>
              <a:r>
                <a:rPr lang="en-US" sz="2000" dirty="0" smtClean="0">
                  <a:latin typeface="Courier New" pitchFamily="49" charset="0"/>
                </a:rPr>
                <a:t>int[3]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52" name="Rectangle 14"/>
            <p:cNvSpPr>
              <a:spLocks noChangeArrowheads="1"/>
            </p:cNvSpPr>
            <p:nvPr/>
          </p:nvSpPr>
          <p:spPr bwMode="auto">
            <a:xfrm>
              <a:off x="7142304" y="6482353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4</a:t>
              </a:r>
            </a:p>
          </p:txBody>
        </p:sp>
        <p:sp>
          <p:nvSpPr>
            <p:cNvPr id="53" name="Rectangle 15"/>
            <p:cNvSpPr>
              <a:spLocks noChangeArrowheads="1"/>
            </p:cNvSpPr>
            <p:nvPr/>
          </p:nvSpPr>
          <p:spPr bwMode="auto">
            <a:xfrm>
              <a:off x="8434529" y="6482353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16</a:t>
              </a:r>
            </a:p>
          </p:txBody>
        </p:sp>
        <p:sp>
          <p:nvSpPr>
            <p:cNvPr id="54" name="Rectangle 10"/>
            <p:cNvSpPr>
              <a:spLocks noChangeArrowheads="1"/>
            </p:cNvSpPr>
            <p:nvPr/>
          </p:nvSpPr>
          <p:spPr bwMode="auto">
            <a:xfrm>
              <a:off x="6883165" y="6066428"/>
              <a:ext cx="4318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smtClean="0">
                  <a:latin typeface="Courier New" pitchFamily="49" charset="0"/>
                </a:rPr>
                <a:t>3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55" name="Rectangle 13"/>
            <p:cNvSpPr>
              <a:spLocks noChangeArrowheads="1"/>
            </p:cNvSpPr>
            <p:nvPr/>
          </p:nvSpPr>
          <p:spPr bwMode="auto">
            <a:xfrm>
              <a:off x="6680150" y="6482353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</p:grpSp>
      <p:sp>
        <p:nvSpPr>
          <p:cNvPr id="46" name="Footer Placeholder 4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95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Pointers/References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602069" cy="4972050"/>
          </a:xfrm>
        </p:spPr>
        <p:txBody>
          <a:bodyPr/>
          <a:lstStyle/>
          <a:p>
            <a:r>
              <a:rPr lang="en-US" dirty="0" smtClean="0"/>
              <a:t>Pointers in C can point to any memory address</a:t>
            </a:r>
          </a:p>
          <a:p>
            <a:r>
              <a:rPr lang="en-US" dirty="0" smtClean="0"/>
              <a:t>References in Java can only point to an object</a:t>
            </a:r>
          </a:p>
          <a:p>
            <a:pPr lvl="1"/>
            <a:r>
              <a:rPr lang="en-US" dirty="0" smtClean="0"/>
              <a:t>And only to its first element – not to the middle of it</a:t>
            </a: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104748" y="2904510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C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392800" y="2896005"/>
            <a:ext cx="3639923" cy="1751762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>
                <a:latin typeface="Courier New" pitchFamily="49" charset="0"/>
              </a:rPr>
              <a:t>struct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rec</a:t>
            </a:r>
            <a:r>
              <a:rPr lang="en-US" sz="1800" dirty="0">
                <a:latin typeface="Courier New" pitchFamily="49" charset="0"/>
              </a:rPr>
              <a:t> 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err="1">
                <a:latin typeface="Courier New" pitchFamily="49" charset="0"/>
              </a:rPr>
              <a:t>i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>
                <a:latin typeface="Courier New" pitchFamily="49" charset="0"/>
              </a:rPr>
              <a:t> a[3];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struct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*</a:t>
            </a:r>
            <a:r>
              <a:rPr lang="en-US" sz="1800" dirty="0" err="1">
                <a:latin typeface="Courier New" pitchFamily="49" charset="0"/>
              </a:rPr>
              <a:t>p</a:t>
            </a:r>
            <a:r>
              <a:rPr lang="en-US" sz="1800" dirty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some_fn</a:t>
            </a:r>
            <a:r>
              <a:rPr lang="en-US" sz="1800" dirty="0" smtClean="0">
                <a:latin typeface="Courier New" pitchFamily="49" charset="0"/>
              </a:rPr>
              <a:t>(&amp;(r.a[1]))  //</a:t>
            </a:r>
            <a:r>
              <a:rPr lang="en-US" sz="1800" dirty="0" err="1" smtClean="0">
                <a:latin typeface="Courier New" pitchFamily="49" charset="0"/>
              </a:rPr>
              <a:t>ptr</a:t>
            </a:r>
            <a:endParaRPr lang="en-US" sz="1800" dirty="0">
              <a:latin typeface="Courier New" pitchFamily="49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4359256" y="5396833"/>
            <a:ext cx="4292101" cy="1012270"/>
            <a:chOff x="4359256" y="5396833"/>
            <a:chExt cx="4292101" cy="1012270"/>
          </a:xfrm>
        </p:grpSpPr>
        <p:grpSp>
          <p:nvGrpSpPr>
            <p:cNvPr id="23" name="Group 22"/>
            <p:cNvGrpSpPr/>
            <p:nvPr/>
          </p:nvGrpSpPr>
          <p:grpSpPr>
            <a:xfrm>
              <a:off x="4359256" y="5396833"/>
              <a:ext cx="2011393" cy="851999"/>
              <a:chOff x="4632946" y="5867628"/>
              <a:chExt cx="2011393" cy="851999"/>
            </a:xfrm>
          </p:grpSpPr>
          <p:sp>
            <p:nvSpPr>
              <p:cNvPr id="24" name="Rectangle 10"/>
              <p:cNvSpPr>
                <a:spLocks noChangeArrowheads="1"/>
              </p:cNvSpPr>
              <p:nvPr/>
            </p:nvSpPr>
            <p:spPr bwMode="auto">
              <a:xfrm>
                <a:off x="4835961" y="5906157"/>
                <a:ext cx="431800" cy="43180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2000" dirty="0" err="1">
                    <a:latin typeface="Courier New" pitchFamily="49" charset="0"/>
                  </a:rPr>
                  <a:t>i</a:t>
                </a:r>
                <a:endParaRPr lang="en-US" sz="2000" dirty="0">
                  <a:latin typeface="Courier New" pitchFamily="49" charset="0"/>
                </a:endParaRPr>
              </a:p>
            </p:txBody>
          </p:sp>
          <p:sp>
            <p:nvSpPr>
              <p:cNvPr id="25" name="Rectangle 11"/>
              <p:cNvSpPr>
                <a:spLocks noChangeArrowheads="1"/>
              </p:cNvSpPr>
              <p:nvPr/>
            </p:nvSpPr>
            <p:spPr bwMode="auto">
              <a:xfrm>
                <a:off x="5269534" y="5906157"/>
                <a:ext cx="434177" cy="431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2000">
                    <a:latin typeface="Courier New" pitchFamily="49" charset="0"/>
                  </a:rPr>
                  <a:t>a</a:t>
                </a:r>
              </a:p>
            </p:txBody>
          </p:sp>
          <p:sp>
            <p:nvSpPr>
              <p:cNvPr id="26" name="Rectangle 12"/>
              <p:cNvSpPr>
                <a:spLocks noChangeArrowheads="1"/>
              </p:cNvSpPr>
              <p:nvPr/>
            </p:nvSpPr>
            <p:spPr bwMode="auto">
              <a:xfrm>
                <a:off x="5713266" y="5906157"/>
                <a:ext cx="431800" cy="431800"/>
              </a:xfrm>
              <a:prstGeom prst="rect">
                <a:avLst/>
              </a:prstGeom>
              <a:solidFill>
                <a:srgbClr val="D5F1C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2000">
                    <a:latin typeface="Courier New" pitchFamily="49" charset="0"/>
                  </a:rPr>
                  <a:t>p</a:t>
                </a:r>
              </a:p>
            </p:txBody>
          </p:sp>
          <p:sp>
            <p:nvSpPr>
              <p:cNvPr id="27" name="Rectangle 13"/>
              <p:cNvSpPr>
                <a:spLocks noChangeArrowheads="1"/>
              </p:cNvSpPr>
              <p:nvPr/>
            </p:nvSpPr>
            <p:spPr bwMode="auto">
              <a:xfrm>
                <a:off x="4632946" y="6322082"/>
                <a:ext cx="336630" cy="39754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2000">
                    <a:latin typeface="Courier New" pitchFamily="49" charset="0"/>
                  </a:rPr>
                  <a:t>0</a:t>
                </a:r>
              </a:p>
            </p:txBody>
          </p:sp>
          <p:sp>
            <p:nvSpPr>
              <p:cNvPr id="28" name="Rectangle 14"/>
              <p:cNvSpPr>
                <a:spLocks noChangeArrowheads="1"/>
              </p:cNvSpPr>
              <p:nvPr/>
            </p:nvSpPr>
            <p:spPr bwMode="auto">
              <a:xfrm>
                <a:off x="5090146" y="6322082"/>
                <a:ext cx="336630" cy="39754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2000">
                    <a:latin typeface="Courier New" pitchFamily="49" charset="0"/>
                  </a:rPr>
                  <a:t>4</a:t>
                </a:r>
              </a:p>
            </p:txBody>
          </p:sp>
          <p:sp>
            <p:nvSpPr>
              <p:cNvPr id="29" name="Rectangle 15"/>
              <p:cNvSpPr>
                <a:spLocks noChangeArrowheads="1"/>
              </p:cNvSpPr>
              <p:nvPr/>
            </p:nvSpPr>
            <p:spPr bwMode="auto">
              <a:xfrm>
                <a:off x="5539406" y="6322082"/>
                <a:ext cx="336655" cy="39754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2000" dirty="0" smtClean="0">
                    <a:latin typeface="Courier New" pitchFamily="49" charset="0"/>
                  </a:rPr>
                  <a:t>8</a:t>
                </a:r>
                <a:endParaRPr lang="en-US" sz="2000" dirty="0">
                  <a:latin typeface="Courier New" pitchFamily="49" charset="0"/>
                </a:endParaRPr>
              </a:p>
            </p:txBody>
          </p:sp>
          <p:sp>
            <p:nvSpPr>
              <p:cNvPr id="30" name="Rectangle 16"/>
              <p:cNvSpPr>
                <a:spLocks noChangeArrowheads="1"/>
              </p:cNvSpPr>
              <p:nvPr/>
            </p:nvSpPr>
            <p:spPr bwMode="auto">
              <a:xfrm>
                <a:off x="5908548" y="6315476"/>
                <a:ext cx="490568" cy="39754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2000" dirty="0" smtClean="0">
                    <a:latin typeface="Courier New" pitchFamily="49" charset="0"/>
                  </a:rPr>
                  <a:t>12</a:t>
                </a:r>
                <a:endParaRPr lang="en-US" sz="2000" dirty="0">
                  <a:latin typeface="Courier New" pitchFamily="49" charset="0"/>
                </a:endParaRPr>
              </a:p>
            </p:txBody>
          </p:sp>
          <p:cxnSp>
            <p:nvCxnSpPr>
              <p:cNvPr id="31" name="Straight Arrow Connector 30"/>
              <p:cNvCxnSpPr/>
              <p:nvPr/>
            </p:nvCxnSpPr>
            <p:spPr bwMode="auto">
              <a:xfrm flipV="1">
                <a:off x="5998430" y="5867628"/>
                <a:ext cx="645909" cy="131384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CC0000"/>
                </a:solidFill>
                <a:prstDash val="solid"/>
                <a:round/>
                <a:headEnd type="oval" w="med" len="med"/>
                <a:tailEnd type="arrow" w="med" len="med"/>
              </a:ln>
              <a:effectLst/>
            </p:spPr>
          </p:cxnSp>
        </p:grpSp>
        <p:grpSp>
          <p:nvGrpSpPr>
            <p:cNvPr id="32" name="Group 31"/>
            <p:cNvGrpSpPr/>
            <p:nvPr/>
          </p:nvGrpSpPr>
          <p:grpSpPr>
            <a:xfrm>
              <a:off x="5318811" y="5595633"/>
              <a:ext cx="3332546" cy="813470"/>
              <a:chOff x="5592501" y="6066428"/>
              <a:chExt cx="3332546" cy="813470"/>
            </a:xfrm>
          </p:grpSpPr>
          <p:cxnSp>
            <p:nvCxnSpPr>
              <p:cNvPr id="33" name="Straight Arrow Connector 32"/>
              <p:cNvCxnSpPr/>
              <p:nvPr/>
            </p:nvCxnSpPr>
            <p:spPr bwMode="auto">
              <a:xfrm>
                <a:off x="5592501" y="6239002"/>
                <a:ext cx="1271658" cy="56507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CC0000"/>
                </a:solidFill>
                <a:prstDash val="solid"/>
                <a:round/>
                <a:headEnd type="oval" w="med" len="med"/>
                <a:tailEnd type="arrow" w="med" len="med"/>
              </a:ln>
              <a:effectLst/>
            </p:spPr>
          </p:cxnSp>
          <p:sp>
            <p:nvSpPr>
              <p:cNvPr id="34" name="Rectangle 11"/>
              <p:cNvSpPr>
                <a:spLocks noChangeArrowheads="1"/>
              </p:cNvSpPr>
              <p:nvPr/>
            </p:nvSpPr>
            <p:spPr bwMode="auto">
              <a:xfrm>
                <a:off x="7321692" y="6066428"/>
                <a:ext cx="1346200" cy="431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 anchor="ctr"/>
              <a:lstStyle/>
              <a:p>
                <a:pPr>
                  <a:lnSpc>
                    <a:spcPct val="100000"/>
                  </a:lnSpc>
                </a:pPr>
                <a:r>
                  <a:rPr lang="en-US" sz="2000" dirty="0" smtClean="0">
                    <a:latin typeface="Courier New" pitchFamily="49" charset="0"/>
                  </a:rPr>
                  <a:t>int[3]</a:t>
                </a:r>
                <a:endParaRPr lang="en-US" sz="2000" dirty="0">
                  <a:latin typeface="Courier New" pitchFamily="49" charset="0"/>
                </a:endParaRPr>
              </a:p>
            </p:txBody>
          </p:sp>
          <p:sp>
            <p:nvSpPr>
              <p:cNvPr id="35" name="Rectangle 14"/>
              <p:cNvSpPr>
                <a:spLocks noChangeArrowheads="1"/>
              </p:cNvSpPr>
              <p:nvPr/>
            </p:nvSpPr>
            <p:spPr bwMode="auto">
              <a:xfrm>
                <a:off x="7142304" y="6482353"/>
                <a:ext cx="336630" cy="39754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2000">
                    <a:latin typeface="Courier New" pitchFamily="49" charset="0"/>
                  </a:rPr>
                  <a:t>4</a:t>
                </a:r>
              </a:p>
            </p:txBody>
          </p:sp>
          <p:sp>
            <p:nvSpPr>
              <p:cNvPr id="36" name="Rectangle 15"/>
              <p:cNvSpPr>
                <a:spLocks noChangeArrowheads="1"/>
              </p:cNvSpPr>
              <p:nvPr/>
            </p:nvSpPr>
            <p:spPr bwMode="auto">
              <a:xfrm>
                <a:off x="8434529" y="6482353"/>
                <a:ext cx="490518" cy="39754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2000" dirty="0">
                    <a:latin typeface="Courier New" pitchFamily="49" charset="0"/>
                  </a:rPr>
                  <a:t>16</a:t>
                </a:r>
              </a:p>
            </p:txBody>
          </p:sp>
          <p:sp>
            <p:nvSpPr>
              <p:cNvPr id="37" name="Rectangle 10"/>
              <p:cNvSpPr>
                <a:spLocks noChangeArrowheads="1"/>
              </p:cNvSpPr>
              <p:nvPr/>
            </p:nvSpPr>
            <p:spPr bwMode="auto">
              <a:xfrm>
                <a:off x="6883165" y="6066428"/>
                <a:ext cx="431800" cy="431800"/>
              </a:xfrm>
              <a:prstGeom prst="rect">
                <a:avLst/>
              </a:prstGeom>
              <a:solidFill>
                <a:srgbClr val="F1C7C7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 anchor="ctr"/>
              <a:lstStyle/>
              <a:p>
                <a:pPr algn="ctr">
                  <a:lnSpc>
                    <a:spcPct val="100000"/>
                  </a:lnSpc>
                </a:pPr>
                <a:r>
                  <a:rPr lang="en-US" sz="2000" dirty="0" smtClean="0">
                    <a:latin typeface="Courier New" pitchFamily="49" charset="0"/>
                  </a:rPr>
                  <a:t>3</a:t>
                </a:r>
                <a:endParaRPr lang="en-US" sz="2000" dirty="0">
                  <a:latin typeface="Courier New" pitchFamily="49" charset="0"/>
                </a:endParaRPr>
              </a:p>
            </p:txBody>
          </p:sp>
          <p:sp>
            <p:nvSpPr>
              <p:cNvPr id="38" name="Rectangle 13"/>
              <p:cNvSpPr>
                <a:spLocks noChangeArrowheads="1"/>
              </p:cNvSpPr>
              <p:nvPr/>
            </p:nvSpPr>
            <p:spPr bwMode="auto">
              <a:xfrm>
                <a:off x="6680150" y="6482353"/>
                <a:ext cx="336630" cy="397545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lIns="90487" tIns="44450" rIns="90487" bIns="44450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2000">
                    <a:latin typeface="Courier New" pitchFamily="49" charset="0"/>
                  </a:rPr>
                  <a:t>0</a:t>
                </a:r>
              </a:p>
            </p:txBody>
          </p:sp>
        </p:grpSp>
      </p:grpSp>
      <p:cxnSp>
        <p:nvCxnSpPr>
          <p:cNvPr id="39" name="Straight Arrow Connector 38"/>
          <p:cNvCxnSpPr/>
          <p:nvPr/>
        </p:nvCxnSpPr>
        <p:spPr bwMode="auto">
          <a:xfrm rot="10800000" flipV="1">
            <a:off x="7650463" y="5102103"/>
            <a:ext cx="516462" cy="508440"/>
          </a:xfrm>
          <a:prstGeom prst="straightConnector1">
            <a:avLst/>
          </a:prstGeom>
          <a:noFill/>
          <a:ln w="381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sp>
        <p:nvSpPr>
          <p:cNvPr id="43" name="Rectangle 42"/>
          <p:cNvSpPr/>
          <p:nvPr/>
        </p:nvSpPr>
        <p:spPr>
          <a:xfrm>
            <a:off x="7716123" y="5025460"/>
            <a:ext cx="492443" cy="462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dirty="0" err="1" smtClean="0">
                <a:latin typeface="Webdings"/>
                <a:ea typeface="Webdings"/>
                <a:cs typeface="Webdings"/>
              </a:rPr>
              <a:t></a:t>
            </a:r>
            <a:endParaRPr lang="en-US" dirty="0"/>
          </a:p>
        </p:txBody>
      </p:sp>
      <p:sp>
        <p:nvSpPr>
          <p:cNvPr id="45" name="Rectangle 8"/>
          <p:cNvSpPr>
            <a:spLocks noChangeArrowheads="1"/>
          </p:cNvSpPr>
          <p:nvPr/>
        </p:nvSpPr>
        <p:spPr bwMode="auto">
          <a:xfrm>
            <a:off x="4058101" y="2817325"/>
            <a:ext cx="3365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defTabSz="895350">
              <a:spcBef>
                <a:spcPct val="30000"/>
              </a:spcBef>
            </a:pPr>
            <a:r>
              <a:rPr lang="en-US" sz="1800" dirty="0" smtClean="0">
                <a:solidFill>
                  <a:schemeClr val="tx2"/>
                </a:solidFill>
                <a:latin typeface="Calibri" pitchFamily="34" charset="0"/>
              </a:rPr>
              <a:t>Java</a:t>
            </a:r>
            <a:endParaRPr lang="en-US" sz="1800" dirty="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46" name="Rectangle 2"/>
          <p:cNvSpPr>
            <a:spLocks noChangeArrowheads="1"/>
          </p:cNvSpPr>
          <p:nvPr/>
        </p:nvSpPr>
        <p:spPr bwMode="auto">
          <a:xfrm>
            <a:off x="4621918" y="2829430"/>
            <a:ext cx="4373146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class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i</a:t>
            </a:r>
            <a:r>
              <a:rPr lang="en-US" sz="1800" dirty="0" smtClean="0">
                <a:latin typeface="Courier New" pitchFamily="49" charset="0"/>
              </a:rPr>
              <a:t>;</a:t>
            </a:r>
            <a:endParaRPr lang="en-US" sz="1800" dirty="0">
              <a:latin typeface="Courier New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dirty="0" err="1" smtClean="0">
                <a:latin typeface="Courier New" pitchFamily="49" charset="0"/>
              </a:rPr>
              <a:t>int</a:t>
            </a:r>
            <a:r>
              <a:rPr lang="en-US" sz="1800" dirty="0" smtClean="0">
                <a:latin typeface="Courier New" pitchFamily="49" charset="0"/>
              </a:rPr>
              <a:t>[] a = new int[3];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Rec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p</a:t>
            </a:r>
            <a:r>
              <a:rPr lang="en-US" sz="1800" dirty="0" smtClean="0">
                <a:latin typeface="Courier New" pitchFamily="49" charset="0"/>
              </a:rPr>
              <a:t>;</a:t>
            </a:r>
            <a:br>
              <a:rPr lang="en-US" sz="1800" dirty="0" smtClean="0">
                <a:latin typeface="Courier New" pitchFamily="49" charset="0"/>
              </a:rPr>
            </a:br>
            <a:r>
              <a:rPr lang="en-US" sz="1800" dirty="0" smtClean="0">
                <a:latin typeface="Courier New" pitchFamily="49" charset="0"/>
              </a:rPr>
              <a:t>…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  <a:r>
              <a:rPr lang="en-US" sz="1800" dirty="0" smtClean="0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some_fn(</a:t>
            </a:r>
            <a:r>
              <a:rPr lang="en-US" sz="1800" dirty="0" err="1" smtClean="0">
                <a:latin typeface="Courier New" pitchFamily="49" charset="0"/>
              </a:rPr>
              <a:t>r.a</a:t>
            </a:r>
            <a:r>
              <a:rPr lang="en-US" sz="1800" dirty="0" smtClean="0">
                <a:latin typeface="Courier New" pitchFamily="49" charset="0"/>
              </a:rPr>
              <a:t>, 1)  //ref &amp; index</a:t>
            </a:r>
            <a:endParaRPr lang="en-US" sz="1800" dirty="0">
              <a:latin typeface="Courier New" pitchFamily="49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 bwMode="auto">
          <a:xfrm>
            <a:off x="6010244" y="4872177"/>
            <a:ext cx="807333" cy="726535"/>
          </a:xfrm>
          <a:prstGeom prst="straightConnector1">
            <a:avLst/>
          </a:prstGeom>
          <a:noFill/>
          <a:ln w="38100" cap="flat" cmpd="sng" algn="ctr">
            <a:solidFill>
              <a:srgbClr val="CC0000"/>
            </a:solidFill>
            <a:prstDash val="solid"/>
            <a:round/>
            <a:headEnd type="oval" w="med" len="med"/>
            <a:tailEnd type="arrow" w="med" len="med"/>
          </a:ln>
          <a:effectLst/>
        </p:spPr>
      </p:cxnSp>
      <p:grpSp>
        <p:nvGrpSpPr>
          <p:cNvPr id="51" name="Group 50"/>
          <p:cNvGrpSpPr/>
          <p:nvPr/>
        </p:nvGrpSpPr>
        <p:grpSpPr>
          <a:xfrm>
            <a:off x="900673" y="4674570"/>
            <a:ext cx="2663825" cy="1334272"/>
            <a:chOff x="900673" y="4674570"/>
            <a:chExt cx="2663825" cy="1334272"/>
          </a:xfrm>
        </p:grpSpPr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1103688" y="5195372"/>
              <a:ext cx="431800" cy="431800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i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1537261" y="5195372"/>
              <a:ext cx="1346200" cy="431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>
                <a:lnSpc>
                  <a:spcPct val="100000"/>
                </a:lnSpc>
              </a:pPr>
              <a:r>
                <a:rPr lang="en-US" sz="2000" dirty="0" smtClean="0">
                  <a:latin typeface="Courier New" pitchFamily="49" charset="0"/>
                </a:rPr>
                <a:t>a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2878698" y="5195372"/>
              <a:ext cx="431800" cy="431800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 algn="ctr">
                <a:lnSpc>
                  <a:spcPct val="100000"/>
                </a:lnSpc>
              </a:pPr>
              <a:r>
                <a:rPr lang="en-US" sz="2000" dirty="0" err="1">
                  <a:latin typeface="Courier New" pitchFamily="49" charset="0"/>
                </a:rPr>
                <a:t>p</a:t>
              </a:r>
              <a:endParaRPr lang="en-US" sz="2000" dirty="0">
                <a:latin typeface="Courier New" pitchFamily="49" charset="0"/>
              </a:endParaRPr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900673" y="5611297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>
                  <a:latin typeface="Courier New" pitchFamily="49" charset="0"/>
                </a:rPr>
                <a:t>0</a:t>
              </a:r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1357873" y="5611297"/>
              <a:ext cx="336630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4</a:t>
              </a:r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50098" y="5611297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16</a:t>
              </a: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3073980" y="5604691"/>
              <a:ext cx="490518" cy="39754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000" dirty="0">
                  <a:latin typeface="Courier New" pitchFamily="49" charset="0"/>
                </a:rPr>
                <a:t>20</a:t>
              </a:r>
            </a:p>
          </p:txBody>
        </p:sp>
        <p:sp>
          <p:nvSpPr>
            <p:cNvPr id="20" name="Rectangle 11"/>
            <p:cNvSpPr>
              <a:spLocks noChangeArrowheads="1"/>
            </p:cNvSpPr>
            <p:nvPr/>
          </p:nvSpPr>
          <p:spPr bwMode="auto">
            <a:xfrm>
              <a:off x="1981519" y="5194490"/>
              <a:ext cx="448853" cy="431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0487" tIns="44450" rIns="90487" bIns="44450" anchor="ctr"/>
            <a:lstStyle/>
            <a:p>
              <a:pPr>
                <a:lnSpc>
                  <a:spcPct val="100000"/>
                </a:lnSpc>
              </a:pPr>
              <a:endParaRPr lang="en-US" sz="2000" dirty="0">
                <a:latin typeface="Courier New" pitchFamily="49" charset="0"/>
              </a:endParaRPr>
            </a:p>
          </p:txBody>
        </p:sp>
        <p:cxnSp>
          <p:nvCxnSpPr>
            <p:cNvPr id="14" name="Straight Arrow Connector 13"/>
            <p:cNvCxnSpPr>
              <a:endCxn id="8" idx="0"/>
            </p:cNvCxnSpPr>
            <p:nvPr/>
          </p:nvCxnSpPr>
          <p:spPr bwMode="auto">
            <a:xfrm>
              <a:off x="2068734" y="4674570"/>
              <a:ext cx="141627" cy="520802"/>
            </a:xfrm>
            <a:prstGeom prst="straightConnector1">
              <a:avLst/>
            </a:prstGeom>
            <a:noFill/>
            <a:ln w="38100" cap="flat" cmpd="sng" algn="ctr">
              <a:solidFill>
                <a:srgbClr val="CC0000"/>
              </a:solidFill>
              <a:prstDash val="solid"/>
              <a:round/>
              <a:headEnd type="oval" w="med" len="med"/>
              <a:tailEnd type="arrow" w="med" len="med"/>
            </a:ln>
            <a:effectLst/>
          </p:spPr>
        </p:cxnSp>
      </p:grpSp>
      <p:sp>
        <p:nvSpPr>
          <p:cNvPr id="41" name="Footer Placeholder 4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Data Representation in Java</a:t>
            </a:r>
            <a:endParaRPr lang="en-US"/>
          </a:p>
        </p:txBody>
      </p:sp>
      <p:sp>
        <p:nvSpPr>
          <p:cNvPr id="17" name="Arc 16"/>
          <p:cNvSpPr/>
          <p:nvPr/>
        </p:nvSpPr>
        <p:spPr bwMode="auto">
          <a:xfrm rot="18894419">
            <a:off x="6732250" y="5371433"/>
            <a:ext cx="1016638" cy="1094137"/>
          </a:xfrm>
          <a:prstGeom prst="arc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1"/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40020</TotalTime>
  <Words>815</Words>
  <Application>Microsoft Macintosh PowerPoint</Application>
  <PresentationFormat>On-screen Show (4:3)</PresentationFormat>
  <Paragraphs>236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template2010</vt:lpstr>
      <vt:lpstr>Roadmap</vt:lpstr>
      <vt:lpstr>Section 11: Comparing Java and C</vt:lpstr>
      <vt:lpstr>Meta-point to this lecture</vt:lpstr>
      <vt:lpstr>Data in Java</vt:lpstr>
      <vt:lpstr>Data in Java</vt:lpstr>
      <vt:lpstr>Data in Java</vt:lpstr>
      <vt:lpstr>Data in Java</vt:lpstr>
      <vt:lpstr>Data structures (objects) in Java</vt:lpstr>
      <vt:lpstr>Pointers/References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444</cp:revision>
  <cp:lastPrinted>2013-03-15T17:49:48Z</cp:lastPrinted>
  <dcterms:created xsi:type="dcterms:W3CDTF">2013-04-22T00:33:40Z</dcterms:created>
  <dcterms:modified xsi:type="dcterms:W3CDTF">2013-05-02T22:41:36Z</dcterms:modified>
  <cp:category/>
</cp:coreProperties>
</file>