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11"/>
  </p:notesMasterIdLst>
  <p:handoutMasterIdLst>
    <p:handoutMasterId r:id="rId12"/>
  </p:handoutMasterIdLst>
  <p:sldIdLst>
    <p:sldId id="988" r:id="rId2"/>
    <p:sldId id="928" r:id="rId3"/>
    <p:sldId id="929" r:id="rId4"/>
    <p:sldId id="930" r:id="rId5"/>
    <p:sldId id="931" r:id="rId6"/>
    <p:sldId id="932" r:id="rId7"/>
    <p:sldId id="933" r:id="rId8"/>
    <p:sldId id="934" r:id="rId9"/>
    <p:sldId id="935" r:id="rId10"/>
  </p:sldIdLst>
  <p:sldSz cx="9144000" cy="6858000" type="screen4x3"/>
  <p:notesSz cx="9586913" cy="7302500"/>
  <p:custDataLst>
    <p:tags r:id="rId1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00000"/>
    <a:srgbClr val="5CE455"/>
    <a:srgbClr val="FF9999"/>
    <a:srgbClr val="FFFF99"/>
    <a:srgbClr val="DCB834"/>
    <a:srgbClr val="DFC03D"/>
    <a:srgbClr val="CDF1C5"/>
    <a:srgbClr val="F1C7C7"/>
    <a:srgbClr val="EFBFBF"/>
    <a:srgbClr val="C5FE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80" autoAdjust="0"/>
    <p:restoredTop sz="92432" autoAdjust="0"/>
  </p:normalViewPr>
  <p:slideViewPr>
    <p:cSldViewPr snapToGrid="0">
      <p:cViewPr varScale="1">
        <p:scale>
          <a:sx n="162" d="100"/>
          <a:sy n="162" d="100"/>
        </p:scale>
        <p:origin x="-96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tags" Target="tags/tag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970395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6338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0649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ext Box 1"/>
          <p:cNvSpPr txBox="1">
            <a:spLocks noChangeArrowheads="1"/>
          </p:cNvSpPr>
          <p:nvPr/>
        </p:nvSpPr>
        <p:spPr bwMode="auto">
          <a:xfrm>
            <a:off x="1542013" y="551877"/>
            <a:ext cx="6505092" cy="27285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4631" tIns="47316" rIns="94631" bIns="47316" anchor="ctr"/>
          <a:lstStyle/>
          <a:p>
            <a:endParaRPr lang="en-US"/>
          </a:p>
        </p:txBody>
      </p:sp>
      <p:sp>
        <p:nvSpPr>
          <p:cNvPr id="6041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279872" y="3470166"/>
            <a:ext cx="7027172" cy="328661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ext Box 1"/>
          <p:cNvSpPr txBox="1">
            <a:spLocks noChangeArrowheads="1"/>
          </p:cNvSpPr>
          <p:nvPr/>
        </p:nvSpPr>
        <p:spPr bwMode="auto">
          <a:xfrm>
            <a:off x="1542013" y="551877"/>
            <a:ext cx="6505092" cy="27285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4631" tIns="47316" rIns="94631" bIns="47316" anchor="ctr"/>
          <a:lstStyle/>
          <a:p>
            <a:endParaRPr lang="en-US"/>
          </a:p>
        </p:txBody>
      </p:sp>
      <p:sp>
        <p:nvSpPr>
          <p:cNvPr id="61442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279872" y="3470166"/>
            <a:ext cx="7027172" cy="328661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ext Box 1"/>
          <p:cNvSpPr txBox="1">
            <a:spLocks noChangeArrowheads="1"/>
          </p:cNvSpPr>
          <p:nvPr/>
        </p:nvSpPr>
        <p:spPr bwMode="auto">
          <a:xfrm>
            <a:off x="1542013" y="551877"/>
            <a:ext cx="6505092" cy="27285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4631" tIns="47316" rIns="94631" bIns="47316" anchor="ctr"/>
          <a:lstStyle/>
          <a:p>
            <a:endParaRPr lang="en-US"/>
          </a:p>
        </p:txBody>
      </p:sp>
      <p:sp>
        <p:nvSpPr>
          <p:cNvPr id="6246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279872" y="3470166"/>
            <a:ext cx="7027172" cy="328661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ext Box 1"/>
          <p:cNvSpPr txBox="1">
            <a:spLocks noChangeArrowheads="1"/>
          </p:cNvSpPr>
          <p:nvPr/>
        </p:nvSpPr>
        <p:spPr bwMode="auto">
          <a:xfrm>
            <a:off x="1542013" y="551877"/>
            <a:ext cx="6505092" cy="27285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4631" tIns="47316" rIns="94631" bIns="47316" anchor="ctr"/>
          <a:lstStyle/>
          <a:p>
            <a:endParaRPr lang="en-US"/>
          </a:p>
        </p:txBody>
      </p:sp>
      <p:sp>
        <p:nvSpPr>
          <p:cNvPr id="6349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279872" y="3470166"/>
            <a:ext cx="7027172" cy="328661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r>
              <a:rPr lang="en-US"/>
              <a:t>Call this the “reachability graph.”</a:t>
            </a:r>
          </a:p>
          <a:p>
            <a:r>
              <a:rPr lang="en-US"/>
              <a:t>Specifically: an edge p</a:t>
            </a:r>
            <a:r>
              <a:rPr lang="en-US" baseline="0"/>
              <a:t> -&gt; q means that some location in block p points to some location in block q.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ext Box 1"/>
          <p:cNvSpPr txBox="1">
            <a:spLocks noChangeArrowheads="1"/>
          </p:cNvSpPr>
          <p:nvPr/>
        </p:nvSpPr>
        <p:spPr bwMode="auto">
          <a:xfrm>
            <a:off x="1542013" y="551877"/>
            <a:ext cx="6505092" cy="27285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4631" tIns="47316" rIns="94631" bIns="47316" anchor="ctr"/>
          <a:lstStyle/>
          <a:p>
            <a:endParaRPr lang="en-US"/>
          </a:p>
        </p:txBody>
      </p:sp>
      <p:sp>
        <p:nvSpPr>
          <p:cNvPr id="6553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279872" y="3470166"/>
            <a:ext cx="7027172" cy="328661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r>
              <a:rPr lang="en-US"/>
              <a:t>When out of space,</a:t>
            </a:r>
            <a:r>
              <a:rPr lang="en-US" baseline="0"/>
              <a:t> </a:t>
            </a:r>
            <a:r>
              <a:rPr lang="en-US" i="1" baseline="0"/>
              <a:t>or</a:t>
            </a:r>
            <a:r>
              <a:rPr lang="en-US" baseline="0"/>
              <a:t> when you periodically decide to run the garbage collector…</a:t>
            </a:r>
          </a:p>
          <a:p>
            <a:r>
              <a:rPr lang="en-US"/>
              <a:t>Note that the arrows in this example denote memory references, not free list pointers!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ext Box 1"/>
          <p:cNvSpPr txBox="1">
            <a:spLocks noChangeArrowheads="1"/>
          </p:cNvSpPr>
          <p:nvPr/>
        </p:nvSpPr>
        <p:spPr bwMode="auto">
          <a:xfrm>
            <a:off x="1542013" y="551877"/>
            <a:ext cx="6505092" cy="27285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4631" tIns="47316" rIns="94631" bIns="47316" anchor="ctr"/>
          <a:lstStyle/>
          <a:p>
            <a:endParaRPr lang="en-US"/>
          </a:p>
        </p:txBody>
      </p:sp>
      <p:sp>
        <p:nvSpPr>
          <p:cNvPr id="6451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279872" y="3470166"/>
            <a:ext cx="7027172" cy="328661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r>
              <a:rPr lang="en-GB" b="1" dirty="0" smtClean="0">
                <a:latin typeface="Courier New" pitchFamily="49" charset="0"/>
              </a:rPr>
              <a:t>b</a:t>
            </a:r>
            <a:r>
              <a:rPr lang="en-US"/>
              <a:t> is pointer that is used by application: first word in payload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ext Box 1"/>
          <p:cNvSpPr txBox="1">
            <a:spLocks noChangeArrowheads="1"/>
          </p:cNvSpPr>
          <p:nvPr/>
        </p:nvSpPr>
        <p:spPr bwMode="auto">
          <a:xfrm>
            <a:off x="1542013" y="551877"/>
            <a:ext cx="6505092" cy="27285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4631" tIns="47316" rIns="94631" bIns="47316" anchor="ctr"/>
          <a:lstStyle/>
          <a:p>
            <a:endParaRPr lang="en-US"/>
          </a:p>
        </p:txBody>
      </p:sp>
      <p:sp>
        <p:nvSpPr>
          <p:cNvPr id="66562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279872" y="3470166"/>
            <a:ext cx="7027172" cy="328661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r>
              <a:rPr lang="en-US"/>
              <a:t>mark() is called once on every root</a:t>
            </a:r>
            <a:r>
              <a:rPr lang="en-US" baseline="0"/>
              <a:t> node; sweep() is called just once for the entire heap.</a:t>
            </a:r>
            <a:endParaRPr lang="en-US"/>
          </a:p>
          <a:p>
            <a:r>
              <a:rPr lang="en-US"/>
              <a:t>Running times of these algorithms are proportional to the size of the</a:t>
            </a:r>
            <a:r>
              <a:rPr lang="en-US" baseline="0"/>
              <a:t> heap.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ext Box 1"/>
          <p:cNvSpPr txBox="1">
            <a:spLocks noChangeArrowheads="1"/>
          </p:cNvSpPr>
          <p:nvPr/>
        </p:nvSpPr>
        <p:spPr bwMode="auto">
          <a:xfrm>
            <a:off x="1542013" y="551877"/>
            <a:ext cx="6505092" cy="27285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4631" tIns="47316" rIns="94631" bIns="47316" anchor="ctr"/>
          <a:lstStyle/>
          <a:p>
            <a:endParaRPr lang="en-US"/>
          </a:p>
        </p:txBody>
      </p:sp>
      <p:sp>
        <p:nvSpPr>
          <p:cNvPr id="6758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279872" y="3470166"/>
            <a:ext cx="7027172" cy="328661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r>
              <a:rPr lang="en-US"/>
              <a:t>Textbook section 9.10.3 has a more detailed (but somewhat confusing) explanation of this.</a:t>
            </a:r>
          </a:p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Garbage Collection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Garbage Collection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Garbage Collection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Garbage Collection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Garbage Collection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10: </a:t>
            </a:r>
            <a:r>
              <a:rPr lang="en-US" dirty="0" smtClean="0"/>
              <a:t>Memory Allocation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trike="sngStrike" dirty="0" smtClean="0"/>
              <a:t>Dynamic memory allocation</a:t>
            </a:r>
          </a:p>
          <a:p>
            <a:pPr lvl="1"/>
            <a:r>
              <a:rPr lang="en-US" strike="sngStrike" dirty="0" smtClean="0"/>
              <a:t>Size/number of data structures may only be known at run time</a:t>
            </a:r>
          </a:p>
          <a:p>
            <a:pPr lvl="1"/>
            <a:r>
              <a:rPr lang="en-US" strike="sngStrike" dirty="0" smtClean="0"/>
              <a:t>Need to allocate space on the heap</a:t>
            </a:r>
          </a:p>
          <a:p>
            <a:pPr lvl="1"/>
            <a:r>
              <a:rPr lang="en-US" strike="sngStrike" dirty="0" smtClean="0"/>
              <a:t>Need to de-allocate (free) unused memory so it can be re-allocated</a:t>
            </a:r>
          </a:p>
          <a:p>
            <a:r>
              <a:rPr lang="en-US" strike="sngStrike" dirty="0" smtClean="0"/>
              <a:t>Implementation </a:t>
            </a:r>
          </a:p>
          <a:p>
            <a:pPr lvl="1"/>
            <a:r>
              <a:rPr lang="en-US" strike="sngStrike" dirty="0" smtClean="0"/>
              <a:t>Implicit free lists</a:t>
            </a:r>
          </a:p>
          <a:p>
            <a:pPr lvl="1"/>
            <a:r>
              <a:rPr lang="en-US" strike="sngStrike" dirty="0" smtClean="0"/>
              <a:t>Explicit free lists – subject of next programming assignment</a:t>
            </a:r>
          </a:p>
          <a:p>
            <a:pPr lvl="1"/>
            <a:r>
              <a:rPr lang="en-US" strike="sngStrike" dirty="0" smtClean="0"/>
              <a:t>Segregated free lists</a:t>
            </a:r>
          </a:p>
          <a:p>
            <a:r>
              <a:rPr lang="en-US" dirty="0" smtClean="0"/>
              <a:t>Garbage collection</a:t>
            </a:r>
          </a:p>
          <a:p>
            <a:r>
              <a:rPr lang="en-US" dirty="0" smtClean="0"/>
              <a:t>Common memory-related bugs in C programs</a:t>
            </a:r>
          </a:p>
          <a:p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Garbage Collection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578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457200"/>
            <a:ext cx="7302500" cy="1096963"/>
          </a:xfrm>
          <a:ln/>
        </p:spPr>
        <p:txBody>
          <a:bodyPr/>
          <a:lstStyle/>
          <a:p>
            <a:pPr marL="0" indent="0">
              <a:lnSpc>
                <a:spcPct val="8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/>
              <a:t>Implicit Memory Allocation:</a:t>
            </a:r>
            <a:br>
              <a:rPr lang="en-GB" dirty="0"/>
            </a:br>
            <a:r>
              <a:rPr lang="en-GB" dirty="0"/>
              <a:t>Garbage Collection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534400" cy="4876800"/>
          </a:xfrm>
          <a:ln/>
        </p:spPr>
        <p:txBody>
          <a:bodyPr/>
          <a:lstStyle/>
          <a:p>
            <a:pPr>
              <a:lnSpc>
                <a:spcPct val="95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i="1" dirty="0">
                <a:solidFill>
                  <a:srgbClr val="C00000"/>
                </a:solidFill>
              </a:rPr>
              <a:t>Garbage collection: </a:t>
            </a:r>
            <a:r>
              <a:rPr lang="en-GB" dirty="0"/>
              <a:t>automatic reclamation of heap-allocated </a:t>
            </a:r>
            <a:r>
              <a:rPr lang="en-GB" dirty="0" smtClean="0"/>
              <a:t>storage—application </a:t>
            </a:r>
            <a:r>
              <a:rPr lang="en-GB" dirty="0"/>
              <a:t>never has to </a:t>
            </a:r>
            <a:r>
              <a:rPr lang="en-GB" dirty="0" smtClean="0"/>
              <a:t>free</a:t>
            </a:r>
          </a:p>
          <a:p>
            <a:pPr>
              <a:lnSpc>
                <a:spcPct val="95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endParaRPr lang="en-GB" dirty="0" smtClean="0"/>
          </a:p>
          <a:p>
            <a:pPr>
              <a:lnSpc>
                <a:spcPct val="95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endParaRPr lang="en-GB" dirty="0" smtClean="0"/>
          </a:p>
          <a:p>
            <a:pPr>
              <a:lnSpc>
                <a:spcPct val="95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endParaRPr lang="en-GB" dirty="0" smtClean="0"/>
          </a:p>
          <a:p>
            <a:pPr>
              <a:lnSpc>
                <a:spcPct val="95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endParaRPr lang="en-GB" dirty="0" smtClean="0"/>
          </a:p>
          <a:p>
            <a:pPr>
              <a:lnSpc>
                <a:spcPct val="95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 smtClean="0">
                <a:ea typeface="msgothic" charset="0"/>
                <a:cs typeface="msgothic" charset="0"/>
              </a:rPr>
              <a:t>Common in functional languages, scripting languages, and modern object oriented languages:</a:t>
            </a:r>
          </a:p>
          <a:p>
            <a:pPr lvl="1">
              <a:lnSpc>
                <a:spcPct val="95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 smtClean="0">
                <a:ea typeface="msgothic" charset="0"/>
                <a:cs typeface="msgothic" charset="0"/>
              </a:rPr>
              <a:t>Lisp, ML, Java, Perl, </a:t>
            </a:r>
            <a:r>
              <a:rPr lang="en-GB" dirty="0" err="1" smtClean="0">
                <a:ea typeface="msgothic" charset="0"/>
                <a:cs typeface="msgothic" charset="0"/>
              </a:rPr>
              <a:t>Mathematica</a:t>
            </a:r>
            <a:endParaRPr lang="en-GB" dirty="0" smtClean="0">
              <a:ea typeface="msgothic" charset="0"/>
              <a:cs typeface="msgothic" charset="0"/>
            </a:endParaRPr>
          </a:p>
          <a:p>
            <a:pPr>
              <a:lnSpc>
                <a:spcPct val="95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endParaRPr lang="en-GB" dirty="0" smtClean="0">
              <a:ea typeface="msgothic" charset="0"/>
              <a:cs typeface="msgothic" charset="0"/>
            </a:endParaRPr>
          </a:p>
          <a:p>
            <a:pPr>
              <a:lnSpc>
                <a:spcPct val="95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 smtClean="0">
                <a:ea typeface="msgothic" charset="0"/>
                <a:cs typeface="msgothic" charset="0"/>
              </a:rPr>
              <a:t>Variants (“conservative” garbage collectors) exist for C and C++</a:t>
            </a:r>
          </a:p>
          <a:p>
            <a:pPr lvl="1">
              <a:lnSpc>
                <a:spcPct val="95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 smtClean="0">
                <a:ea typeface="msgothic" charset="0"/>
                <a:cs typeface="msgothic" charset="0"/>
              </a:rPr>
              <a:t>However, cannot necessarily collect all garbage</a:t>
            </a:r>
          </a:p>
          <a:p>
            <a:pPr>
              <a:lnSpc>
                <a:spcPct val="95000"/>
              </a:lnSpc>
              <a:buNone/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endParaRPr lang="en-GB" dirty="0" smtClean="0">
              <a:solidFill>
                <a:srgbClr val="003300"/>
              </a:solidFill>
              <a:ea typeface="msgothic" charset="0"/>
              <a:cs typeface="msgothic" charset="0"/>
            </a:endParaRPr>
          </a:p>
          <a:p>
            <a:pPr>
              <a:lnSpc>
                <a:spcPct val="95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endParaRPr lang="en-GB" dirty="0" smtClean="0">
              <a:solidFill>
                <a:srgbClr val="003300"/>
              </a:solidFill>
              <a:ea typeface="msgothic" charset="0"/>
              <a:cs typeface="msgothic" charset="0"/>
            </a:endParaRPr>
          </a:p>
          <a:p>
            <a:pPr>
              <a:lnSpc>
                <a:spcPct val="95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endParaRPr lang="en-GB" dirty="0"/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838200" y="2667000"/>
            <a:ext cx="5106985" cy="1079399"/>
          </a:xfrm>
          <a:prstGeom prst="rect">
            <a:avLst/>
          </a:prstGeom>
          <a:solidFill>
            <a:srgbClr val="F6F5BD"/>
          </a:solidFill>
          <a:ln w="324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buFont typeface="Courier New" pitchFamily="49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void </a:t>
            </a:r>
            <a:r>
              <a:rPr lang="en-GB" sz="1600" b="1" dirty="0" err="1">
                <a:latin typeface="Courier New" pitchFamily="49" charset="0"/>
                <a:ea typeface="msgothic" charset="0"/>
                <a:cs typeface="msgothic" charset="0"/>
              </a:rPr>
              <a:t>foo</a:t>
            </a: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() {</a:t>
            </a:r>
          </a:p>
          <a:p>
            <a:pPr>
              <a:lnSpc>
                <a:spcPct val="100000"/>
              </a:lnSpc>
              <a:buFont typeface="Courier New" pitchFamily="49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   </a:t>
            </a:r>
            <a:r>
              <a:rPr lang="en-GB" sz="1600" b="1" dirty="0" err="1">
                <a:latin typeface="Courier New" pitchFamily="49" charset="0"/>
                <a:ea typeface="msgothic" charset="0"/>
                <a:cs typeface="msgothic" charset="0"/>
              </a:rPr>
              <a:t>int</a:t>
            </a: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 *p = (int *)</a:t>
            </a:r>
            <a:r>
              <a:rPr lang="en-GB" sz="1600" b="1" dirty="0" err="1">
                <a:latin typeface="Courier New" pitchFamily="49" charset="0"/>
                <a:ea typeface="msgothic" charset="0"/>
                <a:cs typeface="msgothic" charset="0"/>
              </a:rPr>
              <a:t>malloc</a:t>
            </a: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(128);</a:t>
            </a:r>
          </a:p>
          <a:p>
            <a:pPr>
              <a:lnSpc>
                <a:spcPct val="100000"/>
              </a:lnSpc>
              <a:buFont typeface="Courier New" pitchFamily="49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   return;  </a:t>
            </a:r>
            <a:r>
              <a:rPr lang="en-GB" sz="1600" b="1" dirty="0">
                <a:solidFill>
                  <a:srgbClr val="C00000"/>
                </a:solidFill>
                <a:latin typeface="Courier New" pitchFamily="49" charset="0"/>
                <a:ea typeface="msgothic" charset="0"/>
                <a:cs typeface="msgothic" charset="0"/>
              </a:rPr>
              <a:t>/* p block is now garbage */</a:t>
            </a:r>
          </a:p>
          <a:p>
            <a:pPr>
              <a:lnSpc>
                <a:spcPct val="100000"/>
              </a:lnSpc>
              <a:buFont typeface="Courier New" pitchFamily="49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}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Garbage Collection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49544" y="533400"/>
            <a:ext cx="6350000" cy="573087"/>
          </a:xfrm>
          <a:ln/>
        </p:spPr>
        <p:txBody>
          <a:bodyPr/>
          <a:lstStyle/>
          <a:p>
            <a:pPr>
              <a:lnSpc>
                <a:spcPct val="8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/>
              <a:t>Garbage Collection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55600" y="1371600"/>
            <a:ext cx="8483600" cy="4953000"/>
          </a:xfrm>
          <a:ln/>
        </p:spPr>
        <p:txBody>
          <a:bodyPr/>
          <a:lstStyle/>
          <a:p>
            <a:pPr>
              <a:lnSpc>
                <a:spcPct val="85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How does </a:t>
            </a:r>
            <a:r>
              <a:rPr lang="en-GB" dirty="0" smtClean="0"/>
              <a:t>the memory </a:t>
            </a:r>
            <a:r>
              <a:rPr lang="en-GB" dirty="0"/>
              <a:t>allocator know when memory can be freed?</a:t>
            </a:r>
          </a:p>
          <a:p>
            <a:pPr lvl="1">
              <a:lnSpc>
                <a:spcPct val="90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In </a:t>
            </a:r>
            <a:r>
              <a:rPr lang="en-GB" dirty="0" smtClean="0"/>
              <a:t>general, </a:t>
            </a:r>
            <a:r>
              <a:rPr lang="en-GB" dirty="0"/>
              <a:t>we cannot know what is going to be used in the future since it depends on conditionals</a:t>
            </a:r>
          </a:p>
          <a:p>
            <a:pPr lvl="1">
              <a:lnSpc>
                <a:spcPct val="90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 smtClean="0"/>
              <a:t>But, </a:t>
            </a:r>
            <a:r>
              <a:rPr lang="en-GB" dirty="0"/>
              <a:t>we can tell that certain blocks cannot be used if there are </a:t>
            </a:r>
            <a:r>
              <a:rPr lang="en-GB" u="sng" dirty="0"/>
              <a:t>no pointers to them</a:t>
            </a:r>
          </a:p>
          <a:p>
            <a:pPr>
              <a:lnSpc>
                <a:spcPct val="85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endParaRPr lang="en-GB" dirty="0"/>
          </a:p>
          <a:p>
            <a:pPr>
              <a:lnSpc>
                <a:spcPct val="85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So the memory allocator needs to know what is a pointer and what is not – how can it do this?</a:t>
            </a:r>
          </a:p>
          <a:p>
            <a:pPr marL="0" indent="0">
              <a:lnSpc>
                <a:spcPct val="85000"/>
              </a:lnSpc>
              <a:buNone/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endParaRPr lang="en-GB" dirty="0"/>
          </a:p>
          <a:p>
            <a:pPr>
              <a:lnSpc>
                <a:spcPct val="85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We’ll make some assumptions about pointers:</a:t>
            </a:r>
          </a:p>
          <a:p>
            <a:pPr lvl="1">
              <a:lnSpc>
                <a:spcPct val="90000"/>
              </a:lnSpc>
              <a:buSzPct val="100000"/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Memory allocator can distinguish pointers from non-pointers</a:t>
            </a:r>
          </a:p>
          <a:p>
            <a:pPr lvl="1">
              <a:lnSpc>
                <a:spcPct val="90000"/>
              </a:lnSpc>
              <a:buSzPct val="100000"/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All pointers point to the start of a block</a:t>
            </a:r>
            <a:r>
              <a:rPr lang="en-GB" dirty="0" smtClean="0"/>
              <a:t> in the heap</a:t>
            </a:r>
          </a:p>
          <a:p>
            <a:pPr lvl="1">
              <a:lnSpc>
                <a:spcPct val="90000"/>
              </a:lnSpc>
              <a:buSzPct val="100000"/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Application cannot hide pointers </a:t>
            </a:r>
            <a:br>
              <a:rPr lang="en-GB" dirty="0"/>
            </a:br>
            <a:r>
              <a:rPr lang="en-GB" dirty="0"/>
              <a:t>(e.g., by coercing them to an </a:t>
            </a:r>
            <a:r>
              <a:rPr lang="en-GB" b="1" dirty="0" err="1">
                <a:latin typeface="Courier New" pitchFamily="49" charset="0"/>
              </a:rPr>
              <a:t>int</a:t>
            </a:r>
            <a:r>
              <a:rPr lang="en-GB" dirty="0"/>
              <a:t>, and then back again)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Garbage Collection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4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4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457200"/>
            <a:ext cx="6883400" cy="573087"/>
          </a:xfrm>
          <a:ln/>
        </p:spPr>
        <p:txBody>
          <a:bodyPr/>
          <a:lstStyle/>
          <a:p>
            <a:pPr>
              <a:lnSpc>
                <a:spcPct val="8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/>
              <a:t>Classical GC Algorithms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166812"/>
            <a:ext cx="8318500" cy="5462588"/>
          </a:xfrm>
          <a:ln/>
        </p:spPr>
        <p:txBody>
          <a:bodyPr/>
          <a:lstStyle/>
          <a:p>
            <a:pPr>
              <a:lnSpc>
                <a:spcPct val="95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Mark-and-sweep collection (McCarthy, 1960)</a:t>
            </a:r>
          </a:p>
          <a:p>
            <a:pPr lvl="1">
              <a:lnSpc>
                <a:spcPct val="100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Does not move blocks (unless you also “compact”</a:t>
            </a:r>
            <a:r>
              <a:rPr lang="en-GB" dirty="0" smtClean="0"/>
              <a:t>)</a:t>
            </a:r>
          </a:p>
          <a:p>
            <a:pPr>
              <a:lnSpc>
                <a:spcPct val="95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Reference counting (Collins, 1960)</a:t>
            </a:r>
          </a:p>
          <a:p>
            <a:pPr lvl="1">
              <a:lnSpc>
                <a:spcPct val="100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Does not move blocks (not discussed)</a:t>
            </a:r>
          </a:p>
          <a:p>
            <a:pPr>
              <a:lnSpc>
                <a:spcPct val="95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Copying collection (</a:t>
            </a:r>
            <a:r>
              <a:rPr lang="en-GB" dirty="0" err="1"/>
              <a:t>Minsky</a:t>
            </a:r>
            <a:r>
              <a:rPr lang="en-GB" dirty="0"/>
              <a:t>, 1963)</a:t>
            </a:r>
          </a:p>
          <a:p>
            <a:pPr lvl="1">
              <a:lnSpc>
                <a:spcPct val="100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Moves blocks (not discussed)</a:t>
            </a:r>
          </a:p>
          <a:p>
            <a:pPr>
              <a:lnSpc>
                <a:spcPct val="95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Generational Collectors (Lieberman and Hewitt, 1983)</a:t>
            </a:r>
          </a:p>
          <a:p>
            <a:pPr lvl="1">
              <a:lnSpc>
                <a:spcPct val="100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Collection based on lifetimes</a:t>
            </a:r>
          </a:p>
          <a:p>
            <a:pPr lvl="2">
              <a:lnSpc>
                <a:spcPct val="107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Most allocations become garbage very soon</a:t>
            </a:r>
          </a:p>
          <a:p>
            <a:pPr lvl="2">
              <a:lnSpc>
                <a:spcPct val="107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So focus reclamation work on zones of memory recently allocated</a:t>
            </a:r>
          </a:p>
          <a:p>
            <a:pPr>
              <a:lnSpc>
                <a:spcPct val="95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For more </a:t>
            </a:r>
            <a:r>
              <a:rPr lang="en-GB" dirty="0" smtClean="0"/>
              <a:t>information: </a:t>
            </a:r>
            <a:br>
              <a:rPr lang="en-GB" dirty="0" smtClean="0"/>
            </a:br>
            <a:r>
              <a:rPr lang="en-GB" dirty="0" smtClean="0"/>
              <a:t>Jones </a:t>
            </a:r>
            <a:r>
              <a:rPr lang="en-GB" dirty="0"/>
              <a:t>and Lin, “</a:t>
            </a:r>
            <a:r>
              <a:rPr lang="en-GB" i="1" dirty="0"/>
              <a:t>Garbage Collection: Algorithms for Automatic Dynamic Memory</a:t>
            </a:r>
            <a:r>
              <a:rPr lang="en-GB" dirty="0"/>
              <a:t>”, John Wiley &amp; Sons, 1996.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Garbage Collection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932851" y="3803944"/>
            <a:ext cx="5984875" cy="20574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68300" y="457200"/>
            <a:ext cx="6337300" cy="573087"/>
          </a:xfrm>
          <a:ln/>
        </p:spPr>
        <p:txBody>
          <a:bodyPr/>
          <a:lstStyle/>
          <a:p>
            <a:pPr>
              <a:lnSpc>
                <a:spcPct val="8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/>
              <a:t>Memory as a Graph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470900" cy="1547813"/>
          </a:xfrm>
          <a:ln/>
        </p:spPr>
        <p:txBody>
          <a:bodyPr/>
          <a:lstStyle/>
          <a:p>
            <a:pPr>
              <a:lnSpc>
                <a:spcPct val="85000"/>
              </a:lnSpc>
              <a:spcBef>
                <a:spcPts val="1250"/>
              </a:spcBef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We view memory as a directed graph</a:t>
            </a:r>
          </a:p>
          <a:p>
            <a:pPr lvl="1">
              <a:lnSpc>
                <a:spcPct val="90000"/>
              </a:lnSpc>
              <a:spcBef>
                <a:spcPts val="563"/>
              </a:spcBef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Each allocated heap block is a node in the graph </a:t>
            </a:r>
          </a:p>
          <a:p>
            <a:pPr lvl="1">
              <a:lnSpc>
                <a:spcPct val="90000"/>
              </a:lnSpc>
              <a:spcBef>
                <a:spcPts val="563"/>
              </a:spcBef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Each pointer is an edge in the graph</a:t>
            </a:r>
          </a:p>
          <a:p>
            <a:pPr lvl="1">
              <a:lnSpc>
                <a:spcPct val="90000"/>
              </a:lnSpc>
              <a:spcBef>
                <a:spcPts val="563"/>
              </a:spcBef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Locations not in the heap that contain pointers into the heap are called </a:t>
            </a:r>
            <a:r>
              <a:rPr lang="en-GB" b="1" i="1" dirty="0">
                <a:solidFill>
                  <a:srgbClr val="C00000"/>
                </a:solidFill>
              </a:rPr>
              <a:t>root</a:t>
            </a:r>
            <a:r>
              <a:rPr lang="en-GB" dirty="0"/>
              <a:t> nodes (e.g. registers, locations on the stack, global variables)</a:t>
            </a:r>
          </a:p>
        </p:txBody>
      </p:sp>
      <p:sp>
        <p:nvSpPr>
          <p:cNvPr id="22532" name="Oval 4"/>
          <p:cNvSpPr>
            <a:spLocks noChangeArrowheads="1"/>
          </p:cNvSpPr>
          <p:nvPr/>
        </p:nvSpPr>
        <p:spPr bwMode="auto">
          <a:xfrm>
            <a:off x="2644176" y="3118144"/>
            <a:ext cx="304800" cy="304800"/>
          </a:xfrm>
          <a:prstGeom prst="ellipse">
            <a:avLst/>
          </a:prstGeom>
          <a:solidFill>
            <a:srgbClr val="ACE3A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Oval 5"/>
          <p:cNvSpPr>
            <a:spLocks noChangeArrowheads="1"/>
          </p:cNvSpPr>
          <p:nvPr/>
        </p:nvSpPr>
        <p:spPr bwMode="auto">
          <a:xfrm>
            <a:off x="3710976" y="3118144"/>
            <a:ext cx="304800" cy="304800"/>
          </a:xfrm>
          <a:prstGeom prst="ellipse">
            <a:avLst/>
          </a:prstGeom>
          <a:solidFill>
            <a:srgbClr val="ACE3A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4853976" y="3118144"/>
            <a:ext cx="304800" cy="304800"/>
          </a:xfrm>
          <a:prstGeom prst="ellipse">
            <a:avLst/>
          </a:prstGeom>
          <a:solidFill>
            <a:srgbClr val="ACE3A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 flipH="1">
            <a:off x="2337789" y="3422944"/>
            <a:ext cx="384175" cy="914400"/>
          </a:xfrm>
          <a:prstGeom prst="line">
            <a:avLst/>
          </a:prstGeom>
          <a:noFill/>
          <a:ln w="2556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932851" y="3082209"/>
            <a:ext cx="1147984" cy="34073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buFont typeface="Helvetica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msgothic" charset="0"/>
                <a:cs typeface="msgothic" charset="0"/>
              </a:rPr>
              <a:t>Root nodes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939383" y="3803944"/>
            <a:ext cx="1188444" cy="34073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buFont typeface="Helvetica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msgothic" charset="0"/>
                <a:cs typeface="msgothic" charset="0"/>
              </a:rPr>
              <a:t>Heap nodes</a:t>
            </a:r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>
            <a:off x="3863376" y="3422944"/>
            <a:ext cx="1588" cy="914400"/>
          </a:xfrm>
          <a:prstGeom prst="line">
            <a:avLst/>
          </a:prstGeom>
          <a:noFill/>
          <a:ln w="2556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>
            <a:off x="5082576" y="3422944"/>
            <a:ext cx="533400" cy="965200"/>
          </a:xfrm>
          <a:prstGeom prst="line">
            <a:avLst/>
          </a:prstGeom>
          <a:noFill/>
          <a:ln w="2556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0" name="Oval 12"/>
          <p:cNvSpPr>
            <a:spLocks noChangeArrowheads="1"/>
          </p:cNvSpPr>
          <p:nvPr/>
        </p:nvSpPr>
        <p:spPr bwMode="auto">
          <a:xfrm>
            <a:off x="2186976" y="4337344"/>
            <a:ext cx="304800" cy="304800"/>
          </a:xfrm>
          <a:prstGeom prst="ellipse">
            <a:avLst/>
          </a:prstGeom>
          <a:solidFill>
            <a:srgbClr val="ACE3A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41" name="Oval 13"/>
          <p:cNvSpPr>
            <a:spLocks noChangeArrowheads="1"/>
          </p:cNvSpPr>
          <p:nvPr/>
        </p:nvSpPr>
        <p:spPr bwMode="auto">
          <a:xfrm>
            <a:off x="3710976" y="4337344"/>
            <a:ext cx="304800" cy="304800"/>
          </a:xfrm>
          <a:prstGeom prst="ellipse">
            <a:avLst/>
          </a:prstGeom>
          <a:solidFill>
            <a:srgbClr val="ACE3A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42" name="Oval 14"/>
          <p:cNvSpPr>
            <a:spLocks noChangeArrowheads="1"/>
          </p:cNvSpPr>
          <p:nvPr/>
        </p:nvSpPr>
        <p:spPr bwMode="auto">
          <a:xfrm>
            <a:off x="5539776" y="4337344"/>
            <a:ext cx="304800" cy="304800"/>
          </a:xfrm>
          <a:prstGeom prst="ellipse">
            <a:avLst/>
          </a:prstGeom>
          <a:solidFill>
            <a:srgbClr val="ACE3A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43" name="Line 15"/>
          <p:cNvSpPr>
            <a:spLocks noChangeShapeType="1"/>
          </p:cNvSpPr>
          <p:nvPr/>
        </p:nvSpPr>
        <p:spPr bwMode="auto">
          <a:xfrm flipH="1">
            <a:off x="1651989" y="4565944"/>
            <a:ext cx="536575" cy="685800"/>
          </a:xfrm>
          <a:prstGeom prst="line">
            <a:avLst/>
          </a:prstGeom>
          <a:noFill/>
          <a:ln w="2556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4" name="Oval 16"/>
          <p:cNvSpPr>
            <a:spLocks noChangeArrowheads="1"/>
          </p:cNvSpPr>
          <p:nvPr/>
        </p:nvSpPr>
        <p:spPr bwMode="auto">
          <a:xfrm>
            <a:off x="1501176" y="5251744"/>
            <a:ext cx="304800" cy="304800"/>
          </a:xfrm>
          <a:prstGeom prst="ellipse">
            <a:avLst/>
          </a:prstGeom>
          <a:solidFill>
            <a:srgbClr val="ACE3A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45" name="Line 17"/>
          <p:cNvSpPr>
            <a:spLocks noChangeShapeType="1"/>
          </p:cNvSpPr>
          <p:nvPr/>
        </p:nvSpPr>
        <p:spPr bwMode="auto">
          <a:xfrm>
            <a:off x="2491776" y="4565944"/>
            <a:ext cx="533400" cy="685800"/>
          </a:xfrm>
          <a:prstGeom prst="line">
            <a:avLst/>
          </a:prstGeom>
          <a:noFill/>
          <a:ln w="2556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6" name="Oval 18"/>
          <p:cNvSpPr>
            <a:spLocks noChangeArrowheads="1"/>
          </p:cNvSpPr>
          <p:nvPr/>
        </p:nvSpPr>
        <p:spPr bwMode="auto">
          <a:xfrm>
            <a:off x="2872776" y="5251744"/>
            <a:ext cx="304800" cy="304800"/>
          </a:xfrm>
          <a:prstGeom prst="ellipse">
            <a:avLst/>
          </a:prstGeom>
          <a:solidFill>
            <a:srgbClr val="ACE3A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47" name="Line 19"/>
          <p:cNvSpPr>
            <a:spLocks noChangeShapeType="1"/>
          </p:cNvSpPr>
          <p:nvPr/>
        </p:nvSpPr>
        <p:spPr bwMode="auto">
          <a:xfrm>
            <a:off x="5692176" y="4642144"/>
            <a:ext cx="1588" cy="609600"/>
          </a:xfrm>
          <a:prstGeom prst="line">
            <a:avLst/>
          </a:prstGeom>
          <a:noFill/>
          <a:ln w="2556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8" name="Oval 20"/>
          <p:cNvSpPr>
            <a:spLocks noChangeArrowheads="1"/>
          </p:cNvSpPr>
          <p:nvPr/>
        </p:nvSpPr>
        <p:spPr bwMode="auto">
          <a:xfrm>
            <a:off x="5539776" y="5251744"/>
            <a:ext cx="304800" cy="304800"/>
          </a:xfrm>
          <a:prstGeom prst="ellipse">
            <a:avLst/>
          </a:prstGeom>
          <a:solidFill>
            <a:srgbClr val="ACE3A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49" name="Oval 21"/>
          <p:cNvSpPr>
            <a:spLocks noChangeArrowheads="1"/>
          </p:cNvSpPr>
          <p:nvPr/>
        </p:nvSpPr>
        <p:spPr bwMode="auto">
          <a:xfrm>
            <a:off x="4590451" y="4642144"/>
            <a:ext cx="304800" cy="304800"/>
          </a:xfrm>
          <a:prstGeom prst="ellipse">
            <a:avLst/>
          </a:prstGeom>
          <a:solidFill>
            <a:srgbClr val="EBAFA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50" name="Oval 22"/>
          <p:cNvSpPr>
            <a:spLocks noChangeArrowheads="1"/>
          </p:cNvSpPr>
          <p:nvPr/>
        </p:nvSpPr>
        <p:spPr bwMode="auto">
          <a:xfrm>
            <a:off x="4590451" y="5404144"/>
            <a:ext cx="304800" cy="304800"/>
          </a:xfrm>
          <a:prstGeom prst="ellipse">
            <a:avLst/>
          </a:prstGeom>
          <a:solidFill>
            <a:srgbClr val="EBAFA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51" name="Line 23"/>
          <p:cNvSpPr>
            <a:spLocks noChangeShapeType="1"/>
          </p:cNvSpPr>
          <p:nvPr/>
        </p:nvSpPr>
        <p:spPr bwMode="auto">
          <a:xfrm>
            <a:off x="4742851" y="4946944"/>
            <a:ext cx="1588" cy="457200"/>
          </a:xfrm>
          <a:prstGeom prst="line">
            <a:avLst/>
          </a:prstGeom>
          <a:noFill/>
          <a:ln w="2556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2" name="Oval 24"/>
          <p:cNvSpPr>
            <a:spLocks noChangeArrowheads="1"/>
          </p:cNvSpPr>
          <p:nvPr/>
        </p:nvSpPr>
        <p:spPr bwMode="auto">
          <a:xfrm>
            <a:off x="3828451" y="5099344"/>
            <a:ext cx="304800" cy="304800"/>
          </a:xfrm>
          <a:prstGeom prst="ellipse">
            <a:avLst/>
          </a:prstGeom>
          <a:solidFill>
            <a:srgbClr val="EBAFA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53" name="Line 25"/>
          <p:cNvSpPr>
            <a:spLocks noChangeShapeType="1"/>
          </p:cNvSpPr>
          <p:nvPr/>
        </p:nvSpPr>
        <p:spPr bwMode="auto">
          <a:xfrm flipH="1" flipV="1">
            <a:off x="4131664" y="5326357"/>
            <a:ext cx="460375" cy="155575"/>
          </a:xfrm>
          <a:prstGeom prst="line">
            <a:avLst/>
          </a:prstGeom>
          <a:noFill/>
          <a:ln w="2556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4" name="Line 26"/>
          <p:cNvSpPr>
            <a:spLocks noChangeShapeType="1"/>
          </p:cNvSpPr>
          <p:nvPr/>
        </p:nvSpPr>
        <p:spPr bwMode="auto">
          <a:xfrm flipV="1">
            <a:off x="4145432" y="4901024"/>
            <a:ext cx="460376" cy="254418"/>
          </a:xfrm>
          <a:prstGeom prst="line">
            <a:avLst/>
          </a:prstGeom>
          <a:noFill/>
          <a:ln w="2556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5" name="Oval 27"/>
          <p:cNvSpPr>
            <a:spLocks noChangeArrowheads="1"/>
          </p:cNvSpPr>
          <p:nvPr/>
        </p:nvSpPr>
        <p:spPr bwMode="auto">
          <a:xfrm>
            <a:off x="6266851" y="4794544"/>
            <a:ext cx="304800" cy="304800"/>
          </a:xfrm>
          <a:prstGeom prst="ellipse">
            <a:avLst/>
          </a:prstGeom>
          <a:solidFill>
            <a:srgbClr val="EBAFA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56" name="Oval 28"/>
          <p:cNvSpPr>
            <a:spLocks noChangeArrowheads="1"/>
          </p:cNvSpPr>
          <p:nvPr/>
        </p:nvSpPr>
        <p:spPr bwMode="auto">
          <a:xfrm>
            <a:off x="7170139" y="3930944"/>
            <a:ext cx="304800" cy="304800"/>
          </a:xfrm>
          <a:prstGeom prst="ellipse">
            <a:avLst/>
          </a:prstGeom>
          <a:solidFill>
            <a:srgbClr val="ACE3A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57" name="Oval 29"/>
          <p:cNvSpPr>
            <a:spLocks noChangeArrowheads="1"/>
          </p:cNvSpPr>
          <p:nvPr/>
        </p:nvSpPr>
        <p:spPr bwMode="auto">
          <a:xfrm>
            <a:off x="7170139" y="4388144"/>
            <a:ext cx="304800" cy="304800"/>
          </a:xfrm>
          <a:prstGeom prst="ellipse">
            <a:avLst/>
          </a:prstGeom>
          <a:solidFill>
            <a:srgbClr val="EBAFA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58" name="Text Box 30"/>
          <p:cNvSpPr txBox="1">
            <a:spLocks noChangeArrowheads="1"/>
          </p:cNvSpPr>
          <p:nvPr/>
        </p:nvSpPr>
        <p:spPr bwMode="auto">
          <a:xfrm>
            <a:off x="7549551" y="4337344"/>
            <a:ext cx="1396129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buFont typeface="Helvetica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latin typeface="Calibri" pitchFamily="34" charset="0"/>
                <a:ea typeface="msgothic" charset="0"/>
                <a:cs typeface="msgothic" charset="0"/>
              </a:rPr>
              <a:t>Not-reachable</a:t>
            </a:r>
            <a:br>
              <a:rPr lang="en-GB" sz="1600" b="1" dirty="0">
                <a:latin typeface="Calibri" pitchFamily="34" charset="0"/>
                <a:ea typeface="msgothic" charset="0"/>
                <a:cs typeface="msgothic" charset="0"/>
              </a:rPr>
            </a:br>
            <a:r>
              <a:rPr lang="en-GB" sz="1600" b="1" dirty="0">
                <a:latin typeface="Calibri" pitchFamily="34" charset="0"/>
                <a:ea typeface="msgothic" charset="0"/>
                <a:cs typeface="msgothic" charset="0"/>
              </a:rPr>
              <a:t>(garbage)</a:t>
            </a:r>
          </a:p>
        </p:txBody>
      </p:sp>
      <p:sp>
        <p:nvSpPr>
          <p:cNvPr id="22559" name="Text Box 31"/>
          <p:cNvSpPr txBox="1">
            <a:spLocks noChangeArrowheads="1"/>
          </p:cNvSpPr>
          <p:nvPr/>
        </p:nvSpPr>
        <p:spPr bwMode="auto">
          <a:xfrm>
            <a:off x="7560664" y="3880144"/>
            <a:ext cx="1017821" cy="34073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buFont typeface="Helvetica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latin typeface="Calibri" pitchFamily="34" charset="0"/>
                <a:ea typeface="msgothic" charset="0"/>
                <a:cs typeface="msgothic" charset="0"/>
              </a:rPr>
              <a:t>reachable</a:t>
            </a:r>
          </a:p>
        </p:txBody>
      </p:sp>
      <p:sp>
        <p:nvSpPr>
          <p:cNvPr id="22560" name="Rectangle 32"/>
          <p:cNvSpPr>
            <a:spLocks noChangeArrowheads="1"/>
          </p:cNvSpPr>
          <p:nvPr/>
        </p:nvSpPr>
        <p:spPr bwMode="auto">
          <a:xfrm>
            <a:off x="843951" y="5943600"/>
            <a:ext cx="7404100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360" tIns="44280" rIns="90360" bIns="44280"/>
          <a:lstStyle/>
          <a:p>
            <a:pPr marL="384175" indent="-384175" eaLnBrk="1" hangingPunct="1">
              <a:lnSpc>
                <a:spcPct val="95000"/>
              </a:lnSpc>
              <a:spcBef>
                <a:spcPts val="1125"/>
              </a:spcBef>
              <a:buClr>
                <a:srgbClr val="660033"/>
              </a:buClr>
              <a:buFont typeface="Wingdings" charset="2"/>
              <a:buNone/>
              <a:tabLst>
                <a:tab pos="384175" algn="l"/>
                <a:tab pos="1298575" algn="l"/>
                <a:tab pos="2212975" algn="l"/>
                <a:tab pos="3127375" algn="l"/>
                <a:tab pos="4041775" algn="l"/>
                <a:tab pos="4956175" algn="l"/>
                <a:tab pos="5870575" algn="l"/>
                <a:tab pos="6784975" algn="l"/>
                <a:tab pos="7699375" algn="l"/>
                <a:tab pos="8613775" algn="l"/>
                <a:tab pos="9528175" algn="l"/>
                <a:tab pos="10442575" algn="l"/>
              </a:tabLst>
            </a:pPr>
            <a:r>
              <a:rPr lang="en-GB" sz="1800" dirty="0">
                <a:latin typeface="Calibri" pitchFamily="34" charset="0"/>
                <a:ea typeface="msgothic" charset="0"/>
                <a:cs typeface="msgothic" charset="0"/>
              </a:rPr>
              <a:t>A node (block) is </a:t>
            </a:r>
            <a:r>
              <a:rPr lang="en-GB" sz="1800" i="1" dirty="0">
                <a:solidFill>
                  <a:srgbClr val="C00000"/>
                </a:solidFill>
                <a:latin typeface="Calibri" pitchFamily="34" charset="0"/>
                <a:ea typeface="msgothic" charset="0"/>
                <a:cs typeface="msgothic" charset="0"/>
              </a:rPr>
              <a:t>reachable</a:t>
            </a:r>
            <a:r>
              <a:rPr lang="en-GB" sz="1800" dirty="0">
                <a:latin typeface="Calibri" pitchFamily="34" charset="0"/>
                <a:ea typeface="msgothic" charset="0"/>
                <a:cs typeface="msgothic" charset="0"/>
              </a:rPr>
              <a:t> if there is a path from any root to that </a:t>
            </a:r>
            <a:r>
              <a:rPr lang="en-GB" sz="1800" dirty="0" smtClean="0">
                <a:latin typeface="Calibri" pitchFamily="34" charset="0"/>
                <a:ea typeface="msgothic" charset="0"/>
                <a:cs typeface="msgothic" charset="0"/>
              </a:rPr>
              <a:t>node</a:t>
            </a:r>
          </a:p>
          <a:p>
            <a:pPr marL="384175" indent="-384175" eaLnBrk="1" hangingPunct="1">
              <a:lnSpc>
                <a:spcPct val="95000"/>
              </a:lnSpc>
              <a:spcBef>
                <a:spcPts val="1125"/>
              </a:spcBef>
              <a:buClr>
                <a:srgbClr val="660033"/>
              </a:buClr>
              <a:buFont typeface="Wingdings" charset="2"/>
              <a:buNone/>
              <a:tabLst>
                <a:tab pos="384175" algn="l"/>
                <a:tab pos="1298575" algn="l"/>
                <a:tab pos="2212975" algn="l"/>
                <a:tab pos="3127375" algn="l"/>
                <a:tab pos="4041775" algn="l"/>
                <a:tab pos="4956175" algn="l"/>
                <a:tab pos="5870575" algn="l"/>
                <a:tab pos="6784975" algn="l"/>
                <a:tab pos="7699375" algn="l"/>
                <a:tab pos="8613775" algn="l"/>
                <a:tab pos="9528175" algn="l"/>
                <a:tab pos="10442575" algn="l"/>
              </a:tabLst>
            </a:pPr>
            <a:r>
              <a:rPr lang="en-GB" sz="1800" dirty="0">
                <a:latin typeface="Calibri" pitchFamily="34" charset="0"/>
                <a:ea typeface="msgothic" charset="0"/>
                <a:cs typeface="msgothic" charset="0"/>
              </a:rPr>
              <a:t>Non-reachable nodes are </a:t>
            </a:r>
            <a:r>
              <a:rPr lang="en-GB" sz="1800" i="1" dirty="0">
                <a:solidFill>
                  <a:srgbClr val="C00000"/>
                </a:solidFill>
                <a:latin typeface="Calibri" pitchFamily="34" charset="0"/>
                <a:ea typeface="msgothic" charset="0"/>
                <a:cs typeface="msgothic" charset="0"/>
              </a:rPr>
              <a:t>garbage </a:t>
            </a:r>
            <a:r>
              <a:rPr lang="en-GB" sz="1800" dirty="0">
                <a:latin typeface="Calibri" pitchFamily="34" charset="0"/>
                <a:ea typeface="msgothic" charset="0"/>
                <a:cs typeface="msgothic" charset="0"/>
              </a:rPr>
              <a:t>(cannot be needed by the application)</a:t>
            </a:r>
          </a:p>
        </p:txBody>
      </p:sp>
      <p:sp>
        <p:nvSpPr>
          <p:cNvPr id="37" name="Footer Placeholder 3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Garbage Collection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457200"/>
            <a:ext cx="7150100" cy="573087"/>
          </a:xfrm>
          <a:ln/>
        </p:spPr>
        <p:txBody>
          <a:bodyPr/>
          <a:lstStyle/>
          <a:p>
            <a:pPr>
              <a:lnSpc>
                <a:spcPct val="8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/>
              <a:t>Mark and Sweep Collecting</a:t>
            </a: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79413" y="1174750"/>
            <a:ext cx="8307387" cy="2406650"/>
          </a:xfrm>
          <a:ln/>
        </p:spPr>
        <p:txBody>
          <a:bodyPr/>
          <a:lstStyle/>
          <a:p>
            <a:pPr>
              <a:lnSpc>
                <a:spcPct val="95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Can build on top of </a:t>
            </a:r>
            <a:r>
              <a:rPr lang="en-GB" dirty="0" err="1"/>
              <a:t>malloc</a:t>
            </a:r>
            <a:r>
              <a:rPr lang="en-GB" dirty="0"/>
              <a:t>/free package</a:t>
            </a:r>
          </a:p>
          <a:p>
            <a:pPr lvl="1">
              <a:lnSpc>
                <a:spcPct val="100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b="0" dirty="0"/>
              <a:t>Allocate using </a:t>
            </a:r>
            <a:r>
              <a:rPr lang="en-GB" dirty="0" err="1"/>
              <a:t>malloc</a:t>
            </a:r>
            <a:r>
              <a:rPr lang="en-GB" b="0" dirty="0"/>
              <a:t> until you “run out of space”</a:t>
            </a:r>
          </a:p>
          <a:p>
            <a:pPr>
              <a:lnSpc>
                <a:spcPct val="95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When out of space:</a:t>
            </a:r>
          </a:p>
          <a:p>
            <a:pPr lvl="1">
              <a:lnSpc>
                <a:spcPct val="100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b="0" dirty="0"/>
              <a:t>Use extra </a:t>
            </a:r>
            <a:r>
              <a:rPr lang="en-GB" b="1" i="1" dirty="0">
                <a:solidFill>
                  <a:srgbClr val="C00000"/>
                </a:solidFill>
              </a:rPr>
              <a:t>mark bit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b="0" dirty="0"/>
              <a:t>in the head of each block</a:t>
            </a:r>
          </a:p>
          <a:p>
            <a:pPr lvl="1">
              <a:lnSpc>
                <a:spcPct val="100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b="1" i="1" dirty="0">
                <a:solidFill>
                  <a:srgbClr val="C00000"/>
                </a:solidFill>
              </a:rPr>
              <a:t>Mark:</a:t>
            </a:r>
            <a:r>
              <a:rPr lang="en-GB" dirty="0"/>
              <a:t> </a:t>
            </a:r>
            <a:r>
              <a:rPr lang="en-GB" b="0" dirty="0"/>
              <a:t>Start at roots and set </a:t>
            </a:r>
            <a:r>
              <a:rPr lang="en-GB" dirty="0"/>
              <a:t>mark bit</a:t>
            </a:r>
            <a:r>
              <a:rPr lang="en-GB" b="0" dirty="0"/>
              <a:t> on each reachable block</a:t>
            </a:r>
          </a:p>
          <a:p>
            <a:pPr lvl="1">
              <a:lnSpc>
                <a:spcPct val="100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b="1" i="1" dirty="0">
                <a:solidFill>
                  <a:srgbClr val="C00000"/>
                </a:solidFill>
              </a:rPr>
              <a:t>Sweep:</a:t>
            </a:r>
            <a:r>
              <a:rPr lang="en-GB" dirty="0"/>
              <a:t> </a:t>
            </a:r>
            <a:r>
              <a:rPr lang="en-GB" b="0" dirty="0"/>
              <a:t>Scan all blocks and </a:t>
            </a:r>
            <a:r>
              <a:rPr lang="en-GB" dirty="0"/>
              <a:t>free</a:t>
            </a:r>
            <a:r>
              <a:rPr lang="en-GB" b="0" dirty="0"/>
              <a:t> blocks that are </a:t>
            </a:r>
            <a:r>
              <a:rPr lang="en-GB" dirty="0"/>
              <a:t>not marked</a:t>
            </a:r>
          </a:p>
          <a:p>
            <a:pPr>
              <a:lnSpc>
                <a:spcPct val="95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endParaRPr lang="en-GB" dirty="0"/>
          </a:p>
        </p:txBody>
      </p:sp>
      <p:grpSp>
        <p:nvGrpSpPr>
          <p:cNvPr id="3" name="Group 2"/>
          <p:cNvGrpSpPr/>
          <p:nvPr/>
        </p:nvGrpSpPr>
        <p:grpSpPr>
          <a:xfrm>
            <a:off x="379413" y="3461952"/>
            <a:ext cx="6554787" cy="1141798"/>
            <a:chOff x="379413" y="3461952"/>
            <a:chExt cx="6554787" cy="1141798"/>
          </a:xfrm>
        </p:grpSpPr>
        <p:sp>
          <p:nvSpPr>
            <p:cNvPr id="24582" name="Freeform 6"/>
            <p:cNvSpPr>
              <a:spLocks/>
            </p:cNvSpPr>
            <p:nvPr/>
          </p:nvSpPr>
          <p:spPr bwMode="auto">
            <a:xfrm>
              <a:off x="3657600" y="3689350"/>
              <a:ext cx="685800" cy="482600"/>
            </a:xfrm>
            <a:custGeom>
              <a:avLst/>
              <a:gdLst/>
              <a:ahLst/>
              <a:cxnLst>
                <a:cxn ang="0">
                  <a:pos x="768" y="304"/>
                </a:cxn>
                <a:cxn ang="0">
                  <a:pos x="384" y="16"/>
                </a:cxn>
                <a:cxn ang="0">
                  <a:pos x="0" y="208"/>
                </a:cxn>
              </a:cxnLst>
              <a:rect l="0" t="0" r="r" b="b"/>
              <a:pathLst>
                <a:path w="768" h="304">
                  <a:moveTo>
                    <a:pt x="768" y="304"/>
                  </a:moveTo>
                  <a:cubicBezTo>
                    <a:pt x="640" y="168"/>
                    <a:pt x="512" y="32"/>
                    <a:pt x="384" y="16"/>
                  </a:cubicBezTo>
                  <a:cubicBezTo>
                    <a:pt x="256" y="0"/>
                    <a:pt x="128" y="104"/>
                    <a:pt x="0" y="208"/>
                  </a:cubicBezTo>
                </a:path>
              </a:pathLst>
            </a:custGeom>
            <a:noFill/>
            <a:ln w="2556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3" name="Freeform 7"/>
            <p:cNvSpPr>
              <a:spLocks/>
            </p:cNvSpPr>
            <p:nvPr/>
          </p:nvSpPr>
          <p:spPr bwMode="auto">
            <a:xfrm>
              <a:off x="4648200" y="3663950"/>
              <a:ext cx="1752600" cy="558800"/>
            </a:xfrm>
            <a:custGeom>
              <a:avLst/>
              <a:gdLst/>
              <a:ahLst/>
              <a:cxnLst>
                <a:cxn ang="0">
                  <a:pos x="0" y="352"/>
                </a:cxn>
                <a:cxn ang="0">
                  <a:pos x="432" y="16"/>
                </a:cxn>
                <a:cxn ang="0">
                  <a:pos x="960" y="256"/>
                </a:cxn>
              </a:cxnLst>
              <a:rect l="0" t="0" r="r" b="b"/>
              <a:pathLst>
                <a:path w="960" h="352">
                  <a:moveTo>
                    <a:pt x="0" y="352"/>
                  </a:moveTo>
                  <a:cubicBezTo>
                    <a:pt x="136" y="192"/>
                    <a:pt x="272" y="32"/>
                    <a:pt x="432" y="16"/>
                  </a:cubicBezTo>
                  <a:cubicBezTo>
                    <a:pt x="592" y="0"/>
                    <a:pt x="776" y="128"/>
                    <a:pt x="960" y="256"/>
                  </a:cubicBezTo>
                </a:path>
              </a:pathLst>
            </a:custGeom>
            <a:noFill/>
            <a:ln w="2556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4" name="Freeform 8"/>
            <p:cNvSpPr>
              <a:spLocks/>
            </p:cNvSpPr>
            <p:nvPr/>
          </p:nvSpPr>
          <p:spPr bwMode="auto">
            <a:xfrm>
              <a:off x="2362200" y="4222750"/>
              <a:ext cx="1371600" cy="381000"/>
            </a:xfrm>
            <a:custGeom>
              <a:avLst/>
              <a:gdLst/>
              <a:ahLst/>
              <a:cxnLst>
                <a:cxn ang="0">
                  <a:pos x="768" y="0"/>
                </a:cxn>
                <a:cxn ang="0">
                  <a:pos x="384" y="240"/>
                </a:cxn>
                <a:cxn ang="0">
                  <a:pos x="0" y="96"/>
                </a:cxn>
              </a:cxnLst>
              <a:rect l="0" t="0" r="r" b="b"/>
              <a:pathLst>
                <a:path w="768" h="256">
                  <a:moveTo>
                    <a:pt x="768" y="0"/>
                  </a:moveTo>
                  <a:cubicBezTo>
                    <a:pt x="640" y="112"/>
                    <a:pt x="512" y="224"/>
                    <a:pt x="384" y="240"/>
                  </a:cubicBezTo>
                  <a:cubicBezTo>
                    <a:pt x="256" y="256"/>
                    <a:pt x="128" y="176"/>
                    <a:pt x="0" y="96"/>
                  </a:cubicBezTo>
                </a:path>
              </a:pathLst>
            </a:custGeom>
            <a:noFill/>
            <a:ln w="2556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5" name="Text Box 9"/>
            <p:cNvSpPr txBox="1">
              <a:spLocks noChangeArrowheads="1"/>
            </p:cNvSpPr>
            <p:nvPr/>
          </p:nvSpPr>
          <p:spPr bwMode="auto">
            <a:xfrm>
              <a:off x="379413" y="4035340"/>
              <a:ext cx="1495579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lnSpc>
                  <a:spcPct val="100000"/>
                </a:lnSpc>
                <a:buFont typeface="Helvetica" pitchFamily="32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msgothic" charset="0"/>
                  <a:cs typeface="msgothic" charset="0"/>
                </a:rPr>
                <a:t>Before mark</a:t>
              </a:r>
            </a:p>
          </p:txBody>
        </p:sp>
        <p:sp>
          <p:nvSpPr>
            <p:cNvPr id="24586" name="Line 10"/>
            <p:cNvSpPr>
              <a:spLocks noChangeShapeType="1"/>
            </p:cNvSpPr>
            <p:nvPr/>
          </p:nvSpPr>
          <p:spPr bwMode="auto">
            <a:xfrm>
              <a:off x="4343400" y="3816350"/>
              <a:ext cx="1588" cy="228600"/>
            </a:xfrm>
            <a:prstGeom prst="line">
              <a:avLst/>
            </a:prstGeom>
            <a:noFill/>
            <a:ln w="57150">
              <a:solidFill>
                <a:srgbClr val="C000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587" name="Text Box 11"/>
            <p:cNvSpPr txBox="1">
              <a:spLocks noChangeArrowheads="1"/>
            </p:cNvSpPr>
            <p:nvPr/>
          </p:nvSpPr>
          <p:spPr bwMode="auto">
            <a:xfrm>
              <a:off x="4030807" y="3461952"/>
              <a:ext cx="643423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lnSpc>
                  <a:spcPct val="100000"/>
                </a:lnSpc>
                <a:buFont typeface="Helvetica" pitchFamily="32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000" b="1" dirty="0">
                  <a:solidFill>
                    <a:srgbClr val="C00000"/>
                  </a:solidFill>
                  <a:latin typeface="Calibri" pitchFamily="34" charset="0"/>
                  <a:ea typeface="msgothic" charset="0"/>
                  <a:cs typeface="msgothic" charset="0"/>
                </a:rPr>
                <a:t>root</a:t>
              </a:r>
            </a:p>
          </p:txBody>
        </p:sp>
        <p:sp>
          <p:nvSpPr>
            <p:cNvPr id="24588" name="Rectangle 12"/>
            <p:cNvSpPr>
              <a:spLocks noChangeArrowheads="1"/>
            </p:cNvSpPr>
            <p:nvPr/>
          </p:nvSpPr>
          <p:spPr bwMode="auto">
            <a:xfrm>
              <a:off x="2057400" y="4070350"/>
              <a:ext cx="609600" cy="304800"/>
            </a:xfrm>
            <a:prstGeom prst="rect">
              <a:avLst/>
            </a:prstGeom>
            <a:noFill/>
            <a:ln w="381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9" name="Rectangle 13"/>
            <p:cNvSpPr>
              <a:spLocks noChangeArrowheads="1"/>
            </p:cNvSpPr>
            <p:nvPr/>
          </p:nvSpPr>
          <p:spPr bwMode="auto">
            <a:xfrm>
              <a:off x="2667000" y="4070350"/>
              <a:ext cx="609600" cy="304800"/>
            </a:xfrm>
            <a:prstGeom prst="rect">
              <a:avLst/>
            </a:prstGeom>
            <a:noFill/>
            <a:ln w="381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0" name="Rectangle 14"/>
            <p:cNvSpPr>
              <a:spLocks noChangeArrowheads="1"/>
            </p:cNvSpPr>
            <p:nvPr/>
          </p:nvSpPr>
          <p:spPr bwMode="auto">
            <a:xfrm>
              <a:off x="3276600" y="4070350"/>
              <a:ext cx="609600" cy="304800"/>
            </a:xfrm>
            <a:prstGeom prst="rect">
              <a:avLst/>
            </a:prstGeom>
            <a:noFill/>
            <a:ln w="381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1" name="Rectangle 15"/>
            <p:cNvSpPr>
              <a:spLocks noChangeArrowheads="1"/>
            </p:cNvSpPr>
            <p:nvPr/>
          </p:nvSpPr>
          <p:spPr bwMode="auto">
            <a:xfrm>
              <a:off x="3886200" y="4070350"/>
              <a:ext cx="914400" cy="304800"/>
            </a:xfrm>
            <a:prstGeom prst="rect">
              <a:avLst/>
            </a:prstGeom>
            <a:noFill/>
            <a:ln w="381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2" name="Rectangle 16"/>
            <p:cNvSpPr>
              <a:spLocks noChangeArrowheads="1"/>
            </p:cNvSpPr>
            <p:nvPr/>
          </p:nvSpPr>
          <p:spPr bwMode="auto">
            <a:xfrm>
              <a:off x="4800600" y="4070350"/>
              <a:ext cx="1219200" cy="304800"/>
            </a:xfrm>
            <a:prstGeom prst="rect">
              <a:avLst/>
            </a:prstGeom>
            <a:noFill/>
            <a:ln w="381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3" name="Rectangle 17"/>
            <p:cNvSpPr>
              <a:spLocks noChangeArrowheads="1"/>
            </p:cNvSpPr>
            <p:nvPr/>
          </p:nvSpPr>
          <p:spPr bwMode="auto">
            <a:xfrm>
              <a:off x="6019800" y="4070350"/>
              <a:ext cx="914400" cy="304800"/>
            </a:xfrm>
            <a:prstGeom prst="rect">
              <a:avLst/>
            </a:prstGeom>
            <a:noFill/>
            <a:ln w="381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4" name="Line 18"/>
            <p:cNvSpPr>
              <a:spLocks noChangeShapeType="1"/>
            </p:cNvSpPr>
            <p:nvPr/>
          </p:nvSpPr>
          <p:spPr bwMode="auto">
            <a:xfrm>
              <a:off x="2971800" y="4070350"/>
              <a:ext cx="1588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595" name="Line 19"/>
            <p:cNvSpPr>
              <a:spLocks noChangeShapeType="1"/>
            </p:cNvSpPr>
            <p:nvPr/>
          </p:nvSpPr>
          <p:spPr bwMode="auto">
            <a:xfrm>
              <a:off x="2362200" y="4070350"/>
              <a:ext cx="1588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596" name="Line 20"/>
            <p:cNvSpPr>
              <a:spLocks noChangeShapeType="1"/>
            </p:cNvSpPr>
            <p:nvPr/>
          </p:nvSpPr>
          <p:spPr bwMode="auto">
            <a:xfrm>
              <a:off x="3581400" y="4070350"/>
              <a:ext cx="1588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597" name="Line 21"/>
            <p:cNvSpPr>
              <a:spLocks noChangeShapeType="1"/>
            </p:cNvSpPr>
            <p:nvPr/>
          </p:nvSpPr>
          <p:spPr bwMode="auto">
            <a:xfrm>
              <a:off x="4191000" y="4070350"/>
              <a:ext cx="1588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598" name="Line 22"/>
            <p:cNvSpPr>
              <a:spLocks noChangeShapeType="1"/>
            </p:cNvSpPr>
            <p:nvPr/>
          </p:nvSpPr>
          <p:spPr bwMode="auto">
            <a:xfrm>
              <a:off x="4495800" y="4070350"/>
              <a:ext cx="1588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599" name="Line 23"/>
            <p:cNvSpPr>
              <a:spLocks noChangeShapeType="1"/>
            </p:cNvSpPr>
            <p:nvPr/>
          </p:nvSpPr>
          <p:spPr bwMode="auto">
            <a:xfrm>
              <a:off x="5105400" y="4070350"/>
              <a:ext cx="1588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00" name="Line 24"/>
            <p:cNvSpPr>
              <a:spLocks noChangeShapeType="1"/>
            </p:cNvSpPr>
            <p:nvPr/>
          </p:nvSpPr>
          <p:spPr bwMode="auto">
            <a:xfrm>
              <a:off x="5410200" y="4070350"/>
              <a:ext cx="1588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01" name="Line 25"/>
            <p:cNvSpPr>
              <a:spLocks noChangeShapeType="1"/>
            </p:cNvSpPr>
            <p:nvPr/>
          </p:nvSpPr>
          <p:spPr bwMode="auto">
            <a:xfrm>
              <a:off x="5715000" y="4070350"/>
              <a:ext cx="1588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02" name="Line 26"/>
            <p:cNvSpPr>
              <a:spLocks noChangeShapeType="1"/>
            </p:cNvSpPr>
            <p:nvPr/>
          </p:nvSpPr>
          <p:spPr bwMode="auto">
            <a:xfrm>
              <a:off x="6324600" y="4070350"/>
              <a:ext cx="1588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03" name="Line 27"/>
            <p:cNvSpPr>
              <a:spLocks noChangeShapeType="1"/>
            </p:cNvSpPr>
            <p:nvPr/>
          </p:nvSpPr>
          <p:spPr bwMode="auto">
            <a:xfrm>
              <a:off x="6629400" y="4070350"/>
              <a:ext cx="1588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77825" y="4711306"/>
            <a:ext cx="8551679" cy="939800"/>
            <a:chOff x="377825" y="4724400"/>
            <a:chExt cx="8551679" cy="939800"/>
          </a:xfrm>
        </p:grpSpPr>
        <p:sp>
          <p:nvSpPr>
            <p:cNvPr id="24577" name="Rectangle 1"/>
            <p:cNvSpPr>
              <a:spLocks noChangeArrowheads="1"/>
            </p:cNvSpPr>
            <p:nvPr/>
          </p:nvSpPr>
          <p:spPr bwMode="auto">
            <a:xfrm>
              <a:off x="6019800" y="5130800"/>
              <a:ext cx="304800" cy="304800"/>
            </a:xfrm>
            <a:prstGeom prst="rect">
              <a:avLst/>
            </a:prstGeom>
            <a:solidFill>
              <a:srgbClr val="EBAFA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78" name="Rectangle 2"/>
            <p:cNvSpPr>
              <a:spLocks noChangeArrowheads="1"/>
            </p:cNvSpPr>
            <p:nvPr/>
          </p:nvSpPr>
          <p:spPr bwMode="auto">
            <a:xfrm>
              <a:off x="3886200" y="5130800"/>
              <a:ext cx="304800" cy="304800"/>
            </a:xfrm>
            <a:prstGeom prst="rect">
              <a:avLst/>
            </a:prstGeom>
            <a:solidFill>
              <a:srgbClr val="EBAFA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79" name="Rectangle 3"/>
            <p:cNvSpPr>
              <a:spLocks noChangeArrowheads="1"/>
            </p:cNvSpPr>
            <p:nvPr/>
          </p:nvSpPr>
          <p:spPr bwMode="auto">
            <a:xfrm>
              <a:off x="3276600" y="5130800"/>
              <a:ext cx="304800" cy="304800"/>
            </a:xfrm>
            <a:prstGeom prst="rect">
              <a:avLst/>
            </a:prstGeom>
            <a:solidFill>
              <a:srgbClr val="EBAFA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4" name="Freeform 28"/>
            <p:cNvSpPr>
              <a:spLocks/>
            </p:cNvSpPr>
            <p:nvPr/>
          </p:nvSpPr>
          <p:spPr bwMode="auto">
            <a:xfrm>
              <a:off x="3657600" y="4749800"/>
              <a:ext cx="685800" cy="482600"/>
            </a:xfrm>
            <a:custGeom>
              <a:avLst/>
              <a:gdLst/>
              <a:ahLst/>
              <a:cxnLst>
                <a:cxn ang="0">
                  <a:pos x="768" y="304"/>
                </a:cxn>
                <a:cxn ang="0">
                  <a:pos x="384" y="16"/>
                </a:cxn>
                <a:cxn ang="0">
                  <a:pos x="0" y="208"/>
                </a:cxn>
              </a:cxnLst>
              <a:rect l="0" t="0" r="r" b="b"/>
              <a:pathLst>
                <a:path w="768" h="304">
                  <a:moveTo>
                    <a:pt x="768" y="304"/>
                  </a:moveTo>
                  <a:cubicBezTo>
                    <a:pt x="640" y="168"/>
                    <a:pt x="512" y="32"/>
                    <a:pt x="384" y="16"/>
                  </a:cubicBezTo>
                  <a:cubicBezTo>
                    <a:pt x="256" y="0"/>
                    <a:pt x="128" y="104"/>
                    <a:pt x="0" y="208"/>
                  </a:cubicBezTo>
                </a:path>
              </a:pathLst>
            </a:custGeom>
            <a:noFill/>
            <a:ln w="2556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5" name="Freeform 29"/>
            <p:cNvSpPr>
              <a:spLocks/>
            </p:cNvSpPr>
            <p:nvPr/>
          </p:nvSpPr>
          <p:spPr bwMode="auto">
            <a:xfrm>
              <a:off x="4648200" y="4724400"/>
              <a:ext cx="1752600" cy="558800"/>
            </a:xfrm>
            <a:custGeom>
              <a:avLst/>
              <a:gdLst/>
              <a:ahLst/>
              <a:cxnLst>
                <a:cxn ang="0">
                  <a:pos x="0" y="352"/>
                </a:cxn>
                <a:cxn ang="0">
                  <a:pos x="432" y="16"/>
                </a:cxn>
                <a:cxn ang="0">
                  <a:pos x="960" y="256"/>
                </a:cxn>
              </a:cxnLst>
              <a:rect l="0" t="0" r="r" b="b"/>
              <a:pathLst>
                <a:path w="960" h="352">
                  <a:moveTo>
                    <a:pt x="0" y="352"/>
                  </a:moveTo>
                  <a:cubicBezTo>
                    <a:pt x="136" y="192"/>
                    <a:pt x="272" y="32"/>
                    <a:pt x="432" y="16"/>
                  </a:cubicBezTo>
                  <a:cubicBezTo>
                    <a:pt x="592" y="0"/>
                    <a:pt x="776" y="128"/>
                    <a:pt x="960" y="256"/>
                  </a:cubicBezTo>
                </a:path>
              </a:pathLst>
            </a:custGeom>
            <a:noFill/>
            <a:ln w="2556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6" name="Freeform 30"/>
            <p:cNvSpPr>
              <a:spLocks/>
            </p:cNvSpPr>
            <p:nvPr/>
          </p:nvSpPr>
          <p:spPr bwMode="auto">
            <a:xfrm>
              <a:off x="2514600" y="5283200"/>
              <a:ext cx="1219200" cy="381000"/>
            </a:xfrm>
            <a:custGeom>
              <a:avLst/>
              <a:gdLst/>
              <a:ahLst/>
              <a:cxnLst>
                <a:cxn ang="0">
                  <a:pos x="768" y="0"/>
                </a:cxn>
                <a:cxn ang="0">
                  <a:pos x="384" y="240"/>
                </a:cxn>
                <a:cxn ang="0">
                  <a:pos x="0" y="96"/>
                </a:cxn>
              </a:cxnLst>
              <a:rect l="0" t="0" r="r" b="b"/>
              <a:pathLst>
                <a:path w="768" h="256">
                  <a:moveTo>
                    <a:pt x="768" y="0"/>
                  </a:moveTo>
                  <a:cubicBezTo>
                    <a:pt x="640" y="112"/>
                    <a:pt x="512" y="224"/>
                    <a:pt x="384" y="240"/>
                  </a:cubicBezTo>
                  <a:cubicBezTo>
                    <a:pt x="256" y="256"/>
                    <a:pt x="128" y="176"/>
                    <a:pt x="0" y="96"/>
                  </a:cubicBezTo>
                </a:path>
              </a:pathLst>
            </a:custGeom>
            <a:noFill/>
            <a:ln w="2556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7" name="Text Box 31"/>
            <p:cNvSpPr txBox="1">
              <a:spLocks noChangeArrowheads="1"/>
            </p:cNvSpPr>
            <p:nvPr/>
          </p:nvSpPr>
          <p:spPr bwMode="auto">
            <a:xfrm>
              <a:off x="377825" y="5086866"/>
              <a:ext cx="1332779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lnSpc>
                  <a:spcPct val="100000"/>
                </a:lnSpc>
                <a:buFont typeface="Helvetica" pitchFamily="32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msgothic" charset="0"/>
                  <a:cs typeface="msgothic" charset="0"/>
                </a:rPr>
                <a:t>After mark</a:t>
              </a:r>
            </a:p>
          </p:txBody>
        </p:sp>
        <p:sp>
          <p:nvSpPr>
            <p:cNvPr id="24608" name="Line 32"/>
            <p:cNvSpPr>
              <a:spLocks noChangeShapeType="1"/>
            </p:cNvSpPr>
            <p:nvPr/>
          </p:nvSpPr>
          <p:spPr bwMode="auto">
            <a:xfrm>
              <a:off x="4343400" y="4876800"/>
              <a:ext cx="1588" cy="228600"/>
            </a:xfrm>
            <a:prstGeom prst="line">
              <a:avLst/>
            </a:prstGeom>
            <a:noFill/>
            <a:ln w="57150">
              <a:solidFill>
                <a:srgbClr val="C000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09" name="Rectangle 33"/>
            <p:cNvSpPr>
              <a:spLocks noChangeArrowheads="1"/>
            </p:cNvSpPr>
            <p:nvPr/>
          </p:nvSpPr>
          <p:spPr bwMode="auto">
            <a:xfrm>
              <a:off x="2057400" y="5130800"/>
              <a:ext cx="609600" cy="304800"/>
            </a:xfrm>
            <a:prstGeom prst="rect">
              <a:avLst/>
            </a:prstGeom>
            <a:noFill/>
            <a:ln w="381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0" name="Rectangle 34"/>
            <p:cNvSpPr>
              <a:spLocks noChangeArrowheads="1"/>
            </p:cNvSpPr>
            <p:nvPr/>
          </p:nvSpPr>
          <p:spPr bwMode="auto">
            <a:xfrm>
              <a:off x="2667000" y="5130800"/>
              <a:ext cx="609600" cy="304800"/>
            </a:xfrm>
            <a:prstGeom prst="rect">
              <a:avLst/>
            </a:prstGeom>
            <a:noFill/>
            <a:ln w="381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1" name="Rectangle 35"/>
            <p:cNvSpPr>
              <a:spLocks noChangeArrowheads="1"/>
            </p:cNvSpPr>
            <p:nvPr/>
          </p:nvSpPr>
          <p:spPr bwMode="auto">
            <a:xfrm>
              <a:off x="3276600" y="5130800"/>
              <a:ext cx="609600" cy="304800"/>
            </a:xfrm>
            <a:prstGeom prst="rect">
              <a:avLst/>
            </a:prstGeom>
            <a:noFill/>
            <a:ln w="381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2" name="Rectangle 36"/>
            <p:cNvSpPr>
              <a:spLocks noChangeArrowheads="1"/>
            </p:cNvSpPr>
            <p:nvPr/>
          </p:nvSpPr>
          <p:spPr bwMode="auto">
            <a:xfrm>
              <a:off x="3886200" y="5130800"/>
              <a:ext cx="914400" cy="304800"/>
            </a:xfrm>
            <a:prstGeom prst="rect">
              <a:avLst/>
            </a:prstGeom>
            <a:noFill/>
            <a:ln w="381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3" name="Rectangle 37"/>
            <p:cNvSpPr>
              <a:spLocks noChangeArrowheads="1"/>
            </p:cNvSpPr>
            <p:nvPr/>
          </p:nvSpPr>
          <p:spPr bwMode="auto">
            <a:xfrm>
              <a:off x="4800600" y="5130800"/>
              <a:ext cx="1219200" cy="304800"/>
            </a:xfrm>
            <a:prstGeom prst="rect">
              <a:avLst/>
            </a:prstGeom>
            <a:noFill/>
            <a:ln w="381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4" name="Rectangle 38"/>
            <p:cNvSpPr>
              <a:spLocks noChangeArrowheads="1"/>
            </p:cNvSpPr>
            <p:nvPr/>
          </p:nvSpPr>
          <p:spPr bwMode="auto">
            <a:xfrm>
              <a:off x="6019800" y="5130800"/>
              <a:ext cx="914400" cy="304800"/>
            </a:xfrm>
            <a:prstGeom prst="rect">
              <a:avLst/>
            </a:prstGeom>
            <a:noFill/>
            <a:ln w="381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5" name="Line 39"/>
            <p:cNvSpPr>
              <a:spLocks noChangeShapeType="1"/>
            </p:cNvSpPr>
            <p:nvPr/>
          </p:nvSpPr>
          <p:spPr bwMode="auto">
            <a:xfrm>
              <a:off x="2971800" y="5130800"/>
              <a:ext cx="1588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16" name="Line 40"/>
            <p:cNvSpPr>
              <a:spLocks noChangeShapeType="1"/>
            </p:cNvSpPr>
            <p:nvPr/>
          </p:nvSpPr>
          <p:spPr bwMode="auto">
            <a:xfrm>
              <a:off x="2362200" y="5130800"/>
              <a:ext cx="1588" cy="304800"/>
            </a:xfrm>
            <a:prstGeom prst="line">
              <a:avLst/>
            </a:prstGeom>
            <a:noFill/>
            <a:ln w="126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17" name="Line 41"/>
            <p:cNvSpPr>
              <a:spLocks noChangeShapeType="1"/>
            </p:cNvSpPr>
            <p:nvPr/>
          </p:nvSpPr>
          <p:spPr bwMode="auto">
            <a:xfrm>
              <a:off x="3581400" y="5130800"/>
              <a:ext cx="1588" cy="304800"/>
            </a:xfrm>
            <a:prstGeom prst="line">
              <a:avLst/>
            </a:prstGeom>
            <a:noFill/>
            <a:ln w="126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18" name="Line 42"/>
            <p:cNvSpPr>
              <a:spLocks noChangeShapeType="1"/>
            </p:cNvSpPr>
            <p:nvPr/>
          </p:nvSpPr>
          <p:spPr bwMode="auto">
            <a:xfrm>
              <a:off x="4191000" y="5130800"/>
              <a:ext cx="1588" cy="304800"/>
            </a:xfrm>
            <a:prstGeom prst="line">
              <a:avLst/>
            </a:prstGeom>
            <a:noFill/>
            <a:ln w="126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19" name="Line 43"/>
            <p:cNvSpPr>
              <a:spLocks noChangeShapeType="1"/>
            </p:cNvSpPr>
            <p:nvPr/>
          </p:nvSpPr>
          <p:spPr bwMode="auto">
            <a:xfrm>
              <a:off x="4495800" y="5130800"/>
              <a:ext cx="1588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20" name="Line 44"/>
            <p:cNvSpPr>
              <a:spLocks noChangeShapeType="1"/>
            </p:cNvSpPr>
            <p:nvPr/>
          </p:nvSpPr>
          <p:spPr bwMode="auto">
            <a:xfrm>
              <a:off x="5105400" y="5130800"/>
              <a:ext cx="1588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21" name="Line 45"/>
            <p:cNvSpPr>
              <a:spLocks noChangeShapeType="1"/>
            </p:cNvSpPr>
            <p:nvPr/>
          </p:nvSpPr>
          <p:spPr bwMode="auto">
            <a:xfrm>
              <a:off x="5410200" y="5130800"/>
              <a:ext cx="1588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22" name="Line 46"/>
            <p:cNvSpPr>
              <a:spLocks noChangeShapeType="1"/>
            </p:cNvSpPr>
            <p:nvPr/>
          </p:nvSpPr>
          <p:spPr bwMode="auto">
            <a:xfrm>
              <a:off x="5715000" y="5130800"/>
              <a:ext cx="1588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23" name="Line 47"/>
            <p:cNvSpPr>
              <a:spLocks noChangeShapeType="1"/>
            </p:cNvSpPr>
            <p:nvPr/>
          </p:nvSpPr>
          <p:spPr bwMode="auto">
            <a:xfrm>
              <a:off x="6324600" y="5130800"/>
              <a:ext cx="1588" cy="304800"/>
            </a:xfrm>
            <a:prstGeom prst="line">
              <a:avLst/>
            </a:prstGeom>
            <a:noFill/>
            <a:ln w="126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24" name="Line 48"/>
            <p:cNvSpPr>
              <a:spLocks noChangeShapeType="1"/>
            </p:cNvSpPr>
            <p:nvPr/>
          </p:nvSpPr>
          <p:spPr bwMode="auto">
            <a:xfrm>
              <a:off x="6629400" y="5130800"/>
              <a:ext cx="1588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25" name="Rectangle 49"/>
            <p:cNvSpPr>
              <a:spLocks noChangeArrowheads="1"/>
            </p:cNvSpPr>
            <p:nvPr/>
          </p:nvSpPr>
          <p:spPr bwMode="auto">
            <a:xfrm>
              <a:off x="2057400" y="5130800"/>
              <a:ext cx="304800" cy="304800"/>
            </a:xfrm>
            <a:prstGeom prst="rect">
              <a:avLst/>
            </a:prstGeom>
            <a:solidFill>
              <a:srgbClr val="EBAFA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48" name="Rectangle 72"/>
            <p:cNvSpPr>
              <a:spLocks noChangeArrowheads="1"/>
            </p:cNvSpPr>
            <p:nvPr/>
          </p:nvSpPr>
          <p:spPr bwMode="auto">
            <a:xfrm>
              <a:off x="7391400" y="5111341"/>
              <a:ext cx="304800" cy="304800"/>
            </a:xfrm>
            <a:prstGeom prst="rect">
              <a:avLst/>
            </a:prstGeom>
            <a:solidFill>
              <a:srgbClr val="EBAFAF"/>
            </a:solidFill>
            <a:ln w="255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49" name="Text Box 73"/>
            <p:cNvSpPr txBox="1">
              <a:spLocks noChangeArrowheads="1"/>
            </p:cNvSpPr>
            <p:nvPr/>
          </p:nvSpPr>
          <p:spPr bwMode="auto">
            <a:xfrm>
              <a:off x="7718425" y="5111341"/>
              <a:ext cx="1211079" cy="34073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ctr">
                <a:lnSpc>
                  <a:spcPct val="100000"/>
                </a:lnSpc>
                <a:buFont typeface="Helvetica" pitchFamily="32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 b="1" dirty="0">
                  <a:latin typeface="Calibri" pitchFamily="34" charset="0"/>
                  <a:ea typeface="msgothic" charset="0"/>
                  <a:cs typeface="msgothic" charset="0"/>
                </a:rPr>
                <a:t>Mark bit set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2588" y="5789624"/>
            <a:ext cx="6551612" cy="939800"/>
            <a:chOff x="382588" y="5842000"/>
            <a:chExt cx="6551612" cy="939800"/>
          </a:xfrm>
        </p:grpSpPr>
        <p:sp>
          <p:nvSpPr>
            <p:cNvPr id="24627" name="Freeform 51"/>
            <p:cNvSpPr>
              <a:spLocks/>
            </p:cNvSpPr>
            <p:nvPr/>
          </p:nvSpPr>
          <p:spPr bwMode="auto">
            <a:xfrm>
              <a:off x="4648200" y="5842000"/>
              <a:ext cx="1752600" cy="558800"/>
            </a:xfrm>
            <a:custGeom>
              <a:avLst/>
              <a:gdLst/>
              <a:ahLst/>
              <a:cxnLst>
                <a:cxn ang="0">
                  <a:pos x="0" y="352"/>
                </a:cxn>
                <a:cxn ang="0">
                  <a:pos x="432" y="16"/>
                </a:cxn>
                <a:cxn ang="0">
                  <a:pos x="960" y="256"/>
                </a:cxn>
              </a:cxnLst>
              <a:rect l="0" t="0" r="r" b="b"/>
              <a:pathLst>
                <a:path w="960" h="352">
                  <a:moveTo>
                    <a:pt x="0" y="352"/>
                  </a:moveTo>
                  <a:cubicBezTo>
                    <a:pt x="136" y="192"/>
                    <a:pt x="272" y="32"/>
                    <a:pt x="432" y="16"/>
                  </a:cubicBezTo>
                  <a:cubicBezTo>
                    <a:pt x="592" y="0"/>
                    <a:pt x="776" y="128"/>
                    <a:pt x="960" y="256"/>
                  </a:cubicBezTo>
                </a:path>
              </a:pathLst>
            </a:custGeom>
            <a:noFill/>
            <a:ln w="2556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6" name="Freeform 50"/>
            <p:cNvSpPr>
              <a:spLocks/>
            </p:cNvSpPr>
            <p:nvPr/>
          </p:nvSpPr>
          <p:spPr bwMode="auto">
            <a:xfrm>
              <a:off x="3657600" y="5867400"/>
              <a:ext cx="685800" cy="482600"/>
            </a:xfrm>
            <a:custGeom>
              <a:avLst/>
              <a:gdLst/>
              <a:ahLst/>
              <a:cxnLst>
                <a:cxn ang="0">
                  <a:pos x="768" y="304"/>
                </a:cxn>
                <a:cxn ang="0">
                  <a:pos x="384" y="16"/>
                </a:cxn>
                <a:cxn ang="0">
                  <a:pos x="0" y="208"/>
                </a:cxn>
              </a:cxnLst>
              <a:rect l="0" t="0" r="r" b="b"/>
              <a:pathLst>
                <a:path w="768" h="304">
                  <a:moveTo>
                    <a:pt x="768" y="304"/>
                  </a:moveTo>
                  <a:cubicBezTo>
                    <a:pt x="640" y="168"/>
                    <a:pt x="512" y="32"/>
                    <a:pt x="384" y="16"/>
                  </a:cubicBezTo>
                  <a:cubicBezTo>
                    <a:pt x="256" y="0"/>
                    <a:pt x="128" y="104"/>
                    <a:pt x="0" y="208"/>
                  </a:cubicBezTo>
                </a:path>
              </a:pathLst>
            </a:custGeom>
            <a:noFill/>
            <a:ln w="2556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8" name="Freeform 52"/>
            <p:cNvSpPr>
              <a:spLocks/>
            </p:cNvSpPr>
            <p:nvPr/>
          </p:nvSpPr>
          <p:spPr bwMode="auto">
            <a:xfrm>
              <a:off x="2514600" y="6400800"/>
              <a:ext cx="1219200" cy="381000"/>
            </a:xfrm>
            <a:custGeom>
              <a:avLst/>
              <a:gdLst/>
              <a:ahLst/>
              <a:cxnLst>
                <a:cxn ang="0">
                  <a:pos x="768" y="0"/>
                </a:cxn>
                <a:cxn ang="0">
                  <a:pos x="384" y="240"/>
                </a:cxn>
                <a:cxn ang="0">
                  <a:pos x="0" y="96"/>
                </a:cxn>
              </a:cxnLst>
              <a:rect l="0" t="0" r="r" b="b"/>
              <a:pathLst>
                <a:path w="768" h="256">
                  <a:moveTo>
                    <a:pt x="768" y="0"/>
                  </a:moveTo>
                  <a:cubicBezTo>
                    <a:pt x="640" y="112"/>
                    <a:pt x="512" y="224"/>
                    <a:pt x="384" y="240"/>
                  </a:cubicBezTo>
                  <a:cubicBezTo>
                    <a:pt x="256" y="256"/>
                    <a:pt x="128" y="176"/>
                    <a:pt x="0" y="96"/>
                  </a:cubicBezTo>
                </a:path>
              </a:pathLst>
            </a:custGeom>
            <a:noFill/>
            <a:ln w="2556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9" name="Text Box 53"/>
            <p:cNvSpPr txBox="1">
              <a:spLocks noChangeArrowheads="1"/>
            </p:cNvSpPr>
            <p:nvPr/>
          </p:nvSpPr>
          <p:spPr bwMode="auto">
            <a:xfrm>
              <a:off x="382588" y="6202395"/>
              <a:ext cx="1470572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lnSpc>
                  <a:spcPct val="100000"/>
                </a:lnSpc>
                <a:buFont typeface="Helvetica" pitchFamily="32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msgothic" charset="0"/>
                  <a:cs typeface="msgothic" charset="0"/>
                </a:rPr>
                <a:t>After sweep</a:t>
              </a:r>
            </a:p>
          </p:txBody>
        </p:sp>
        <p:sp>
          <p:nvSpPr>
            <p:cNvPr id="24630" name="Line 54"/>
            <p:cNvSpPr>
              <a:spLocks noChangeShapeType="1"/>
            </p:cNvSpPr>
            <p:nvPr/>
          </p:nvSpPr>
          <p:spPr bwMode="auto">
            <a:xfrm>
              <a:off x="4343400" y="5994400"/>
              <a:ext cx="1588" cy="228600"/>
            </a:xfrm>
            <a:prstGeom prst="line">
              <a:avLst/>
            </a:prstGeom>
            <a:noFill/>
            <a:ln w="57150">
              <a:solidFill>
                <a:srgbClr val="C000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31" name="Rectangle 55"/>
            <p:cNvSpPr>
              <a:spLocks noChangeArrowheads="1"/>
            </p:cNvSpPr>
            <p:nvPr/>
          </p:nvSpPr>
          <p:spPr bwMode="auto">
            <a:xfrm>
              <a:off x="2057400" y="6248400"/>
              <a:ext cx="609600" cy="304800"/>
            </a:xfrm>
            <a:prstGeom prst="rect">
              <a:avLst/>
            </a:prstGeom>
            <a:noFill/>
            <a:ln w="381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2" name="Rectangle 56"/>
            <p:cNvSpPr>
              <a:spLocks noChangeArrowheads="1"/>
            </p:cNvSpPr>
            <p:nvPr/>
          </p:nvSpPr>
          <p:spPr bwMode="auto">
            <a:xfrm>
              <a:off x="2667000" y="6248400"/>
              <a:ext cx="609600" cy="304800"/>
            </a:xfrm>
            <a:prstGeom prst="rect">
              <a:avLst/>
            </a:prstGeom>
            <a:noFill/>
            <a:ln w="381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3" name="Rectangle 57"/>
            <p:cNvSpPr>
              <a:spLocks noChangeArrowheads="1"/>
            </p:cNvSpPr>
            <p:nvPr/>
          </p:nvSpPr>
          <p:spPr bwMode="auto">
            <a:xfrm>
              <a:off x="3276600" y="6248400"/>
              <a:ext cx="609600" cy="304800"/>
            </a:xfrm>
            <a:prstGeom prst="rect">
              <a:avLst/>
            </a:prstGeom>
            <a:noFill/>
            <a:ln w="381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4" name="Rectangle 58"/>
            <p:cNvSpPr>
              <a:spLocks noChangeArrowheads="1"/>
            </p:cNvSpPr>
            <p:nvPr/>
          </p:nvSpPr>
          <p:spPr bwMode="auto">
            <a:xfrm>
              <a:off x="3886200" y="6248400"/>
              <a:ext cx="914400" cy="304800"/>
            </a:xfrm>
            <a:prstGeom prst="rect">
              <a:avLst/>
            </a:prstGeom>
            <a:noFill/>
            <a:ln w="381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5" name="Rectangle 59"/>
            <p:cNvSpPr>
              <a:spLocks noChangeArrowheads="1"/>
            </p:cNvSpPr>
            <p:nvPr/>
          </p:nvSpPr>
          <p:spPr bwMode="auto">
            <a:xfrm>
              <a:off x="4800600" y="6248400"/>
              <a:ext cx="1219200" cy="304800"/>
            </a:xfrm>
            <a:prstGeom prst="rect">
              <a:avLst/>
            </a:prstGeom>
            <a:noFill/>
            <a:ln w="381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6" name="Rectangle 60"/>
            <p:cNvSpPr>
              <a:spLocks noChangeArrowheads="1"/>
            </p:cNvSpPr>
            <p:nvPr/>
          </p:nvSpPr>
          <p:spPr bwMode="auto">
            <a:xfrm>
              <a:off x="6019800" y="6248400"/>
              <a:ext cx="914400" cy="304800"/>
            </a:xfrm>
            <a:prstGeom prst="rect">
              <a:avLst/>
            </a:prstGeom>
            <a:noFill/>
            <a:ln w="381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7" name="Line 61"/>
            <p:cNvSpPr>
              <a:spLocks noChangeShapeType="1"/>
            </p:cNvSpPr>
            <p:nvPr/>
          </p:nvSpPr>
          <p:spPr bwMode="auto">
            <a:xfrm>
              <a:off x="2971800" y="6248400"/>
              <a:ext cx="1588" cy="304800"/>
            </a:xfrm>
            <a:prstGeom prst="line">
              <a:avLst/>
            </a:prstGeom>
            <a:noFill/>
            <a:ln w="255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38" name="Line 62"/>
            <p:cNvSpPr>
              <a:spLocks noChangeShapeType="1"/>
            </p:cNvSpPr>
            <p:nvPr/>
          </p:nvSpPr>
          <p:spPr bwMode="auto">
            <a:xfrm>
              <a:off x="2362200" y="6248400"/>
              <a:ext cx="1588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39" name="Line 63"/>
            <p:cNvSpPr>
              <a:spLocks noChangeShapeType="1"/>
            </p:cNvSpPr>
            <p:nvPr/>
          </p:nvSpPr>
          <p:spPr bwMode="auto">
            <a:xfrm>
              <a:off x="3581400" y="6248400"/>
              <a:ext cx="1588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40" name="Line 64"/>
            <p:cNvSpPr>
              <a:spLocks noChangeShapeType="1"/>
            </p:cNvSpPr>
            <p:nvPr/>
          </p:nvSpPr>
          <p:spPr bwMode="auto">
            <a:xfrm>
              <a:off x="4191000" y="6248400"/>
              <a:ext cx="1588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41" name="Line 65"/>
            <p:cNvSpPr>
              <a:spLocks noChangeShapeType="1"/>
            </p:cNvSpPr>
            <p:nvPr/>
          </p:nvSpPr>
          <p:spPr bwMode="auto">
            <a:xfrm>
              <a:off x="4495800" y="6248400"/>
              <a:ext cx="1588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42" name="Line 66"/>
            <p:cNvSpPr>
              <a:spLocks noChangeShapeType="1"/>
            </p:cNvSpPr>
            <p:nvPr/>
          </p:nvSpPr>
          <p:spPr bwMode="auto">
            <a:xfrm>
              <a:off x="5105400" y="6248400"/>
              <a:ext cx="1588" cy="304800"/>
            </a:xfrm>
            <a:prstGeom prst="line">
              <a:avLst/>
            </a:prstGeom>
            <a:noFill/>
            <a:ln w="255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43" name="Line 67"/>
            <p:cNvSpPr>
              <a:spLocks noChangeShapeType="1"/>
            </p:cNvSpPr>
            <p:nvPr/>
          </p:nvSpPr>
          <p:spPr bwMode="auto">
            <a:xfrm>
              <a:off x="5410200" y="6248400"/>
              <a:ext cx="1588" cy="304800"/>
            </a:xfrm>
            <a:prstGeom prst="line">
              <a:avLst/>
            </a:prstGeom>
            <a:noFill/>
            <a:ln w="255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44" name="Line 68"/>
            <p:cNvSpPr>
              <a:spLocks noChangeShapeType="1"/>
            </p:cNvSpPr>
            <p:nvPr/>
          </p:nvSpPr>
          <p:spPr bwMode="auto">
            <a:xfrm>
              <a:off x="5715000" y="6248400"/>
              <a:ext cx="1588" cy="304800"/>
            </a:xfrm>
            <a:prstGeom prst="line">
              <a:avLst/>
            </a:prstGeom>
            <a:noFill/>
            <a:ln w="255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45" name="Line 69"/>
            <p:cNvSpPr>
              <a:spLocks noChangeShapeType="1"/>
            </p:cNvSpPr>
            <p:nvPr/>
          </p:nvSpPr>
          <p:spPr bwMode="auto">
            <a:xfrm>
              <a:off x="6324600" y="6248400"/>
              <a:ext cx="1588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46" name="Line 70"/>
            <p:cNvSpPr>
              <a:spLocks noChangeShapeType="1"/>
            </p:cNvSpPr>
            <p:nvPr/>
          </p:nvSpPr>
          <p:spPr bwMode="auto">
            <a:xfrm>
              <a:off x="6629400" y="6248400"/>
              <a:ext cx="1588" cy="3048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47" name="Rectangle 71"/>
            <p:cNvSpPr>
              <a:spLocks noChangeArrowheads="1"/>
            </p:cNvSpPr>
            <p:nvPr/>
          </p:nvSpPr>
          <p:spPr bwMode="auto">
            <a:xfrm>
              <a:off x="4800600" y="6248400"/>
              <a:ext cx="1219200" cy="304800"/>
            </a:xfrm>
            <a:prstGeom prst="rect">
              <a:avLst/>
            </a:prstGeom>
            <a:solidFill>
              <a:srgbClr val="F6F5BD"/>
            </a:solidFill>
            <a:ln w="255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lnSpc>
                  <a:spcPct val="100000"/>
                </a:lnSpc>
                <a:buFont typeface="Helvetica" pitchFamily="32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 b="1" dirty="0">
                  <a:latin typeface="Calibri" pitchFamily="34" charset="0"/>
                  <a:ea typeface="msgothic" charset="0"/>
                  <a:cs typeface="msgothic" charset="0"/>
                </a:rPr>
                <a:t>free</a:t>
              </a:r>
            </a:p>
          </p:txBody>
        </p:sp>
        <p:sp>
          <p:nvSpPr>
            <p:cNvPr id="24650" name="Rectangle 74"/>
            <p:cNvSpPr>
              <a:spLocks noChangeArrowheads="1"/>
            </p:cNvSpPr>
            <p:nvPr/>
          </p:nvSpPr>
          <p:spPr bwMode="auto">
            <a:xfrm>
              <a:off x="2667000" y="6248400"/>
              <a:ext cx="609600" cy="304800"/>
            </a:xfrm>
            <a:prstGeom prst="rect">
              <a:avLst/>
            </a:prstGeom>
            <a:solidFill>
              <a:srgbClr val="F6F5BD"/>
            </a:solidFill>
            <a:ln w="255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lnSpc>
                  <a:spcPct val="100000"/>
                </a:lnSpc>
                <a:buFont typeface="Helvetica" pitchFamily="32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 b="1" dirty="0">
                  <a:latin typeface="Calibri" pitchFamily="34" charset="0"/>
                  <a:ea typeface="msgothic" charset="0"/>
                  <a:cs typeface="msgothic" charset="0"/>
                </a:rPr>
                <a:t>free</a:t>
              </a:r>
            </a:p>
          </p:txBody>
        </p:sp>
      </p:grpSp>
      <p:sp>
        <p:nvSpPr>
          <p:cNvPr id="79" name="Footer Placeholder 7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Garbage Collection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493713"/>
            <a:ext cx="8458200" cy="573087"/>
          </a:xfrm>
          <a:ln/>
        </p:spPr>
        <p:txBody>
          <a:bodyPr/>
          <a:lstStyle/>
          <a:p>
            <a:pPr>
              <a:lnSpc>
                <a:spcPct val="8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Assumptions For a Simple Implementation</a:t>
            </a:r>
            <a:endParaRPr lang="en-GB" dirty="0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174750"/>
            <a:ext cx="8701087" cy="5378450"/>
          </a:xfrm>
          <a:ln/>
        </p:spPr>
        <p:txBody>
          <a:bodyPr/>
          <a:lstStyle/>
          <a:p>
            <a:pPr marL="288925" indent="-288925">
              <a:lnSpc>
                <a:spcPct val="95000"/>
              </a:lnSpc>
              <a:tabLst>
                <a:tab pos="288925" algn="l"/>
                <a:tab pos="527050" algn="l"/>
                <a:tab pos="1441450" algn="l"/>
                <a:tab pos="2355850" algn="l"/>
                <a:tab pos="3270250" algn="l"/>
                <a:tab pos="4184650" algn="l"/>
                <a:tab pos="5099050" algn="l"/>
                <a:tab pos="6013450" algn="l"/>
                <a:tab pos="6927850" algn="l"/>
                <a:tab pos="7842250" algn="l"/>
                <a:tab pos="8756650" algn="l"/>
                <a:tab pos="9671050" algn="l"/>
              </a:tabLst>
            </a:pPr>
            <a:r>
              <a:rPr lang="en-GB" dirty="0" smtClean="0"/>
              <a:t>Application can use functions such as:</a:t>
            </a:r>
          </a:p>
          <a:p>
            <a:pPr marL="568325" lvl="1" indent="-279400">
              <a:lnSpc>
                <a:spcPct val="100000"/>
              </a:lnSpc>
              <a:buClr>
                <a:srgbClr val="000000"/>
              </a:buClr>
              <a:tabLst>
                <a:tab pos="0" algn="l"/>
                <a:tab pos="527050" algn="l"/>
                <a:tab pos="1441450" algn="l"/>
                <a:tab pos="2355850" algn="l"/>
                <a:tab pos="3270250" algn="l"/>
                <a:tab pos="4184650" algn="l"/>
                <a:tab pos="5099050" algn="l"/>
                <a:tab pos="6013450" algn="l"/>
                <a:tab pos="6927850" algn="l"/>
                <a:tab pos="7842250" algn="l"/>
                <a:tab pos="8756650" algn="l"/>
                <a:tab pos="9671050" algn="l"/>
              </a:tabLst>
            </a:pPr>
            <a:r>
              <a:rPr lang="en-GB" b="1" dirty="0" err="1" smtClean="0">
                <a:latin typeface="Courier New" pitchFamily="49" charset="0"/>
              </a:rPr>
              <a:t>new</a:t>
            </a:r>
            <a:r>
              <a:rPr lang="en-GB" b="1" dirty="0" err="1">
                <a:latin typeface="Courier New" pitchFamily="49" charset="0"/>
              </a:rPr>
              <a:t>(n</a:t>
            </a:r>
            <a:r>
              <a:rPr lang="en-GB" b="1" dirty="0" smtClean="0">
                <a:latin typeface="Courier New" pitchFamily="49" charset="0"/>
              </a:rPr>
              <a:t>)</a:t>
            </a:r>
            <a:r>
              <a:rPr lang="en-GB" b="1" dirty="0" smtClean="0"/>
              <a:t> :  </a:t>
            </a:r>
            <a:r>
              <a:rPr lang="en-GB" dirty="0" smtClean="0"/>
              <a:t>returns </a:t>
            </a:r>
            <a:r>
              <a:rPr lang="en-GB" dirty="0"/>
              <a:t>pointer to new block with all locations cleared</a:t>
            </a:r>
          </a:p>
          <a:p>
            <a:pPr marL="568325" lvl="1" indent="-279400">
              <a:lnSpc>
                <a:spcPct val="100000"/>
              </a:lnSpc>
              <a:buClr>
                <a:srgbClr val="000000"/>
              </a:buClr>
              <a:tabLst>
                <a:tab pos="0" algn="l"/>
                <a:tab pos="527050" algn="l"/>
                <a:tab pos="1441450" algn="l"/>
                <a:tab pos="2355850" algn="l"/>
                <a:tab pos="3270250" algn="l"/>
                <a:tab pos="4184650" algn="l"/>
                <a:tab pos="5099050" algn="l"/>
                <a:tab pos="6013450" algn="l"/>
                <a:tab pos="6927850" algn="l"/>
                <a:tab pos="7842250" algn="l"/>
                <a:tab pos="8756650" algn="l"/>
                <a:tab pos="9671050" algn="l"/>
              </a:tabLst>
            </a:pPr>
            <a:r>
              <a:rPr lang="en-GB" b="1" dirty="0" err="1">
                <a:latin typeface="Courier New" pitchFamily="49" charset="0"/>
              </a:rPr>
              <a:t>read(b,i</a:t>
            </a:r>
            <a:r>
              <a:rPr lang="en-GB" b="1" dirty="0">
                <a:latin typeface="Courier New" pitchFamily="49" charset="0"/>
              </a:rPr>
              <a:t>):</a:t>
            </a:r>
            <a:r>
              <a:rPr lang="en-GB" b="1" dirty="0"/>
              <a:t> </a:t>
            </a:r>
            <a:r>
              <a:rPr lang="en-GB" dirty="0"/>
              <a:t>read location </a:t>
            </a:r>
            <a:r>
              <a:rPr lang="en-GB" b="1" dirty="0" err="1">
                <a:latin typeface="Courier New" pitchFamily="49" charset="0"/>
              </a:rPr>
              <a:t>i</a:t>
            </a:r>
            <a:r>
              <a:rPr lang="en-GB" dirty="0"/>
              <a:t> of block </a:t>
            </a:r>
            <a:r>
              <a:rPr lang="en-GB" b="1" dirty="0">
                <a:latin typeface="Courier New" pitchFamily="49" charset="0"/>
              </a:rPr>
              <a:t>b</a:t>
            </a:r>
            <a:r>
              <a:rPr lang="en-GB" dirty="0"/>
              <a:t> into </a:t>
            </a:r>
            <a:r>
              <a:rPr lang="en-GB" dirty="0" smtClean="0"/>
              <a:t>register</a:t>
            </a:r>
          </a:p>
          <a:p>
            <a:pPr marL="968375" lvl="2" indent="-279400">
              <a:buClr>
                <a:srgbClr val="000000"/>
              </a:buClr>
              <a:tabLst>
                <a:tab pos="0" algn="l"/>
                <a:tab pos="527050" algn="l"/>
                <a:tab pos="1441450" algn="l"/>
                <a:tab pos="2355850" algn="l"/>
                <a:tab pos="3270250" algn="l"/>
                <a:tab pos="4184650" algn="l"/>
                <a:tab pos="5099050" algn="l"/>
                <a:tab pos="6013450" algn="l"/>
                <a:tab pos="6927850" algn="l"/>
                <a:tab pos="7842250" algn="l"/>
                <a:tab pos="8756650" algn="l"/>
                <a:tab pos="9671050" algn="l"/>
              </a:tabLst>
            </a:pPr>
            <a:r>
              <a:rPr lang="en-GB" b="1" dirty="0" err="1" smtClean="0">
                <a:latin typeface="Courier New" pitchFamily="49" charset="0"/>
              </a:rPr>
              <a:t>b[i</a:t>
            </a:r>
            <a:r>
              <a:rPr lang="en-GB" b="1" dirty="0" smtClean="0">
                <a:latin typeface="Courier New" pitchFamily="49" charset="0"/>
              </a:rPr>
              <a:t>]</a:t>
            </a:r>
          </a:p>
          <a:p>
            <a:pPr marL="568325" lvl="1" indent="-279400">
              <a:lnSpc>
                <a:spcPct val="100000"/>
              </a:lnSpc>
              <a:buClr>
                <a:srgbClr val="000000"/>
              </a:buClr>
              <a:tabLst>
                <a:tab pos="0" algn="l"/>
                <a:tab pos="527050" algn="l"/>
                <a:tab pos="1441450" algn="l"/>
                <a:tab pos="2355850" algn="l"/>
                <a:tab pos="3270250" algn="l"/>
                <a:tab pos="4184650" algn="l"/>
                <a:tab pos="5099050" algn="l"/>
                <a:tab pos="6013450" algn="l"/>
                <a:tab pos="6927850" algn="l"/>
                <a:tab pos="7842250" algn="l"/>
                <a:tab pos="8756650" algn="l"/>
                <a:tab pos="9671050" algn="l"/>
              </a:tabLst>
            </a:pPr>
            <a:r>
              <a:rPr lang="en-GB" b="1" dirty="0" err="1" smtClean="0">
                <a:latin typeface="Courier New" pitchFamily="49" charset="0"/>
              </a:rPr>
              <a:t>write</a:t>
            </a:r>
            <a:r>
              <a:rPr lang="en-GB" b="1" dirty="0" err="1">
                <a:latin typeface="Courier New" pitchFamily="49" charset="0"/>
              </a:rPr>
              <a:t>(b,i,v</a:t>
            </a:r>
            <a:r>
              <a:rPr lang="en-GB" b="1" dirty="0">
                <a:latin typeface="Courier New" pitchFamily="49" charset="0"/>
              </a:rPr>
              <a:t>): </a:t>
            </a:r>
            <a:r>
              <a:rPr lang="en-GB" dirty="0"/>
              <a:t>write </a:t>
            </a:r>
            <a:r>
              <a:rPr lang="en-GB" b="1" dirty="0">
                <a:latin typeface="Courier New" pitchFamily="49" charset="0"/>
              </a:rPr>
              <a:t>v</a:t>
            </a:r>
            <a:r>
              <a:rPr lang="en-GB" dirty="0"/>
              <a:t> into location </a:t>
            </a:r>
            <a:r>
              <a:rPr lang="en-GB" b="1" dirty="0" err="1">
                <a:latin typeface="Courier New" pitchFamily="49" charset="0"/>
              </a:rPr>
              <a:t>i</a:t>
            </a:r>
            <a:r>
              <a:rPr lang="en-GB" dirty="0"/>
              <a:t> of block </a:t>
            </a:r>
            <a:r>
              <a:rPr lang="en-GB" b="1" dirty="0" err="1" smtClean="0">
                <a:latin typeface="Courier New" pitchFamily="49" charset="0"/>
              </a:rPr>
              <a:t>b</a:t>
            </a:r>
            <a:endParaRPr lang="en-GB" b="1" dirty="0" smtClean="0">
              <a:latin typeface="Courier New" pitchFamily="49" charset="0"/>
            </a:endParaRPr>
          </a:p>
          <a:p>
            <a:pPr marL="968375" lvl="2" indent="-279400">
              <a:buClr>
                <a:srgbClr val="000000"/>
              </a:buClr>
              <a:tabLst>
                <a:tab pos="0" algn="l"/>
                <a:tab pos="527050" algn="l"/>
                <a:tab pos="1441450" algn="l"/>
                <a:tab pos="2355850" algn="l"/>
                <a:tab pos="3270250" algn="l"/>
                <a:tab pos="4184650" algn="l"/>
                <a:tab pos="5099050" algn="l"/>
                <a:tab pos="6013450" algn="l"/>
                <a:tab pos="6927850" algn="l"/>
                <a:tab pos="7842250" algn="l"/>
                <a:tab pos="8756650" algn="l"/>
                <a:tab pos="9671050" algn="l"/>
              </a:tabLst>
            </a:pPr>
            <a:r>
              <a:rPr lang="en-GB" b="1" dirty="0" err="1" smtClean="0">
                <a:latin typeface="Courier New" pitchFamily="49" charset="0"/>
              </a:rPr>
              <a:t>b[i</a:t>
            </a:r>
            <a:r>
              <a:rPr lang="en-GB" b="1" dirty="0" smtClean="0">
                <a:latin typeface="Courier New" pitchFamily="49" charset="0"/>
              </a:rPr>
              <a:t>] = </a:t>
            </a:r>
            <a:r>
              <a:rPr lang="en-GB" b="1" dirty="0" err="1" smtClean="0">
                <a:latin typeface="Courier New" pitchFamily="49" charset="0"/>
              </a:rPr>
              <a:t>v</a:t>
            </a:r>
            <a:endParaRPr lang="en-GB" sz="1800" dirty="0" smtClean="0">
              <a:solidFill>
                <a:srgbClr val="000066"/>
              </a:solidFill>
            </a:endParaRPr>
          </a:p>
          <a:p>
            <a:pPr marL="288925" indent="-288925">
              <a:lnSpc>
                <a:spcPct val="95000"/>
              </a:lnSpc>
              <a:tabLst>
                <a:tab pos="288925" algn="l"/>
                <a:tab pos="527050" algn="l"/>
                <a:tab pos="1441450" algn="l"/>
                <a:tab pos="2355850" algn="l"/>
                <a:tab pos="3270250" algn="l"/>
                <a:tab pos="4184650" algn="l"/>
                <a:tab pos="5099050" algn="l"/>
                <a:tab pos="6013450" algn="l"/>
                <a:tab pos="6927850" algn="l"/>
                <a:tab pos="7842250" algn="l"/>
                <a:tab pos="8756650" algn="l"/>
                <a:tab pos="9671050" algn="l"/>
              </a:tabLst>
            </a:pPr>
            <a:r>
              <a:rPr lang="en-GB" dirty="0"/>
              <a:t>Each block will have a header word</a:t>
            </a:r>
            <a:endParaRPr lang="en-GB" dirty="0" smtClean="0"/>
          </a:p>
          <a:p>
            <a:pPr marL="968375" lvl="2" indent="-279400">
              <a:tabLst>
                <a:tab pos="0" algn="l"/>
                <a:tab pos="527050" algn="l"/>
                <a:tab pos="1441450" algn="l"/>
                <a:tab pos="2355850" algn="l"/>
                <a:tab pos="3270250" algn="l"/>
                <a:tab pos="4184650" algn="l"/>
                <a:tab pos="5099050" algn="l"/>
                <a:tab pos="6013450" algn="l"/>
                <a:tab pos="6927850" algn="l"/>
                <a:tab pos="7842250" algn="l"/>
                <a:tab pos="8756650" algn="l"/>
                <a:tab pos="9671050" algn="l"/>
              </a:tabLst>
            </a:pPr>
            <a:r>
              <a:rPr lang="en-GB" b="1" dirty="0" smtClean="0">
                <a:latin typeface="Courier New" pitchFamily="49" charset="0"/>
              </a:rPr>
              <a:t>b[</a:t>
            </a:r>
            <a:r>
              <a:rPr lang="en-GB" b="1" dirty="0">
                <a:latin typeface="Courier New" pitchFamily="49" charset="0"/>
              </a:rPr>
              <a:t>-1</a:t>
            </a:r>
            <a:r>
              <a:rPr lang="en-GB" b="1" dirty="0" smtClean="0">
                <a:latin typeface="Courier New" pitchFamily="49" charset="0"/>
              </a:rPr>
              <a:t>]</a:t>
            </a:r>
          </a:p>
          <a:p>
            <a:pPr marL="431800" lvl="1" indent="-215900">
              <a:lnSpc>
                <a:spcPct val="100000"/>
              </a:lnSpc>
              <a:buSzPct val="75000"/>
              <a:buFont typeface="Wingdings" charset="2"/>
              <a:buNone/>
              <a:tabLst>
                <a:tab pos="0" algn="l"/>
                <a:tab pos="527050" algn="l"/>
                <a:tab pos="1441450" algn="l"/>
                <a:tab pos="2355850" algn="l"/>
                <a:tab pos="3270250" algn="l"/>
                <a:tab pos="4184650" algn="l"/>
                <a:tab pos="5099050" algn="l"/>
                <a:tab pos="6013450" algn="l"/>
                <a:tab pos="6927850" algn="l"/>
                <a:tab pos="7842250" algn="l"/>
                <a:tab pos="8756650" algn="l"/>
                <a:tab pos="9671050" algn="l"/>
              </a:tabLst>
            </a:pPr>
            <a:endParaRPr lang="en-GB" dirty="0" smtClean="0"/>
          </a:p>
          <a:p>
            <a:pPr marL="288925" indent="-288925">
              <a:lnSpc>
                <a:spcPct val="95000"/>
              </a:lnSpc>
              <a:tabLst>
                <a:tab pos="288925" algn="l"/>
                <a:tab pos="527050" algn="l"/>
                <a:tab pos="1441450" algn="l"/>
                <a:tab pos="2355850" algn="l"/>
                <a:tab pos="3270250" algn="l"/>
                <a:tab pos="4184650" algn="l"/>
                <a:tab pos="5099050" algn="l"/>
                <a:tab pos="6013450" algn="l"/>
                <a:tab pos="6927850" algn="l"/>
                <a:tab pos="7842250" algn="l"/>
                <a:tab pos="8756650" algn="l"/>
                <a:tab pos="9671050" algn="l"/>
              </a:tabLst>
            </a:pPr>
            <a:r>
              <a:rPr lang="en-GB" dirty="0"/>
              <a:t>Functions used by the</a:t>
            </a:r>
            <a:r>
              <a:rPr lang="en-GB" dirty="0" smtClean="0"/>
              <a:t> garbage collector:</a:t>
            </a:r>
          </a:p>
          <a:p>
            <a:pPr marL="568325" lvl="1" indent="-279400">
              <a:lnSpc>
                <a:spcPct val="100000"/>
              </a:lnSpc>
              <a:tabLst>
                <a:tab pos="0" algn="l"/>
                <a:tab pos="527050" algn="l"/>
                <a:tab pos="1441450" algn="l"/>
                <a:tab pos="2355850" algn="l"/>
                <a:tab pos="3270250" algn="l"/>
                <a:tab pos="4184650" algn="l"/>
                <a:tab pos="5099050" algn="l"/>
                <a:tab pos="6013450" algn="l"/>
                <a:tab pos="6927850" algn="l"/>
                <a:tab pos="7842250" algn="l"/>
                <a:tab pos="8756650" algn="l"/>
                <a:tab pos="9671050" algn="l"/>
              </a:tabLst>
            </a:pPr>
            <a:r>
              <a:rPr lang="en-GB" b="1" dirty="0" err="1" smtClean="0">
                <a:latin typeface="Courier New" pitchFamily="49" charset="0"/>
              </a:rPr>
              <a:t>is_ptr</a:t>
            </a:r>
            <a:r>
              <a:rPr lang="en-GB" b="1" dirty="0" err="1">
                <a:latin typeface="Courier New" pitchFamily="49" charset="0"/>
              </a:rPr>
              <a:t>(p</a:t>
            </a:r>
            <a:r>
              <a:rPr lang="en-GB" b="1" dirty="0">
                <a:latin typeface="Courier New" pitchFamily="49" charset="0"/>
              </a:rPr>
              <a:t>):</a:t>
            </a:r>
            <a:r>
              <a:rPr lang="en-GB" dirty="0"/>
              <a:t> determines whether </a:t>
            </a:r>
            <a:r>
              <a:rPr lang="en-GB" b="1" dirty="0">
                <a:latin typeface="Courier New" pitchFamily="49" charset="0"/>
              </a:rPr>
              <a:t>p</a:t>
            </a:r>
            <a:r>
              <a:rPr lang="en-GB" dirty="0"/>
              <a:t> is a </a:t>
            </a:r>
            <a:r>
              <a:rPr lang="en-GB" dirty="0" smtClean="0"/>
              <a:t>pointer to a block</a:t>
            </a:r>
            <a:endParaRPr lang="en-GB" b="1" i="1" dirty="0" smtClean="0">
              <a:solidFill>
                <a:srgbClr val="C00000"/>
              </a:solidFill>
            </a:endParaRPr>
          </a:p>
          <a:p>
            <a:pPr marL="568325" lvl="1" indent="-279400">
              <a:lnSpc>
                <a:spcPct val="100000"/>
              </a:lnSpc>
              <a:tabLst>
                <a:tab pos="0" algn="l"/>
                <a:tab pos="527050" algn="l"/>
                <a:tab pos="1441450" algn="l"/>
                <a:tab pos="2355850" algn="l"/>
                <a:tab pos="3270250" algn="l"/>
                <a:tab pos="4184650" algn="l"/>
                <a:tab pos="5099050" algn="l"/>
                <a:tab pos="6013450" algn="l"/>
                <a:tab pos="6927850" algn="l"/>
                <a:tab pos="7842250" algn="l"/>
                <a:tab pos="8756650" algn="l"/>
                <a:tab pos="9671050" algn="l"/>
              </a:tabLst>
            </a:pPr>
            <a:r>
              <a:rPr lang="en-GB" b="1" dirty="0" err="1">
                <a:latin typeface="Courier New" pitchFamily="49" charset="0"/>
              </a:rPr>
              <a:t>length</a:t>
            </a:r>
            <a:r>
              <a:rPr lang="en-GB" b="1" dirty="0" err="1" smtClean="0">
                <a:latin typeface="Courier New" pitchFamily="49" charset="0"/>
              </a:rPr>
              <a:t>(p</a:t>
            </a:r>
            <a:r>
              <a:rPr lang="en-GB" b="1" dirty="0" smtClean="0">
                <a:latin typeface="Courier New"/>
                <a:cs typeface="Courier New"/>
              </a:rPr>
              <a:t>)</a:t>
            </a:r>
            <a:r>
              <a:rPr lang="en-GB" b="1" dirty="0">
                <a:latin typeface="Courier New"/>
                <a:cs typeface="Courier New"/>
              </a:rPr>
              <a:t>:</a:t>
            </a:r>
            <a:r>
              <a:rPr lang="en-GB" b="1" dirty="0"/>
              <a:t> </a:t>
            </a:r>
            <a:r>
              <a:rPr lang="en-GB" b="1" dirty="0" smtClean="0"/>
              <a:t> </a:t>
            </a:r>
            <a:r>
              <a:rPr lang="en-GB" dirty="0" smtClean="0"/>
              <a:t>returns length </a:t>
            </a:r>
            <a:r>
              <a:rPr lang="en-GB" dirty="0"/>
              <a:t>of block</a:t>
            </a:r>
            <a:r>
              <a:rPr lang="en-GB" dirty="0" smtClean="0"/>
              <a:t> pointed to by </a:t>
            </a:r>
            <a:r>
              <a:rPr lang="en-GB" b="1" dirty="0" err="1" smtClean="0">
                <a:latin typeface="Courier New" pitchFamily="49" charset="0"/>
              </a:rPr>
              <a:t>p</a:t>
            </a:r>
            <a:r>
              <a:rPr lang="en-GB" dirty="0" smtClean="0"/>
              <a:t>, </a:t>
            </a:r>
            <a:r>
              <a:rPr lang="en-GB" dirty="0"/>
              <a:t>not including</a:t>
            </a:r>
            <a:r>
              <a:rPr lang="en-GB" dirty="0" smtClean="0"/>
              <a:t> header</a:t>
            </a:r>
            <a:endParaRPr lang="en-GB" dirty="0"/>
          </a:p>
          <a:p>
            <a:pPr marL="568325" lvl="1" indent="-279400">
              <a:lnSpc>
                <a:spcPct val="100000"/>
              </a:lnSpc>
              <a:tabLst>
                <a:tab pos="0" algn="l"/>
                <a:tab pos="527050" algn="l"/>
                <a:tab pos="1441450" algn="l"/>
                <a:tab pos="2355850" algn="l"/>
                <a:tab pos="3270250" algn="l"/>
                <a:tab pos="4184650" algn="l"/>
                <a:tab pos="5099050" algn="l"/>
                <a:tab pos="6013450" algn="l"/>
                <a:tab pos="6927850" algn="l"/>
                <a:tab pos="7842250" algn="l"/>
                <a:tab pos="8756650" algn="l"/>
                <a:tab pos="9671050" algn="l"/>
              </a:tabLst>
            </a:pPr>
            <a:r>
              <a:rPr lang="en-GB" b="1" dirty="0" err="1">
                <a:latin typeface="Courier New" pitchFamily="49" charset="0"/>
              </a:rPr>
              <a:t>get_roots</a:t>
            </a:r>
            <a:r>
              <a:rPr lang="en-GB" b="1" dirty="0">
                <a:latin typeface="Courier New" pitchFamily="49" charset="0"/>
              </a:rPr>
              <a:t>()</a:t>
            </a:r>
            <a:r>
              <a:rPr lang="en-GB" b="1" dirty="0">
                <a:latin typeface="Courier New"/>
                <a:cs typeface="Courier New"/>
              </a:rPr>
              <a:t>:</a:t>
            </a:r>
            <a:r>
              <a:rPr lang="en-GB" b="1" dirty="0"/>
              <a:t> </a:t>
            </a:r>
            <a:r>
              <a:rPr lang="en-GB" b="1" dirty="0" smtClean="0"/>
              <a:t> </a:t>
            </a:r>
            <a:r>
              <a:rPr lang="en-GB" dirty="0" smtClean="0"/>
              <a:t>returns </a:t>
            </a:r>
            <a:r>
              <a:rPr lang="en-GB" dirty="0"/>
              <a:t>all the roots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Garbage Collection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48048" y="490152"/>
            <a:ext cx="6781800" cy="573087"/>
          </a:xfrm>
          <a:ln/>
        </p:spPr>
        <p:txBody>
          <a:bodyPr/>
          <a:lstStyle/>
          <a:p>
            <a:pPr>
              <a:lnSpc>
                <a:spcPct val="8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/>
              <a:t>Mark and Sweep (cont.)</a:t>
            </a:r>
          </a:p>
        </p:txBody>
      </p:sp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471306" y="1593316"/>
            <a:ext cx="8285769" cy="2064284"/>
          </a:xfrm>
          <a:prstGeom prst="rect">
            <a:avLst/>
          </a:prstGeom>
          <a:solidFill>
            <a:srgbClr val="F6F5BD"/>
          </a:solidFill>
          <a:ln w="324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lnSpc>
                <a:spcPct val="100000"/>
              </a:lnSpc>
              <a:buFont typeface="Courier New" pitchFamily="49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 err="1">
                <a:latin typeface="Courier New" pitchFamily="49" charset="0"/>
                <a:ea typeface="msgothic" charset="0"/>
                <a:cs typeface="msgothic" charset="0"/>
              </a:rPr>
              <a:t>ptr</a:t>
            </a: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 mark(</a:t>
            </a:r>
            <a:r>
              <a:rPr lang="en-GB" sz="1600" b="1" dirty="0" err="1">
                <a:latin typeface="Courier New" pitchFamily="49" charset="0"/>
                <a:ea typeface="msgothic" charset="0"/>
                <a:cs typeface="msgothic" charset="0"/>
              </a:rPr>
              <a:t>ptr</a:t>
            </a: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 p) {                 </a:t>
            </a:r>
            <a:r>
              <a:rPr lang="en-GB" sz="1600" b="1" dirty="0">
                <a:solidFill>
                  <a:srgbClr val="C00000"/>
                </a:solidFill>
                <a:latin typeface="Courier New" pitchFamily="49" charset="0"/>
                <a:ea typeface="msgothic" charset="0"/>
                <a:cs typeface="msgothic" charset="0"/>
              </a:rPr>
              <a:t>// p: some word in a heap block</a:t>
            </a:r>
          </a:p>
          <a:p>
            <a:pPr>
              <a:lnSpc>
                <a:spcPct val="100000"/>
              </a:lnSpc>
              <a:buFont typeface="Courier New" pitchFamily="49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   if (!</a:t>
            </a:r>
            <a:r>
              <a:rPr lang="en-GB" sz="1600" b="1" dirty="0" err="1">
                <a:latin typeface="Courier New" pitchFamily="49" charset="0"/>
                <a:ea typeface="msgothic" charset="0"/>
                <a:cs typeface="msgothic" charset="0"/>
              </a:rPr>
              <a:t>is_ptr</a:t>
            </a: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(p)) return;        </a:t>
            </a:r>
            <a:r>
              <a:rPr lang="en-GB" sz="1600" b="1" dirty="0">
                <a:solidFill>
                  <a:srgbClr val="C00000"/>
                </a:solidFill>
                <a:latin typeface="Courier New" pitchFamily="49" charset="0"/>
                <a:ea typeface="msgothic" charset="0"/>
                <a:cs typeface="msgothic" charset="0"/>
              </a:rPr>
              <a:t>// do nothing if not pointer</a:t>
            </a:r>
          </a:p>
          <a:p>
            <a:pPr>
              <a:lnSpc>
                <a:spcPct val="100000"/>
              </a:lnSpc>
              <a:buFont typeface="Courier New" pitchFamily="49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   if (</a:t>
            </a:r>
            <a:r>
              <a:rPr lang="en-GB" sz="1600" b="1" dirty="0" err="1">
                <a:latin typeface="Courier New" pitchFamily="49" charset="0"/>
                <a:ea typeface="msgothic" charset="0"/>
                <a:cs typeface="msgothic" charset="0"/>
              </a:rPr>
              <a:t>markBitSet</a:t>
            </a: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(p)) return;     </a:t>
            </a:r>
            <a:r>
              <a:rPr lang="en-GB" sz="1600" b="1" dirty="0">
                <a:solidFill>
                  <a:srgbClr val="C00000"/>
                </a:solidFill>
                <a:latin typeface="Courier New" pitchFamily="49" charset="0"/>
                <a:ea typeface="msgothic" charset="0"/>
                <a:cs typeface="msgothic" charset="0"/>
              </a:rPr>
              <a:t>// check if already marked</a:t>
            </a:r>
          </a:p>
          <a:p>
            <a:pPr>
              <a:lnSpc>
                <a:spcPct val="100000"/>
              </a:lnSpc>
              <a:buFont typeface="Courier New" pitchFamily="49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   </a:t>
            </a:r>
            <a:r>
              <a:rPr lang="en-GB" sz="1600" b="1" dirty="0" err="1">
                <a:latin typeface="Courier New" pitchFamily="49" charset="0"/>
                <a:ea typeface="msgothic" charset="0"/>
                <a:cs typeface="msgothic" charset="0"/>
              </a:rPr>
              <a:t>setMarkBit</a:t>
            </a: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(p);                 </a:t>
            </a:r>
            <a:r>
              <a:rPr lang="en-GB" sz="1600" b="1" dirty="0">
                <a:solidFill>
                  <a:srgbClr val="C00000"/>
                </a:solidFill>
                <a:latin typeface="Courier New" pitchFamily="49" charset="0"/>
                <a:ea typeface="msgothic" charset="0"/>
                <a:cs typeface="msgothic" charset="0"/>
              </a:rPr>
              <a:t>// set the mark bit</a:t>
            </a:r>
          </a:p>
          <a:p>
            <a:pPr>
              <a:lnSpc>
                <a:spcPct val="100000"/>
              </a:lnSpc>
              <a:buFont typeface="Courier New" pitchFamily="49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   for (</a:t>
            </a:r>
            <a:r>
              <a:rPr lang="en-GB" sz="1600" b="1" dirty="0" err="1">
                <a:latin typeface="Courier New" pitchFamily="49" charset="0"/>
                <a:ea typeface="msgothic" charset="0"/>
                <a:cs typeface="msgothic" charset="0"/>
              </a:rPr>
              <a:t>i</a:t>
            </a: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=0; </a:t>
            </a:r>
            <a:r>
              <a:rPr lang="en-GB" sz="1600" b="1" dirty="0" err="1">
                <a:latin typeface="Courier New" pitchFamily="49" charset="0"/>
                <a:ea typeface="msgothic" charset="0"/>
                <a:cs typeface="msgothic" charset="0"/>
              </a:rPr>
              <a:t>i</a:t>
            </a: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 &lt; length(p); </a:t>
            </a:r>
            <a:r>
              <a:rPr lang="en-GB" sz="1600" b="1" dirty="0" err="1">
                <a:latin typeface="Courier New" pitchFamily="49" charset="0"/>
                <a:ea typeface="msgothic" charset="0"/>
                <a:cs typeface="msgothic" charset="0"/>
              </a:rPr>
              <a:t>i</a:t>
            </a: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++)  </a:t>
            </a:r>
            <a:r>
              <a:rPr lang="en-GB" sz="1600" b="1" dirty="0">
                <a:solidFill>
                  <a:srgbClr val="C00000"/>
                </a:solidFill>
                <a:latin typeface="Courier New" pitchFamily="49" charset="0"/>
                <a:ea typeface="msgothic" charset="0"/>
                <a:cs typeface="msgothic" charset="0"/>
              </a:rPr>
              <a:t>//</a:t>
            </a:r>
            <a:r>
              <a:rPr lang="en-GB" sz="1600" b="1" dirty="0" smtClean="0">
                <a:solidFill>
                  <a:srgbClr val="C00000"/>
                </a:solidFill>
                <a:latin typeface="Courier New" pitchFamily="49" charset="0"/>
                <a:ea typeface="msgothic" charset="0"/>
                <a:cs typeface="msgothic" charset="0"/>
              </a:rPr>
              <a:t> recursivel</a:t>
            </a:r>
            <a:r>
              <a:rPr lang="en-GB" sz="1600" dirty="0" smtClean="0">
                <a:solidFill>
                  <a:srgbClr val="C00000"/>
                </a:solidFill>
                <a:latin typeface="Courier New" pitchFamily="49" charset="0"/>
                <a:ea typeface="msgothic" charset="0"/>
                <a:cs typeface="msgothic" charset="0"/>
              </a:rPr>
              <a:t>y </a:t>
            </a:r>
            <a:r>
              <a:rPr lang="en-GB" sz="1600" b="1" dirty="0" smtClean="0">
                <a:solidFill>
                  <a:srgbClr val="C00000"/>
                </a:solidFill>
                <a:latin typeface="Courier New" pitchFamily="49" charset="0"/>
                <a:ea typeface="msgothic" charset="0"/>
                <a:cs typeface="msgothic" charset="0"/>
              </a:rPr>
              <a:t>call mark on</a:t>
            </a:r>
          </a:p>
          <a:p>
            <a:pPr>
              <a:lnSpc>
                <a:spcPct val="100000"/>
              </a:lnSpc>
              <a:buFont typeface="Courier New" pitchFamily="49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     </a:t>
            </a:r>
            <a:r>
              <a:rPr lang="en-GB" sz="1600" b="1" dirty="0" err="1">
                <a:latin typeface="Courier New" pitchFamily="49" charset="0"/>
                <a:ea typeface="msgothic" charset="0"/>
                <a:cs typeface="msgothic" charset="0"/>
              </a:rPr>
              <a:t>mark(p[i</a:t>
            </a: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]); </a:t>
            </a:r>
            <a:r>
              <a:rPr lang="en-GB" sz="1600" b="1" dirty="0" smtClean="0">
                <a:latin typeface="Courier New" pitchFamily="49" charset="0"/>
                <a:ea typeface="msgothic" charset="0"/>
                <a:cs typeface="msgothic" charset="0"/>
              </a:rPr>
              <a:t>		    </a:t>
            </a:r>
            <a:r>
              <a:rPr lang="en-GB" sz="1600" dirty="0" smtClean="0">
                <a:solidFill>
                  <a:srgbClr val="C00000"/>
                </a:solidFill>
                <a:latin typeface="Courier New" pitchFamily="49" charset="0"/>
                <a:ea typeface="msgothic" charset="0"/>
                <a:cs typeface="msgothic" charset="0"/>
              </a:rPr>
              <a:t>//   all words in the block</a:t>
            </a:r>
            <a:endParaRPr lang="en-GB" sz="1600" dirty="0">
              <a:solidFill>
                <a:srgbClr val="C00000"/>
              </a:solidFill>
              <a:latin typeface="Courier New" pitchFamily="49" charset="0"/>
              <a:ea typeface="msgothic" charset="0"/>
              <a:cs typeface="msgothic" charset="0"/>
            </a:endParaRPr>
          </a:p>
          <a:p>
            <a:pPr>
              <a:lnSpc>
                <a:spcPct val="100000"/>
              </a:lnSpc>
              <a:buFont typeface="Courier New" pitchFamily="49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   return;</a:t>
            </a:r>
          </a:p>
          <a:p>
            <a:pPr>
              <a:lnSpc>
                <a:spcPct val="100000"/>
              </a:lnSpc>
              <a:buFont typeface="Courier New" pitchFamily="49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}      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362154" y="1212316"/>
            <a:ext cx="7696200" cy="39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buFont typeface="Helvetica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b="1" dirty="0">
                <a:latin typeface="Calibri" pitchFamily="34" charset="0"/>
                <a:ea typeface="msgothic" charset="0"/>
                <a:cs typeface="msgothic" charset="0"/>
              </a:rPr>
              <a:t>Mark using depth-first traversal of the memory graph 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381000" y="3946525"/>
            <a:ext cx="7696200" cy="39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buFont typeface="Helvetica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b="1" dirty="0">
                <a:latin typeface="Calibri" pitchFamily="34" charset="0"/>
                <a:ea typeface="msgothic" charset="0"/>
                <a:cs typeface="msgothic" charset="0"/>
              </a:rPr>
              <a:t>Sweep using lengths to find next block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471305" y="4337050"/>
            <a:ext cx="8285769" cy="2064284"/>
          </a:xfrm>
          <a:prstGeom prst="rect">
            <a:avLst/>
          </a:prstGeom>
          <a:solidFill>
            <a:srgbClr val="F6F5BD"/>
          </a:solidFill>
          <a:ln w="324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lnSpc>
                <a:spcPct val="100000"/>
              </a:lnSpc>
              <a:buFont typeface="Courier New" pitchFamily="49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 err="1">
                <a:latin typeface="Courier New" pitchFamily="49" charset="0"/>
                <a:ea typeface="msgothic" charset="0"/>
                <a:cs typeface="msgothic" charset="0"/>
              </a:rPr>
              <a:t>ptr</a:t>
            </a: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 </a:t>
            </a:r>
            <a:r>
              <a:rPr lang="en-GB" sz="1600" b="1" dirty="0" err="1">
                <a:latin typeface="Courier New" pitchFamily="49" charset="0"/>
                <a:ea typeface="msgothic" charset="0"/>
                <a:cs typeface="msgothic" charset="0"/>
              </a:rPr>
              <a:t>sweep(ptr</a:t>
            </a: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 </a:t>
            </a:r>
            <a:r>
              <a:rPr lang="en-GB" sz="1600" b="1" dirty="0" err="1">
                <a:latin typeface="Courier New" pitchFamily="49" charset="0"/>
                <a:ea typeface="msgothic" charset="0"/>
                <a:cs typeface="msgothic" charset="0"/>
              </a:rPr>
              <a:t>p</a:t>
            </a: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, </a:t>
            </a:r>
            <a:r>
              <a:rPr lang="en-GB" sz="1600" b="1" dirty="0" err="1">
                <a:latin typeface="Courier New" pitchFamily="49" charset="0"/>
                <a:ea typeface="msgothic" charset="0"/>
                <a:cs typeface="msgothic" charset="0"/>
              </a:rPr>
              <a:t>ptr</a:t>
            </a: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 end) {       </a:t>
            </a:r>
            <a:r>
              <a:rPr lang="en-GB" sz="1600" dirty="0">
                <a:solidFill>
                  <a:srgbClr val="C00000"/>
                </a:solidFill>
                <a:latin typeface="Courier New" pitchFamily="49" charset="0"/>
                <a:ea typeface="msgothic" charset="0"/>
                <a:cs typeface="msgothic" charset="0"/>
              </a:rPr>
              <a:t>// ptrs to start &amp; end of heap</a:t>
            </a:r>
            <a:endParaRPr lang="en-GB" sz="1600" b="1" dirty="0">
              <a:latin typeface="Courier New" pitchFamily="49" charset="0"/>
              <a:ea typeface="msgothic" charset="0"/>
              <a:cs typeface="msgothic" charset="0"/>
            </a:endParaRPr>
          </a:p>
          <a:p>
            <a:pPr>
              <a:lnSpc>
                <a:spcPct val="100000"/>
              </a:lnSpc>
              <a:buFont typeface="Courier New" pitchFamily="49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   while (</a:t>
            </a:r>
            <a:r>
              <a:rPr lang="en-GB" sz="1600" b="1" dirty="0" err="1">
                <a:latin typeface="Courier New" pitchFamily="49" charset="0"/>
                <a:ea typeface="msgothic" charset="0"/>
                <a:cs typeface="msgothic" charset="0"/>
              </a:rPr>
              <a:t>p</a:t>
            </a: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 &lt; end) </a:t>
            </a:r>
            <a:r>
              <a:rPr lang="en-GB" sz="1600" b="1" dirty="0" smtClean="0">
                <a:latin typeface="Courier New" pitchFamily="49" charset="0"/>
                <a:ea typeface="msgothic" charset="0"/>
                <a:cs typeface="msgothic" charset="0"/>
              </a:rPr>
              <a:t>{		    </a:t>
            </a:r>
            <a:r>
              <a:rPr lang="en-GB" sz="1600" dirty="0" smtClean="0">
                <a:solidFill>
                  <a:srgbClr val="C00000"/>
                </a:solidFill>
                <a:latin typeface="Courier New" pitchFamily="49" charset="0"/>
                <a:ea typeface="msgothic" charset="0"/>
                <a:cs typeface="msgothic" charset="0"/>
              </a:rPr>
              <a:t>// while not at end of heap</a:t>
            </a:r>
          </a:p>
          <a:p>
            <a:pPr>
              <a:lnSpc>
                <a:spcPct val="100000"/>
              </a:lnSpc>
              <a:buFont typeface="Courier New" pitchFamily="49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      if </a:t>
            </a:r>
            <a:r>
              <a:rPr lang="en-GB" sz="1600" b="1" dirty="0" err="1">
                <a:latin typeface="Courier New" pitchFamily="49" charset="0"/>
                <a:ea typeface="msgothic" charset="0"/>
                <a:cs typeface="msgothic" charset="0"/>
              </a:rPr>
              <a:t>markBitSet(p</a:t>
            </a:r>
            <a:r>
              <a:rPr lang="en-GB" sz="1600" b="1" dirty="0" smtClean="0">
                <a:latin typeface="Courier New" pitchFamily="49" charset="0"/>
                <a:ea typeface="msgothic" charset="0"/>
                <a:cs typeface="msgothic" charset="0"/>
              </a:rPr>
              <a:t>)            </a:t>
            </a:r>
            <a:r>
              <a:rPr lang="en-GB" sz="1600" dirty="0" smtClean="0">
                <a:solidFill>
                  <a:srgbClr val="C00000"/>
                </a:solidFill>
                <a:latin typeface="Courier New" pitchFamily="49" charset="0"/>
                <a:ea typeface="msgothic" charset="0"/>
                <a:cs typeface="msgothic" charset="0"/>
              </a:rPr>
              <a:t>// check if block is marked</a:t>
            </a:r>
            <a:r>
              <a:rPr lang="en-GB" sz="1600" b="1" dirty="0" smtClean="0">
                <a:latin typeface="Courier New" pitchFamily="49" charset="0"/>
                <a:ea typeface="msgothic" charset="0"/>
                <a:cs typeface="msgothic" charset="0"/>
              </a:rPr>
              <a:t/>
            </a:r>
            <a:br>
              <a:rPr lang="en-GB" sz="1600" b="1" dirty="0" smtClean="0">
                <a:latin typeface="Courier New" pitchFamily="49" charset="0"/>
                <a:ea typeface="msgothic" charset="0"/>
                <a:cs typeface="msgothic" charset="0"/>
              </a:rPr>
            </a:b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         </a:t>
            </a:r>
            <a:r>
              <a:rPr lang="en-GB" sz="1600" b="1" dirty="0" err="1">
                <a:latin typeface="Courier New" pitchFamily="49" charset="0"/>
                <a:ea typeface="msgothic" charset="0"/>
                <a:cs typeface="msgothic" charset="0"/>
              </a:rPr>
              <a:t>clearMarkBit</a:t>
            </a: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()</a:t>
            </a:r>
            <a:r>
              <a:rPr lang="en-GB" sz="1600" b="1" dirty="0" smtClean="0">
                <a:latin typeface="Courier New" pitchFamily="49" charset="0"/>
                <a:ea typeface="msgothic" charset="0"/>
                <a:cs typeface="msgothic" charset="0"/>
              </a:rPr>
              <a:t>;          </a:t>
            </a:r>
            <a:r>
              <a:rPr lang="en-GB" sz="1600" dirty="0" smtClean="0">
                <a:solidFill>
                  <a:srgbClr val="C00000"/>
                </a:solidFill>
                <a:latin typeface="Courier New" pitchFamily="49" charset="0"/>
                <a:ea typeface="msgothic" charset="0"/>
                <a:cs typeface="msgothic" charset="0"/>
              </a:rPr>
              <a:t>// if so, reset mark bit</a:t>
            </a:r>
          </a:p>
          <a:p>
            <a:pPr>
              <a:lnSpc>
                <a:spcPct val="100000"/>
              </a:lnSpc>
              <a:buFont typeface="Courier New" pitchFamily="49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      else if (</a:t>
            </a:r>
            <a:r>
              <a:rPr lang="en-GB" sz="1600" b="1" dirty="0" err="1">
                <a:latin typeface="Courier New" pitchFamily="49" charset="0"/>
                <a:ea typeface="msgothic" charset="0"/>
                <a:cs typeface="msgothic" charset="0"/>
              </a:rPr>
              <a:t>allocateBitSet(p</a:t>
            </a: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))</a:t>
            </a:r>
            <a:r>
              <a:rPr lang="en-GB" sz="1600" b="1" dirty="0" smtClean="0">
                <a:latin typeface="Courier New" pitchFamily="49" charset="0"/>
                <a:ea typeface="msgothic" charset="0"/>
                <a:cs typeface="msgothic" charset="0"/>
              </a:rPr>
              <a:t> </a:t>
            </a:r>
            <a:r>
              <a:rPr lang="en-GB" sz="1600" dirty="0" smtClean="0">
                <a:solidFill>
                  <a:srgbClr val="C00000"/>
                </a:solidFill>
                <a:latin typeface="Courier New" pitchFamily="49" charset="0"/>
                <a:ea typeface="msgothic" charset="0"/>
                <a:cs typeface="msgothic" charset="0"/>
              </a:rPr>
              <a:t>// if not marked, but allocated</a:t>
            </a:r>
          </a:p>
          <a:p>
            <a:pPr>
              <a:lnSpc>
                <a:spcPct val="100000"/>
              </a:lnSpc>
              <a:buFont typeface="Courier New" pitchFamily="49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         </a:t>
            </a:r>
            <a:r>
              <a:rPr lang="en-GB" sz="1600" b="1" dirty="0" err="1">
                <a:latin typeface="Courier New" pitchFamily="49" charset="0"/>
                <a:ea typeface="msgothic" charset="0"/>
                <a:cs typeface="msgothic" charset="0"/>
              </a:rPr>
              <a:t>free(p</a:t>
            </a: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)</a:t>
            </a:r>
            <a:r>
              <a:rPr lang="en-GB" sz="1600" b="1" dirty="0" smtClean="0">
                <a:latin typeface="Courier New" pitchFamily="49" charset="0"/>
                <a:ea typeface="msgothic" charset="0"/>
                <a:cs typeface="msgothic" charset="0"/>
              </a:rPr>
              <a:t>;                 </a:t>
            </a:r>
            <a:r>
              <a:rPr lang="en-GB" sz="1600" dirty="0" smtClean="0">
                <a:solidFill>
                  <a:srgbClr val="C00000"/>
                </a:solidFill>
                <a:latin typeface="Courier New" pitchFamily="49" charset="0"/>
                <a:ea typeface="msgothic" charset="0"/>
                <a:cs typeface="msgothic" charset="0"/>
              </a:rPr>
              <a:t>// free the block</a:t>
            </a:r>
          </a:p>
          <a:p>
            <a:pPr>
              <a:lnSpc>
                <a:spcPct val="100000"/>
              </a:lnSpc>
              <a:buFont typeface="Courier New" pitchFamily="49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      </a:t>
            </a:r>
            <a:r>
              <a:rPr lang="en-GB" sz="1600" b="1" dirty="0" err="1">
                <a:latin typeface="Courier New" pitchFamily="49" charset="0"/>
                <a:ea typeface="msgothic" charset="0"/>
                <a:cs typeface="msgothic" charset="0"/>
              </a:rPr>
              <a:t>p</a:t>
            </a:r>
            <a:r>
              <a:rPr lang="en-GB" sz="1600" b="1" dirty="0" smtClean="0">
                <a:latin typeface="Courier New" pitchFamily="49" charset="0"/>
                <a:ea typeface="msgothic" charset="0"/>
                <a:cs typeface="msgothic" charset="0"/>
              </a:rPr>
              <a:t> += length(p);             </a:t>
            </a:r>
            <a:r>
              <a:rPr lang="en-GB" sz="1600" dirty="0" smtClean="0">
                <a:solidFill>
                  <a:srgbClr val="C00000"/>
                </a:solidFill>
                <a:latin typeface="Courier New" pitchFamily="49" charset="0"/>
                <a:ea typeface="msgothic" charset="0"/>
                <a:cs typeface="msgothic" charset="0"/>
              </a:rPr>
              <a:t>// adjust pointer to next block</a:t>
            </a:r>
          </a:p>
          <a:p>
            <a:pPr>
              <a:lnSpc>
                <a:spcPct val="100000"/>
              </a:lnSpc>
              <a:buFont typeface="Courier New" pitchFamily="49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latin typeface="Courier New" pitchFamily="49" charset="0"/>
                <a:ea typeface="msgothic" charset="0"/>
                <a:cs typeface="msgothic" charset="0"/>
              </a:rPr>
              <a:t>}     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Garbage Collection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373063"/>
            <a:ext cx="8001000" cy="769937"/>
          </a:xfrm>
          <a:ln/>
        </p:spPr>
        <p:txBody>
          <a:bodyPr/>
          <a:lstStyle/>
          <a:p>
            <a:pPr>
              <a:lnSpc>
                <a:spcPct val="8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/>
              <a:t>Conservative Mark &amp; Sweep in C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79413" y="1116036"/>
            <a:ext cx="8307387" cy="5522639"/>
          </a:xfrm>
          <a:ln/>
        </p:spPr>
        <p:txBody>
          <a:bodyPr/>
          <a:lstStyle/>
          <a:p>
            <a:pPr>
              <a:lnSpc>
                <a:spcPct val="95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Would mark &amp; sweep work in C?</a:t>
            </a:r>
          </a:p>
          <a:p>
            <a:pPr lvl="1">
              <a:lnSpc>
                <a:spcPct val="100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b="1" dirty="0" err="1">
                <a:latin typeface="Courier New" pitchFamily="49" charset="0"/>
              </a:rPr>
              <a:t>is_ptr</a:t>
            </a:r>
            <a:r>
              <a:rPr lang="en-GB" b="1" dirty="0">
                <a:latin typeface="Courier New" pitchFamily="49" charset="0"/>
              </a:rPr>
              <a:t>()</a:t>
            </a:r>
            <a:r>
              <a:rPr lang="en-GB" b="1" dirty="0"/>
              <a:t> </a:t>
            </a:r>
            <a:r>
              <a:rPr lang="en-GB" dirty="0"/>
              <a:t>(previous slide) determines if a word is a pointer by checking if it points to an allocated block of memory</a:t>
            </a:r>
          </a:p>
          <a:p>
            <a:pPr lvl="1">
              <a:lnSpc>
                <a:spcPct val="100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But in C, pointers can point into the </a:t>
            </a:r>
            <a:r>
              <a:rPr lang="en-GB" i="1" dirty="0"/>
              <a:t>middle</a:t>
            </a:r>
            <a:r>
              <a:rPr lang="en-GB" dirty="0"/>
              <a:t> of allocated blocks (not so in Java)</a:t>
            </a:r>
          </a:p>
          <a:p>
            <a:pPr lvl="2"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Makes it tricky to find all allocated blocks in mark phase</a:t>
            </a:r>
          </a:p>
          <a:p>
            <a:pPr lvl="1">
              <a:lnSpc>
                <a:spcPct val="100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endParaRPr lang="en-GB" dirty="0"/>
          </a:p>
          <a:p>
            <a:pPr lvl="1">
              <a:lnSpc>
                <a:spcPct val="100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endParaRPr lang="en-GB" dirty="0"/>
          </a:p>
          <a:p>
            <a:pPr lvl="1">
              <a:lnSpc>
                <a:spcPct val="100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endParaRPr lang="en-GB" dirty="0"/>
          </a:p>
          <a:p>
            <a:pPr lvl="1">
              <a:lnSpc>
                <a:spcPct val="100000"/>
              </a:lnSpc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There are ways to solve/avoid this problem in C, but the resulting garbage collector is </a:t>
            </a:r>
            <a:r>
              <a:rPr lang="en-GB" i="1" dirty="0"/>
              <a:t>conservative:</a:t>
            </a:r>
            <a:endParaRPr lang="en-GB" dirty="0"/>
          </a:p>
          <a:p>
            <a:pPr lvl="2"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Every reachable node correctly identified as reachable, but some unreachable nodes might be incorrectly marked as reachable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283136" y="3203217"/>
            <a:ext cx="4572000" cy="930275"/>
            <a:chOff x="1235676" y="2590800"/>
            <a:chExt cx="4572000" cy="930275"/>
          </a:xfrm>
        </p:grpSpPr>
        <p:sp>
          <p:nvSpPr>
            <p:cNvPr id="26627" name="Rectangle 3"/>
            <p:cNvSpPr>
              <a:spLocks noChangeArrowheads="1"/>
            </p:cNvSpPr>
            <p:nvPr/>
          </p:nvSpPr>
          <p:spPr bwMode="auto">
            <a:xfrm>
              <a:off x="2607276" y="3216275"/>
              <a:ext cx="3200400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5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28" name="Rectangle 4"/>
            <p:cNvSpPr>
              <a:spLocks noChangeArrowheads="1"/>
            </p:cNvSpPr>
            <p:nvPr/>
          </p:nvSpPr>
          <p:spPr bwMode="auto">
            <a:xfrm>
              <a:off x="2607276" y="3216275"/>
              <a:ext cx="304800" cy="304800"/>
            </a:xfrm>
            <a:prstGeom prst="rect">
              <a:avLst/>
            </a:prstGeom>
            <a:solidFill>
              <a:srgbClr val="F1C7C7"/>
            </a:solidFill>
            <a:ln w="255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29" name="Text Box 5"/>
            <p:cNvSpPr txBox="1">
              <a:spLocks noChangeArrowheads="1"/>
            </p:cNvSpPr>
            <p:nvPr/>
          </p:nvSpPr>
          <p:spPr bwMode="auto">
            <a:xfrm>
              <a:off x="2370438" y="2886761"/>
              <a:ext cx="782884" cy="34073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ctr">
                <a:lnSpc>
                  <a:spcPct val="100000"/>
                </a:lnSpc>
                <a:buFont typeface="Helvetica" pitchFamily="32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 b="1" dirty="0">
                  <a:latin typeface="Calibri" pitchFamily="34" charset="0"/>
                  <a:ea typeface="msgothic" charset="0"/>
                  <a:cs typeface="msgothic" charset="0"/>
                </a:rPr>
                <a:t>header</a:t>
              </a:r>
            </a:p>
          </p:txBody>
        </p:sp>
        <p:sp>
          <p:nvSpPr>
            <p:cNvPr id="26630" name="Text Box 6"/>
            <p:cNvSpPr txBox="1">
              <a:spLocks noChangeArrowheads="1"/>
            </p:cNvSpPr>
            <p:nvPr/>
          </p:nvSpPr>
          <p:spPr bwMode="auto">
            <a:xfrm>
              <a:off x="3829651" y="2590800"/>
              <a:ext cx="452438" cy="33813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ctr">
                <a:lnSpc>
                  <a:spcPct val="100000"/>
                </a:lnSpc>
                <a:buFont typeface="Helvetica" pitchFamily="32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 b="1" dirty="0" err="1">
                  <a:latin typeface="Calibri" pitchFamily="34" charset="0"/>
                  <a:ea typeface="msgothic" charset="0"/>
                  <a:cs typeface="msgothic" charset="0"/>
                </a:rPr>
                <a:t>ptr</a:t>
              </a:r>
              <a:endParaRPr lang="en-GB" sz="1600" b="1" dirty="0">
                <a:latin typeface="Calibri" pitchFamily="34" charset="0"/>
                <a:ea typeface="msgothic" charset="0"/>
                <a:cs typeface="msgothic" charset="0"/>
              </a:endParaRPr>
            </a:p>
          </p:txBody>
        </p:sp>
        <p:sp>
          <p:nvSpPr>
            <p:cNvPr id="26631" name="Line 7"/>
            <p:cNvSpPr>
              <a:spLocks noChangeShapeType="1"/>
            </p:cNvSpPr>
            <p:nvPr/>
          </p:nvSpPr>
          <p:spPr bwMode="auto">
            <a:xfrm>
              <a:off x="4055076" y="2911475"/>
              <a:ext cx="1588" cy="304800"/>
            </a:xfrm>
            <a:prstGeom prst="line">
              <a:avLst/>
            </a:prstGeom>
            <a:noFill/>
            <a:ln w="2556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632" name="Rectangle 8"/>
            <p:cNvSpPr>
              <a:spLocks noChangeArrowheads="1"/>
            </p:cNvSpPr>
            <p:nvPr/>
          </p:nvSpPr>
          <p:spPr bwMode="auto">
            <a:xfrm>
              <a:off x="1235676" y="3216275"/>
              <a:ext cx="1371600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5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33" name="Rectangle 9"/>
            <p:cNvSpPr>
              <a:spLocks noChangeArrowheads="1"/>
            </p:cNvSpPr>
            <p:nvPr/>
          </p:nvSpPr>
          <p:spPr bwMode="auto">
            <a:xfrm>
              <a:off x="1235676" y="3216275"/>
              <a:ext cx="304800" cy="304800"/>
            </a:xfrm>
            <a:prstGeom prst="rect">
              <a:avLst/>
            </a:prstGeom>
            <a:solidFill>
              <a:srgbClr val="F1C7C7"/>
            </a:solidFill>
            <a:ln w="255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34" name="Rectangle 10"/>
            <p:cNvSpPr>
              <a:spLocks noChangeArrowheads="1"/>
            </p:cNvSpPr>
            <p:nvPr/>
          </p:nvSpPr>
          <p:spPr bwMode="auto">
            <a:xfrm>
              <a:off x="4969476" y="3216275"/>
              <a:ext cx="304800" cy="304800"/>
            </a:xfrm>
            <a:prstGeom prst="rect">
              <a:avLst/>
            </a:prstGeom>
            <a:solidFill>
              <a:srgbClr val="F1C7C7"/>
            </a:solidFill>
            <a:ln w="2556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" name="Footer Placeholder 2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Garbage Collection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27093</TotalTime>
  <Words>1065</Words>
  <Application>Microsoft Macintosh PowerPoint</Application>
  <PresentationFormat>On-screen Show (4:3)</PresentationFormat>
  <Paragraphs>137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template2010</vt:lpstr>
      <vt:lpstr>Section 10: Memory Allocation Topics</vt:lpstr>
      <vt:lpstr>Implicit Memory Allocation: Garbage Collection</vt:lpstr>
      <vt:lpstr>Garbage Collection</vt:lpstr>
      <vt:lpstr>Classical GC Algorithms</vt:lpstr>
      <vt:lpstr>Memory as a Graph</vt:lpstr>
      <vt:lpstr>Mark and Sweep Collecting</vt:lpstr>
      <vt:lpstr>Assumptions For a Simple Implementation</vt:lpstr>
      <vt:lpstr>Mark and Sweep (cont.)</vt:lpstr>
      <vt:lpstr>Conservative Mark &amp; Sweep in C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subject/>
  <dc:creator>Borriello/Ceze</dc:creator>
  <cp:keywords/>
  <dc:description/>
  <cp:lastModifiedBy>Gaetano Borriello</cp:lastModifiedBy>
  <cp:revision>493</cp:revision>
  <cp:lastPrinted>2013-04-18T18:05:51Z</cp:lastPrinted>
  <dcterms:created xsi:type="dcterms:W3CDTF">2012-05-23T20:43:11Z</dcterms:created>
  <dcterms:modified xsi:type="dcterms:W3CDTF">2013-04-18T18:05:54Z</dcterms:modified>
  <cp:category/>
</cp:coreProperties>
</file>