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2"/>
  </p:notesMasterIdLst>
  <p:handoutMasterIdLst>
    <p:handoutMasterId r:id="rId13"/>
  </p:handoutMasterIdLst>
  <p:sldIdLst>
    <p:sldId id="965" r:id="rId2"/>
    <p:sldId id="902" r:id="rId3"/>
    <p:sldId id="903" r:id="rId4"/>
    <p:sldId id="905" r:id="rId5"/>
    <p:sldId id="906" r:id="rId6"/>
    <p:sldId id="907" r:id="rId7"/>
    <p:sldId id="954" r:id="rId8"/>
    <p:sldId id="908" r:id="rId9"/>
    <p:sldId id="909" r:id="rId10"/>
    <p:sldId id="910" r:id="rId11"/>
  </p:sldIdLst>
  <p:sldSz cx="9144000" cy="6858000" type="screen4x3"/>
  <p:notesSz cx="9586913" cy="7302500"/>
  <p:custDataLst>
    <p:tags r:id="rId1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5F1CF"/>
    <a:srgbClr val="C00000"/>
    <a:srgbClr val="5CE455"/>
    <a:srgbClr val="FF9999"/>
    <a:srgbClr val="FFFF99"/>
    <a:srgbClr val="DCB834"/>
    <a:srgbClr val="DFC03D"/>
    <a:srgbClr val="CDF1C5"/>
    <a:srgbClr val="F1C7C7"/>
    <a:srgbClr val="E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9" autoAdjust="0"/>
    <p:restoredTop sz="92432" autoAdjust="0"/>
  </p:normalViewPr>
  <p:slideViewPr>
    <p:cSldViewPr snapToGrid="0">
      <p:cViewPr>
        <p:scale>
          <a:sx n="94" d="100"/>
          <a:sy n="94" d="100"/>
        </p:scale>
        <p:origin x="-1818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1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49390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0208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1660234" y="553000"/>
            <a:ext cx="6268527" cy="27287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294" tIns="45647" rIns="91294" bIns="45647" anchor="ctr"/>
          <a:lstStyle/>
          <a:p>
            <a:endParaRPr lang="en-US"/>
          </a:p>
        </p:txBody>
      </p:sp>
      <p:sp>
        <p:nvSpPr>
          <p:cNvPr id="624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7423" y="3468929"/>
            <a:ext cx="7032067" cy="328781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1660234" y="553000"/>
            <a:ext cx="6268527" cy="27287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294" tIns="45647" rIns="91294" bIns="45647" anchor="ctr"/>
          <a:lstStyle/>
          <a:p>
            <a:endParaRPr lang="en-US"/>
          </a:p>
        </p:txBody>
      </p:sp>
      <p:sp>
        <p:nvSpPr>
          <p:cNvPr id="624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7423" y="3468929"/>
            <a:ext cx="7032067" cy="328781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ext Box 1"/>
          <p:cNvSpPr txBox="1">
            <a:spLocks noChangeArrowheads="1"/>
          </p:cNvSpPr>
          <p:nvPr/>
        </p:nvSpPr>
        <p:spPr bwMode="auto">
          <a:xfrm>
            <a:off x="1660234" y="553000"/>
            <a:ext cx="6268527" cy="27287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294" tIns="45647" rIns="91294" bIns="45647" anchor="ctr"/>
          <a:lstStyle/>
          <a:p>
            <a:endParaRPr lang="en-US"/>
          </a:p>
        </p:txBody>
      </p:sp>
      <p:sp>
        <p:nvSpPr>
          <p:cNvPr id="6553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7423" y="3468929"/>
            <a:ext cx="7032067" cy="328781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1660234" y="553000"/>
            <a:ext cx="6268527" cy="27287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294" tIns="45647" rIns="91294" bIns="45647" anchor="ctr"/>
          <a:lstStyle/>
          <a:p>
            <a:endParaRPr lang="en-US"/>
          </a:p>
        </p:txBody>
      </p:sp>
      <p:sp>
        <p:nvSpPr>
          <p:cNvPr id="5017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7423" y="3468929"/>
            <a:ext cx="7032067" cy="328781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1660234" y="553000"/>
            <a:ext cx="6268527" cy="27287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294" tIns="45647" rIns="91294" bIns="45647" anchor="ctr"/>
          <a:lstStyle/>
          <a:p>
            <a:endParaRPr lang="en-US"/>
          </a:p>
        </p:txBody>
      </p:sp>
      <p:sp>
        <p:nvSpPr>
          <p:cNvPr id="5017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7423" y="3468929"/>
            <a:ext cx="7032067" cy="328781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ext Box 1"/>
          <p:cNvSpPr txBox="1">
            <a:spLocks noChangeArrowheads="1"/>
          </p:cNvSpPr>
          <p:nvPr/>
        </p:nvSpPr>
        <p:spPr bwMode="auto">
          <a:xfrm>
            <a:off x="1660234" y="553000"/>
            <a:ext cx="6268527" cy="27287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294" tIns="45647" rIns="91294" bIns="45647" anchor="ctr"/>
          <a:lstStyle/>
          <a:p>
            <a:endParaRPr lang="en-US"/>
          </a:p>
        </p:txBody>
      </p:sp>
      <p:sp>
        <p:nvSpPr>
          <p:cNvPr id="7168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7423" y="3468929"/>
            <a:ext cx="7032067" cy="328781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r>
              <a:rPr lang="en-US"/>
              <a:t>“x86info -c” on Intel Core2 Duo CPU: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 L1 Data TLB: 4KB pages, 4-way set associative, 16 entries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 Data TLB: 4K pages, 4-way associative, 256 entries.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 L1 Data TLB: 4MB pages, 4-way set associative, 16 entries</a:t>
            </a:r>
          </a:p>
          <a:p>
            <a:r>
              <a:rPr lang="en-US"/>
              <a:t> Data TLB: 4MB pages, 4-way associative, 32 entries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1660234" y="553000"/>
            <a:ext cx="6268527" cy="27287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294" tIns="45647" rIns="91294" bIns="45647" anchor="ctr"/>
          <a:lstStyle/>
          <a:p>
            <a:endParaRPr lang="en-US"/>
          </a:p>
        </p:txBody>
      </p:sp>
      <p:sp>
        <p:nvSpPr>
          <p:cNvPr id="5017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7423" y="3468929"/>
            <a:ext cx="7032067" cy="328781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1660234" y="553000"/>
            <a:ext cx="6268527" cy="27287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294" tIns="45647" rIns="91294" bIns="45647" anchor="ctr"/>
          <a:lstStyle/>
          <a:p>
            <a:endParaRPr lang="en-US"/>
          </a:p>
        </p:txBody>
      </p:sp>
      <p:sp>
        <p:nvSpPr>
          <p:cNvPr id="5017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7423" y="3468929"/>
            <a:ext cx="7032067" cy="328781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803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Address Translation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803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Address Translation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803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Address Translation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803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Address Translation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803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Address Translation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9: Virtual Memory (VM)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and motivation</a:t>
            </a:r>
          </a:p>
          <a:p>
            <a:r>
              <a:rPr lang="en-US" dirty="0" smtClean="0"/>
              <a:t>Indirection</a:t>
            </a:r>
          </a:p>
          <a:p>
            <a:r>
              <a:rPr lang="en-US" dirty="0" smtClean="0"/>
              <a:t>VM as a tool for caching</a:t>
            </a:r>
          </a:p>
          <a:p>
            <a:r>
              <a:rPr lang="en-US" u="sng" dirty="0" smtClean="0"/>
              <a:t>Memory management/protection and address </a:t>
            </a:r>
            <a:r>
              <a:rPr lang="en-US" u="sng" dirty="0"/>
              <a:t>translation</a:t>
            </a:r>
            <a:endParaRPr lang="en-US" u="sng" dirty="0" smtClean="0"/>
          </a:p>
          <a:p>
            <a:r>
              <a:rPr lang="en-US" dirty="0" smtClean="0"/>
              <a:t>Virtual memory example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Address Translation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357018" y="370208"/>
            <a:ext cx="8405982" cy="762000"/>
          </a:xfrm>
        </p:spPr>
        <p:txBody>
          <a:bodyPr/>
          <a:lstStyle/>
          <a:p>
            <a:r>
              <a:rPr lang="en-GB" smtClean="0"/>
              <a:t>VM for Managing Multiple Processes</a:t>
            </a:r>
            <a:endParaRPr lang="en-GB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6875" y="1055981"/>
            <a:ext cx="8519630" cy="4972050"/>
          </a:xfrm>
        </p:spPr>
        <p:txBody>
          <a:bodyPr/>
          <a:lstStyle/>
          <a:p>
            <a:r>
              <a:rPr lang="en-GB" dirty="0" smtClean="0"/>
              <a:t>Key abstraction: each process has its own virtual address space</a:t>
            </a:r>
          </a:p>
          <a:p>
            <a:pPr lvl="1"/>
            <a:r>
              <a:rPr lang="en-GB" dirty="0" smtClean="0"/>
              <a:t>It can view memory as </a:t>
            </a:r>
            <a:r>
              <a:rPr lang="en-GB" i="1" dirty="0" smtClean="0"/>
              <a:t>a simple linear array</a:t>
            </a:r>
          </a:p>
          <a:p>
            <a:r>
              <a:rPr lang="en-GB" dirty="0" smtClean="0"/>
              <a:t>With virtual memory, this simple linear virtual address space need not be contiguous in physical memory</a:t>
            </a:r>
          </a:p>
          <a:p>
            <a:pPr lvl="1"/>
            <a:r>
              <a:rPr lang="en-GB" dirty="0" smtClean="0"/>
              <a:t>Process needs to store data in another VP? Just map it to </a:t>
            </a:r>
            <a:r>
              <a:rPr lang="en-GB" i="1" dirty="0" smtClean="0"/>
              <a:t>any</a:t>
            </a:r>
            <a:r>
              <a:rPr lang="en-GB" dirty="0" smtClean="0"/>
              <a:t> PP!</a:t>
            </a:r>
          </a:p>
        </p:txBody>
      </p:sp>
      <p:sp>
        <p:nvSpPr>
          <p:cNvPr id="44" name="Footer Placeholder 4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Address Translation</a:t>
            </a:r>
            <a:endParaRPr lang="en-US" dirty="0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993775" y="3352800"/>
            <a:ext cx="1368425" cy="1169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Virtual Address Space for Process 1: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731356" y="3326876"/>
            <a:ext cx="1066800" cy="1175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Physical </a:t>
            </a:r>
          </a:p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Address </a:t>
            </a:r>
          </a:p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Space (DRAM)</a:t>
            </a: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2359919" y="3276600"/>
            <a:ext cx="279400" cy="30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latin typeface="Calibri" pitchFamily="34" charset="0"/>
              </a:rPr>
              <a:t>0</a:t>
            </a:r>
          </a:p>
        </p:txBody>
      </p:sp>
      <p:sp>
        <p:nvSpPr>
          <p:cNvPr id="21530" name="Rectangle 26"/>
          <p:cNvSpPr>
            <a:spLocks noChangeArrowheads="1"/>
          </p:cNvSpPr>
          <p:nvPr/>
        </p:nvSpPr>
        <p:spPr bwMode="auto">
          <a:xfrm>
            <a:off x="2192338" y="4576227"/>
            <a:ext cx="446981" cy="3005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latin typeface="Calibri" pitchFamily="34" charset="0"/>
              </a:rPr>
              <a:t>N-1</a:t>
            </a:r>
          </a:p>
        </p:txBody>
      </p:sp>
      <p:sp>
        <p:nvSpPr>
          <p:cNvPr id="21541" name="Rectangle 37"/>
          <p:cNvSpPr>
            <a:spLocks noChangeArrowheads="1"/>
          </p:cNvSpPr>
          <p:nvPr/>
        </p:nvSpPr>
        <p:spPr bwMode="auto">
          <a:xfrm>
            <a:off x="6629400" y="4840555"/>
            <a:ext cx="1449388" cy="512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latin typeface="Calibri" pitchFamily="34" charset="0"/>
              </a:rPr>
              <a:t>(e.g., read-only </a:t>
            </a:r>
            <a:endParaRPr lang="en-GB" sz="1400" b="1" dirty="0" smtClean="0">
              <a:latin typeface="Calibri" pitchFamily="34" charset="0"/>
            </a:endParaRPr>
          </a:p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 smtClean="0">
                <a:latin typeface="Calibri" pitchFamily="34" charset="0"/>
              </a:rPr>
              <a:t>library </a:t>
            </a:r>
            <a:r>
              <a:rPr lang="en-GB" sz="1400" b="1" dirty="0">
                <a:latin typeface="Calibri" pitchFamily="34" charset="0"/>
              </a:rPr>
              <a:t>code)</a:t>
            </a:r>
          </a:p>
        </p:txBody>
      </p:sp>
      <p:sp>
        <p:nvSpPr>
          <p:cNvPr id="21544" name="Rectangle 40"/>
          <p:cNvSpPr>
            <a:spLocks noChangeArrowheads="1"/>
          </p:cNvSpPr>
          <p:nvPr/>
        </p:nvSpPr>
        <p:spPr bwMode="auto">
          <a:xfrm>
            <a:off x="993775" y="5334000"/>
            <a:ext cx="1368425" cy="1169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Virtual Address Space for Process 2: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2616556" y="3431909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2616556" y="3687496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VP 1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2616556" y="3939553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VP 2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2616556" y="4449496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49" name="Text Box 38"/>
          <p:cNvSpPr txBox="1">
            <a:spLocks noChangeArrowheads="1"/>
          </p:cNvSpPr>
          <p:nvPr/>
        </p:nvSpPr>
        <p:spPr bwMode="auto">
          <a:xfrm>
            <a:off x="2838717" y="4068472"/>
            <a:ext cx="427745" cy="414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9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>
                <a:solidFill>
                  <a:srgbClr val="003300"/>
                </a:solidFill>
                <a:latin typeface="Calibri" pitchFamily="34" charset="0"/>
              </a:rPr>
              <a:t>...</a:t>
            </a:r>
          </a:p>
        </p:txBody>
      </p:sp>
      <p:sp>
        <p:nvSpPr>
          <p:cNvPr id="50" name="Rectangle 24"/>
          <p:cNvSpPr>
            <a:spLocks noChangeArrowheads="1"/>
          </p:cNvSpPr>
          <p:nvPr/>
        </p:nvSpPr>
        <p:spPr bwMode="auto">
          <a:xfrm>
            <a:off x="2359919" y="5257800"/>
            <a:ext cx="279400" cy="30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latin typeface="Calibri" pitchFamily="34" charset="0"/>
              </a:rPr>
              <a:t>0</a:t>
            </a:r>
          </a:p>
        </p:txBody>
      </p:sp>
      <p:sp>
        <p:nvSpPr>
          <p:cNvPr id="51" name="Rectangle 26"/>
          <p:cNvSpPr>
            <a:spLocks noChangeArrowheads="1"/>
          </p:cNvSpPr>
          <p:nvPr/>
        </p:nvSpPr>
        <p:spPr bwMode="auto">
          <a:xfrm>
            <a:off x="2192338" y="6557427"/>
            <a:ext cx="446981" cy="3005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latin typeface="Calibri" pitchFamily="34" charset="0"/>
              </a:rPr>
              <a:t>N-1</a:t>
            </a:r>
          </a:p>
        </p:txBody>
      </p:sp>
      <p:sp>
        <p:nvSpPr>
          <p:cNvPr id="52" name="Rectangle 51"/>
          <p:cNvSpPr/>
          <p:nvPr/>
        </p:nvSpPr>
        <p:spPr bwMode="auto">
          <a:xfrm>
            <a:off x="2616556" y="5409310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2616556" y="5664897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VP 1</a:t>
            </a:r>
          </a:p>
        </p:txBody>
      </p:sp>
      <p:sp>
        <p:nvSpPr>
          <p:cNvPr id="54" name="Rectangle 53"/>
          <p:cNvSpPr/>
          <p:nvPr/>
        </p:nvSpPr>
        <p:spPr bwMode="auto">
          <a:xfrm>
            <a:off x="2616556" y="5916954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VP 2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2616556" y="6426897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56" name="Text Box 38"/>
          <p:cNvSpPr txBox="1">
            <a:spLocks noChangeArrowheads="1"/>
          </p:cNvSpPr>
          <p:nvPr/>
        </p:nvSpPr>
        <p:spPr bwMode="auto">
          <a:xfrm>
            <a:off x="2838717" y="6045873"/>
            <a:ext cx="427745" cy="414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9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>
                <a:solidFill>
                  <a:srgbClr val="003300"/>
                </a:solidFill>
                <a:latin typeface="Calibri" pitchFamily="34" charset="0"/>
              </a:rPr>
              <a:t>...</a:t>
            </a:r>
          </a:p>
        </p:txBody>
      </p:sp>
      <p:sp>
        <p:nvSpPr>
          <p:cNvPr id="57" name="Rectangle 56"/>
          <p:cNvSpPr/>
          <p:nvPr/>
        </p:nvSpPr>
        <p:spPr bwMode="auto">
          <a:xfrm>
            <a:off x="5715000" y="3429000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5715000" y="3684587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5715000" y="3943083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PP 2</a:t>
            </a:r>
          </a:p>
        </p:txBody>
      </p:sp>
      <p:sp>
        <p:nvSpPr>
          <p:cNvPr id="60" name="Rectangle 59"/>
          <p:cNvSpPr/>
          <p:nvPr/>
        </p:nvSpPr>
        <p:spPr bwMode="auto">
          <a:xfrm>
            <a:off x="5715000" y="4196208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5715000" y="4451795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5715000" y="4710291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5715000" y="4965878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PP 6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5715000" y="5225442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5715000" y="5481029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PP 8</a:t>
            </a:r>
          </a:p>
        </p:txBody>
      </p:sp>
      <p:sp>
        <p:nvSpPr>
          <p:cNvPr id="66" name="Rectangle 65"/>
          <p:cNvSpPr/>
          <p:nvPr/>
        </p:nvSpPr>
        <p:spPr bwMode="auto">
          <a:xfrm>
            <a:off x="5715000" y="5739525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5715000" y="6400800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68" name="Text Box 38"/>
          <p:cNvSpPr txBox="1">
            <a:spLocks noChangeArrowheads="1"/>
          </p:cNvSpPr>
          <p:nvPr/>
        </p:nvSpPr>
        <p:spPr bwMode="auto">
          <a:xfrm>
            <a:off x="5960177" y="5948784"/>
            <a:ext cx="427745" cy="414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9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>
                <a:solidFill>
                  <a:srgbClr val="003300"/>
                </a:solidFill>
                <a:latin typeface="Calibri" pitchFamily="34" charset="0"/>
              </a:rPr>
              <a:t>...</a:t>
            </a:r>
          </a:p>
        </p:txBody>
      </p:sp>
      <p:sp>
        <p:nvSpPr>
          <p:cNvPr id="71" name="Rectangle 24"/>
          <p:cNvSpPr>
            <a:spLocks noChangeArrowheads="1"/>
          </p:cNvSpPr>
          <p:nvPr/>
        </p:nvSpPr>
        <p:spPr bwMode="auto">
          <a:xfrm>
            <a:off x="5474234" y="3276600"/>
            <a:ext cx="279400" cy="30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latin typeface="Calibri" pitchFamily="34" charset="0"/>
              </a:rPr>
              <a:t>0</a:t>
            </a:r>
          </a:p>
        </p:txBody>
      </p:sp>
      <p:sp>
        <p:nvSpPr>
          <p:cNvPr id="72" name="Rectangle 26"/>
          <p:cNvSpPr>
            <a:spLocks noChangeArrowheads="1"/>
          </p:cNvSpPr>
          <p:nvPr/>
        </p:nvSpPr>
        <p:spPr bwMode="auto">
          <a:xfrm>
            <a:off x="5261580" y="6550988"/>
            <a:ext cx="485453" cy="3005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M</a:t>
            </a:r>
            <a:r>
              <a:rPr lang="en-GB" sz="1400" b="1" dirty="0" smtClean="0">
                <a:latin typeface="Calibri" pitchFamily="34" charset="0"/>
              </a:rPr>
              <a:t>-1</a:t>
            </a:r>
            <a:endParaRPr lang="en-GB" sz="1400" b="1" dirty="0">
              <a:latin typeface="Calibri" pitchFamily="34" charset="0"/>
            </a:endParaRPr>
          </a:p>
        </p:txBody>
      </p:sp>
      <p:cxnSp>
        <p:nvCxnSpPr>
          <p:cNvPr id="74" name="Straight Arrow Connector 73"/>
          <p:cNvCxnSpPr>
            <a:stCxn id="46" idx="3"/>
            <a:endCxn id="59" idx="1"/>
          </p:cNvCxnSpPr>
          <p:nvPr/>
        </p:nvCxnSpPr>
        <p:spPr bwMode="auto">
          <a:xfrm>
            <a:off x="3530956" y="3815290"/>
            <a:ext cx="2184044" cy="255587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>
            <a:stCxn id="47" idx="3"/>
            <a:endCxn id="63" idx="1"/>
          </p:cNvCxnSpPr>
          <p:nvPr/>
        </p:nvCxnSpPr>
        <p:spPr bwMode="auto">
          <a:xfrm>
            <a:off x="3530956" y="4067347"/>
            <a:ext cx="2184044" cy="1026325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8" name="Straight Arrow Connector 77"/>
          <p:cNvCxnSpPr>
            <a:stCxn id="54" idx="3"/>
            <a:endCxn id="63" idx="1"/>
          </p:cNvCxnSpPr>
          <p:nvPr/>
        </p:nvCxnSpPr>
        <p:spPr bwMode="auto">
          <a:xfrm flipV="1">
            <a:off x="3530956" y="5093672"/>
            <a:ext cx="2184044" cy="9510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53" idx="3"/>
            <a:endCxn id="65" idx="1"/>
          </p:cNvCxnSpPr>
          <p:nvPr/>
        </p:nvCxnSpPr>
        <p:spPr bwMode="auto">
          <a:xfrm flipV="1">
            <a:off x="3530956" y="5608823"/>
            <a:ext cx="2184044" cy="183868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1" name="Rectangle 80"/>
          <p:cNvSpPr/>
          <p:nvPr/>
        </p:nvSpPr>
        <p:spPr>
          <a:xfrm>
            <a:off x="3911530" y="3178314"/>
            <a:ext cx="13500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Address </a:t>
            </a:r>
          </a:p>
          <a:p>
            <a:pPr algn="ctr"/>
            <a:r>
              <a:rPr lang="en-GB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translation</a:t>
            </a:r>
            <a:endParaRPr lang="en-US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357018" y="370208"/>
            <a:ext cx="8405982" cy="762000"/>
          </a:xfrm>
        </p:spPr>
        <p:txBody>
          <a:bodyPr/>
          <a:lstStyle/>
          <a:p>
            <a:r>
              <a:rPr lang="en-GB" smtClean="0"/>
              <a:t>VM for Protection and Sharing</a:t>
            </a:r>
            <a:endParaRPr lang="en-GB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6875" y="1042613"/>
            <a:ext cx="8454163" cy="4972050"/>
          </a:xfrm>
        </p:spPr>
        <p:txBody>
          <a:bodyPr/>
          <a:lstStyle/>
          <a:p>
            <a:r>
              <a:rPr lang="en-GB" dirty="0" smtClean="0"/>
              <a:t>The mapping of VPs to PPs provides a simple mechanism for </a:t>
            </a:r>
            <a:r>
              <a:rPr lang="en-GB" i="1" dirty="0" smtClean="0"/>
              <a:t>protecting</a:t>
            </a:r>
            <a:r>
              <a:rPr lang="en-GB" dirty="0" smtClean="0"/>
              <a:t> memory and for </a:t>
            </a:r>
            <a:r>
              <a:rPr lang="en-GB" i="1" dirty="0" smtClean="0"/>
              <a:t>sharing</a:t>
            </a:r>
            <a:r>
              <a:rPr lang="en-GB" dirty="0" smtClean="0"/>
              <a:t> memory btw. processes</a:t>
            </a:r>
          </a:p>
          <a:p>
            <a:pPr lvl="1"/>
            <a:r>
              <a:rPr lang="en-GB" dirty="0" smtClean="0"/>
              <a:t>Sharing: just map virtual pages in separate address spaces to the same physical page (here: PP 6)</a:t>
            </a:r>
          </a:p>
          <a:p>
            <a:pPr lvl="1"/>
            <a:r>
              <a:rPr lang="en-GB" dirty="0"/>
              <a:t>Protection: process simply can’t access physical pages it doesn’t have a mapping for (here: Process 2 can’t access PP 2)</a:t>
            </a:r>
          </a:p>
        </p:txBody>
      </p:sp>
      <p:sp>
        <p:nvSpPr>
          <p:cNvPr id="44" name="Footer Placeholder 4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Address Translation</a:t>
            </a:r>
            <a:endParaRPr lang="en-US" dirty="0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993775" y="3352800"/>
            <a:ext cx="1368425" cy="1169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Virtual Address Space for Process 1: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731356" y="3326876"/>
            <a:ext cx="1066800" cy="1175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Physical </a:t>
            </a:r>
          </a:p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Address </a:t>
            </a:r>
          </a:p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Space (DRAM)</a:t>
            </a: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2359919" y="3276600"/>
            <a:ext cx="279400" cy="30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latin typeface="Calibri" pitchFamily="34" charset="0"/>
              </a:rPr>
              <a:t>0</a:t>
            </a:r>
          </a:p>
        </p:txBody>
      </p:sp>
      <p:sp>
        <p:nvSpPr>
          <p:cNvPr id="21530" name="Rectangle 26"/>
          <p:cNvSpPr>
            <a:spLocks noChangeArrowheads="1"/>
          </p:cNvSpPr>
          <p:nvPr/>
        </p:nvSpPr>
        <p:spPr bwMode="auto">
          <a:xfrm>
            <a:off x="2192338" y="4576227"/>
            <a:ext cx="446981" cy="3005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latin typeface="Calibri" pitchFamily="34" charset="0"/>
              </a:rPr>
              <a:t>N-1</a:t>
            </a:r>
          </a:p>
        </p:txBody>
      </p:sp>
      <p:sp>
        <p:nvSpPr>
          <p:cNvPr id="21541" name="Rectangle 37"/>
          <p:cNvSpPr>
            <a:spLocks noChangeArrowheads="1"/>
          </p:cNvSpPr>
          <p:nvPr/>
        </p:nvSpPr>
        <p:spPr bwMode="auto">
          <a:xfrm>
            <a:off x="6629400" y="4840555"/>
            <a:ext cx="1449388" cy="512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latin typeface="Calibri" pitchFamily="34" charset="0"/>
              </a:rPr>
              <a:t>(e.g., read-only </a:t>
            </a:r>
            <a:endParaRPr lang="en-GB" sz="1400" b="1" dirty="0" smtClean="0">
              <a:latin typeface="Calibri" pitchFamily="34" charset="0"/>
            </a:endParaRPr>
          </a:p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 smtClean="0">
                <a:latin typeface="Calibri" pitchFamily="34" charset="0"/>
              </a:rPr>
              <a:t>library </a:t>
            </a:r>
            <a:r>
              <a:rPr lang="en-GB" sz="1400" b="1" dirty="0">
                <a:latin typeface="Calibri" pitchFamily="34" charset="0"/>
              </a:rPr>
              <a:t>code)</a:t>
            </a:r>
          </a:p>
        </p:txBody>
      </p:sp>
      <p:sp>
        <p:nvSpPr>
          <p:cNvPr id="21544" name="Rectangle 40"/>
          <p:cNvSpPr>
            <a:spLocks noChangeArrowheads="1"/>
          </p:cNvSpPr>
          <p:nvPr/>
        </p:nvSpPr>
        <p:spPr bwMode="auto">
          <a:xfrm>
            <a:off x="993775" y="5334000"/>
            <a:ext cx="1368425" cy="1169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Virtual Address Space for Process 2: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2616556" y="3431909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2616556" y="3687496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VP 1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2616556" y="3939553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VP 2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2616556" y="4449496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49" name="Text Box 38"/>
          <p:cNvSpPr txBox="1">
            <a:spLocks noChangeArrowheads="1"/>
          </p:cNvSpPr>
          <p:nvPr/>
        </p:nvSpPr>
        <p:spPr bwMode="auto">
          <a:xfrm>
            <a:off x="2838717" y="4068472"/>
            <a:ext cx="427745" cy="414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9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>
                <a:solidFill>
                  <a:srgbClr val="003300"/>
                </a:solidFill>
                <a:latin typeface="Calibri" pitchFamily="34" charset="0"/>
              </a:rPr>
              <a:t>...</a:t>
            </a:r>
          </a:p>
        </p:txBody>
      </p:sp>
      <p:sp>
        <p:nvSpPr>
          <p:cNvPr id="50" name="Rectangle 24"/>
          <p:cNvSpPr>
            <a:spLocks noChangeArrowheads="1"/>
          </p:cNvSpPr>
          <p:nvPr/>
        </p:nvSpPr>
        <p:spPr bwMode="auto">
          <a:xfrm>
            <a:off x="2359919" y="5257800"/>
            <a:ext cx="279400" cy="30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latin typeface="Calibri" pitchFamily="34" charset="0"/>
              </a:rPr>
              <a:t>0</a:t>
            </a:r>
          </a:p>
        </p:txBody>
      </p:sp>
      <p:sp>
        <p:nvSpPr>
          <p:cNvPr id="51" name="Rectangle 26"/>
          <p:cNvSpPr>
            <a:spLocks noChangeArrowheads="1"/>
          </p:cNvSpPr>
          <p:nvPr/>
        </p:nvSpPr>
        <p:spPr bwMode="auto">
          <a:xfrm>
            <a:off x="2192338" y="6557427"/>
            <a:ext cx="446981" cy="3005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latin typeface="Calibri" pitchFamily="34" charset="0"/>
              </a:rPr>
              <a:t>N-1</a:t>
            </a:r>
          </a:p>
        </p:txBody>
      </p:sp>
      <p:sp>
        <p:nvSpPr>
          <p:cNvPr id="52" name="Rectangle 51"/>
          <p:cNvSpPr/>
          <p:nvPr/>
        </p:nvSpPr>
        <p:spPr bwMode="auto">
          <a:xfrm>
            <a:off x="2616556" y="5409310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2616556" y="5664897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VP 1</a:t>
            </a:r>
          </a:p>
        </p:txBody>
      </p:sp>
      <p:sp>
        <p:nvSpPr>
          <p:cNvPr id="54" name="Rectangle 53"/>
          <p:cNvSpPr/>
          <p:nvPr/>
        </p:nvSpPr>
        <p:spPr bwMode="auto">
          <a:xfrm>
            <a:off x="2616556" y="5916954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VP 2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2616556" y="6426897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56" name="Text Box 38"/>
          <p:cNvSpPr txBox="1">
            <a:spLocks noChangeArrowheads="1"/>
          </p:cNvSpPr>
          <p:nvPr/>
        </p:nvSpPr>
        <p:spPr bwMode="auto">
          <a:xfrm>
            <a:off x="2838717" y="6045873"/>
            <a:ext cx="427745" cy="414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9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>
                <a:solidFill>
                  <a:srgbClr val="003300"/>
                </a:solidFill>
                <a:latin typeface="Calibri" pitchFamily="34" charset="0"/>
              </a:rPr>
              <a:t>...</a:t>
            </a:r>
          </a:p>
        </p:txBody>
      </p:sp>
      <p:sp>
        <p:nvSpPr>
          <p:cNvPr id="57" name="Rectangle 56"/>
          <p:cNvSpPr/>
          <p:nvPr/>
        </p:nvSpPr>
        <p:spPr bwMode="auto">
          <a:xfrm>
            <a:off x="5715000" y="3429000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5715000" y="3683001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5715000" y="3943083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PP 2</a:t>
            </a:r>
          </a:p>
        </p:txBody>
      </p:sp>
      <p:sp>
        <p:nvSpPr>
          <p:cNvPr id="60" name="Rectangle 59"/>
          <p:cNvSpPr/>
          <p:nvPr/>
        </p:nvSpPr>
        <p:spPr bwMode="auto">
          <a:xfrm>
            <a:off x="5715000" y="4196208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5715000" y="4451795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5715000" y="4710291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5715000" y="4965878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PP 6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5715000" y="5225442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5715000" y="5481029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PP 8</a:t>
            </a:r>
          </a:p>
        </p:txBody>
      </p:sp>
      <p:sp>
        <p:nvSpPr>
          <p:cNvPr id="66" name="Rectangle 65"/>
          <p:cNvSpPr/>
          <p:nvPr/>
        </p:nvSpPr>
        <p:spPr bwMode="auto">
          <a:xfrm>
            <a:off x="5715000" y="5739525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5715000" y="6400800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68" name="Text Box 38"/>
          <p:cNvSpPr txBox="1">
            <a:spLocks noChangeArrowheads="1"/>
          </p:cNvSpPr>
          <p:nvPr/>
        </p:nvSpPr>
        <p:spPr bwMode="auto">
          <a:xfrm>
            <a:off x="5960177" y="5948784"/>
            <a:ext cx="427745" cy="414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9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>
                <a:solidFill>
                  <a:srgbClr val="003300"/>
                </a:solidFill>
                <a:latin typeface="Calibri" pitchFamily="34" charset="0"/>
              </a:rPr>
              <a:t>...</a:t>
            </a:r>
          </a:p>
        </p:txBody>
      </p:sp>
      <p:sp>
        <p:nvSpPr>
          <p:cNvPr id="71" name="Rectangle 24"/>
          <p:cNvSpPr>
            <a:spLocks noChangeArrowheads="1"/>
          </p:cNvSpPr>
          <p:nvPr/>
        </p:nvSpPr>
        <p:spPr bwMode="auto">
          <a:xfrm>
            <a:off x="5474234" y="3276600"/>
            <a:ext cx="279400" cy="30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latin typeface="Calibri" pitchFamily="34" charset="0"/>
              </a:rPr>
              <a:t>0</a:t>
            </a:r>
          </a:p>
        </p:txBody>
      </p:sp>
      <p:sp>
        <p:nvSpPr>
          <p:cNvPr id="72" name="Rectangle 26"/>
          <p:cNvSpPr>
            <a:spLocks noChangeArrowheads="1"/>
          </p:cNvSpPr>
          <p:nvPr/>
        </p:nvSpPr>
        <p:spPr bwMode="auto">
          <a:xfrm>
            <a:off x="5261580" y="6550988"/>
            <a:ext cx="485453" cy="3005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M</a:t>
            </a:r>
            <a:r>
              <a:rPr lang="en-GB" sz="1400" b="1" dirty="0" smtClean="0">
                <a:latin typeface="Calibri" pitchFamily="34" charset="0"/>
              </a:rPr>
              <a:t>-1</a:t>
            </a:r>
            <a:endParaRPr lang="en-GB" sz="1400" b="1" dirty="0">
              <a:latin typeface="Calibri" pitchFamily="34" charset="0"/>
            </a:endParaRPr>
          </a:p>
        </p:txBody>
      </p:sp>
      <p:cxnSp>
        <p:nvCxnSpPr>
          <p:cNvPr id="74" name="Straight Arrow Connector 73"/>
          <p:cNvCxnSpPr>
            <a:stCxn id="46" idx="3"/>
            <a:endCxn id="59" idx="1"/>
          </p:cNvCxnSpPr>
          <p:nvPr/>
        </p:nvCxnSpPr>
        <p:spPr bwMode="auto">
          <a:xfrm>
            <a:off x="3530956" y="3815290"/>
            <a:ext cx="2184044" cy="255587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>
            <a:stCxn id="47" idx="3"/>
            <a:endCxn id="63" idx="1"/>
          </p:cNvCxnSpPr>
          <p:nvPr/>
        </p:nvCxnSpPr>
        <p:spPr bwMode="auto">
          <a:xfrm>
            <a:off x="3530956" y="4067347"/>
            <a:ext cx="2184044" cy="1026325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8" name="Straight Arrow Connector 77"/>
          <p:cNvCxnSpPr>
            <a:stCxn id="54" idx="3"/>
            <a:endCxn id="63" idx="1"/>
          </p:cNvCxnSpPr>
          <p:nvPr/>
        </p:nvCxnSpPr>
        <p:spPr bwMode="auto">
          <a:xfrm flipV="1">
            <a:off x="3530956" y="5093672"/>
            <a:ext cx="2184044" cy="9510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53" idx="3"/>
            <a:endCxn id="65" idx="1"/>
          </p:cNvCxnSpPr>
          <p:nvPr/>
        </p:nvCxnSpPr>
        <p:spPr bwMode="auto">
          <a:xfrm flipV="1">
            <a:off x="3530956" y="5608823"/>
            <a:ext cx="2184044" cy="183868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1" name="Rectangle 80"/>
          <p:cNvSpPr/>
          <p:nvPr/>
        </p:nvSpPr>
        <p:spPr>
          <a:xfrm>
            <a:off x="3911530" y="3178314"/>
            <a:ext cx="13500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Address </a:t>
            </a:r>
          </a:p>
          <a:p>
            <a:pPr algn="ctr"/>
            <a:r>
              <a:rPr lang="en-GB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translation</a:t>
            </a:r>
            <a:endParaRPr lang="en-US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357018" y="435678"/>
            <a:ext cx="8786982" cy="762000"/>
          </a:xfrm>
        </p:spPr>
        <p:txBody>
          <a:bodyPr/>
          <a:lstStyle/>
          <a:p>
            <a:r>
              <a:rPr lang="en-GB" dirty="0" smtClean="0"/>
              <a:t>Memory Protection Within a Single Process</a:t>
            </a:r>
            <a:endParaRPr lang="en-GB" dirty="0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6875" y="1188900"/>
            <a:ext cx="8366125" cy="1351342"/>
          </a:xfrm>
        </p:spPr>
        <p:txBody>
          <a:bodyPr/>
          <a:lstStyle/>
          <a:p>
            <a:r>
              <a:rPr lang="en-GB" dirty="0" smtClean="0"/>
              <a:t>Extend </a:t>
            </a:r>
            <a:r>
              <a:rPr lang="en-GB" dirty="0" err="1" smtClean="0"/>
              <a:t>PTEs</a:t>
            </a:r>
            <a:r>
              <a:rPr lang="en-GB" dirty="0" smtClean="0"/>
              <a:t> with permission bits</a:t>
            </a:r>
          </a:p>
          <a:p>
            <a:r>
              <a:rPr lang="en-GB" dirty="0" smtClean="0"/>
              <a:t>MMU checks these permission bits on every memory access</a:t>
            </a:r>
          </a:p>
          <a:p>
            <a:pPr lvl="1"/>
            <a:r>
              <a:rPr lang="en-GB" dirty="0" smtClean="0"/>
              <a:t>If violated, raises exception and OS sends SIGSEGV signal to process</a:t>
            </a:r>
            <a:endParaRPr lang="en-GB" dirty="0"/>
          </a:p>
        </p:txBody>
      </p:sp>
      <p:sp>
        <p:nvSpPr>
          <p:cNvPr id="67" name="Footer Placeholder 6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Address Translation</a:t>
            </a:r>
            <a:endParaRPr lang="en-US" dirty="0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52400" y="2847654"/>
            <a:ext cx="1072087" cy="3332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Process </a:t>
            </a:r>
            <a:r>
              <a:rPr lang="en-GB" sz="1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i</a:t>
            </a: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: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4297363" y="2871788"/>
            <a:ext cx="866262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Address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2612146" y="2871788"/>
            <a:ext cx="740330" cy="3110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 algn="ctr"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WRITE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364464" y="2871788"/>
            <a:ext cx="604275" cy="3110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 algn="ctr"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EXEC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4003675" y="3176588"/>
            <a:ext cx="152400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PP 6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2632075" y="3176588"/>
            <a:ext cx="685800" cy="304800"/>
          </a:xfrm>
          <a:prstGeom prst="rect">
            <a:avLst/>
          </a:prstGeom>
          <a:solidFill>
            <a:srgbClr val="F1C7C7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No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3317875" y="3176588"/>
            <a:ext cx="685800" cy="304800"/>
          </a:xfrm>
          <a:prstGeom prst="rect">
            <a:avLst/>
          </a:prstGeom>
          <a:solidFill>
            <a:srgbClr val="F1C7C7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No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4003675" y="3481388"/>
            <a:ext cx="152400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PP 4</a:t>
            </a:r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2632075" y="3481388"/>
            <a:ext cx="685800" cy="304800"/>
          </a:xfrm>
          <a:prstGeom prst="rect">
            <a:avLst/>
          </a:prstGeom>
          <a:solidFill>
            <a:srgbClr val="F1C7C7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No</a:t>
            </a: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3317875" y="3481388"/>
            <a:ext cx="685800" cy="304800"/>
          </a:xfrm>
          <a:prstGeom prst="rect">
            <a:avLst/>
          </a:prstGeom>
          <a:solidFill>
            <a:srgbClr val="D5F1CF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Yes</a:t>
            </a: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4003675" y="3786188"/>
            <a:ext cx="152400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PP 2</a:t>
            </a:r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2632075" y="3786188"/>
            <a:ext cx="685800" cy="304800"/>
          </a:xfrm>
          <a:prstGeom prst="rect">
            <a:avLst/>
          </a:prstGeom>
          <a:solidFill>
            <a:srgbClr val="D5F1CF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Yes</a:t>
            </a: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3605213" y="4167188"/>
            <a:ext cx="246062" cy="4565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49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49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49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•</a:t>
            </a:r>
          </a:p>
        </p:txBody>
      </p:sp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152400" y="5057454"/>
            <a:ext cx="1075293" cy="3332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Process j:</a:t>
            </a:r>
          </a:p>
        </p:txBody>
      </p:sp>
      <p:sp>
        <p:nvSpPr>
          <p:cNvPr id="24611" name="Rectangle 35"/>
          <p:cNvSpPr>
            <a:spLocks noChangeArrowheads="1"/>
          </p:cNvSpPr>
          <p:nvPr/>
        </p:nvSpPr>
        <p:spPr bwMode="auto">
          <a:xfrm>
            <a:off x="3317875" y="3786188"/>
            <a:ext cx="685800" cy="304800"/>
          </a:xfrm>
          <a:prstGeom prst="rect">
            <a:avLst/>
          </a:prstGeom>
          <a:solidFill>
            <a:srgbClr val="F1C7C7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No</a:t>
            </a:r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2037294" y="2871788"/>
            <a:ext cx="52392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 algn="ctr"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SUP</a:t>
            </a:r>
          </a:p>
        </p:txBody>
      </p:sp>
      <p:sp>
        <p:nvSpPr>
          <p:cNvPr id="24619" name="Rectangle 43"/>
          <p:cNvSpPr>
            <a:spLocks noChangeArrowheads="1"/>
          </p:cNvSpPr>
          <p:nvPr/>
        </p:nvSpPr>
        <p:spPr bwMode="auto">
          <a:xfrm>
            <a:off x="1943100" y="3176588"/>
            <a:ext cx="685800" cy="304800"/>
          </a:xfrm>
          <a:prstGeom prst="rect">
            <a:avLst/>
          </a:prstGeom>
          <a:solidFill>
            <a:srgbClr val="D5F1CF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Yes</a:t>
            </a:r>
          </a:p>
        </p:txBody>
      </p:sp>
      <p:sp>
        <p:nvSpPr>
          <p:cNvPr id="24620" name="Rectangle 44"/>
          <p:cNvSpPr>
            <a:spLocks noChangeArrowheads="1"/>
          </p:cNvSpPr>
          <p:nvPr/>
        </p:nvSpPr>
        <p:spPr bwMode="auto">
          <a:xfrm>
            <a:off x="1943100" y="3481388"/>
            <a:ext cx="685800" cy="304800"/>
          </a:xfrm>
          <a:prstGeom prst="rect">
            <a:avLst/>
          </a:prstGeom>
          <a:solidFill>
            <a:srgbClr val="F1C7C7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No</a:t>
            </a:r>
          </a:p>
        </p:txBody>
      </p:sp>
      <p:sp>
        <p:nvSpPr>
          <p:cNvPr id="24621" name="Rectangle 45"/>
          <p:cNvSpPr>
            <a:spLocks noChangeArrowheads="1"/>
          </p:cNvSpPr>
          <p:nvPr/>
        </p:nvSpPr>
        <p:spPr bwMode="auto">
          <a:xfrm>
            <a:off x="1943100" y="3786188"/>
            <a:ext cx="685800" cy="304800"/>
          </a:xfrm>
          <a:prstGeom prst="rect">
            <a:avLst/>
          </a:prstGeom>
          <a:solidFill>
            <a:srgbClr val="D5F1CF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Yes</a:t>
            </a:r>
          </a:p>
        </p:txBody>
      </p:sp>
      <p:sp>
        <p:nvSpPr>
          <p:cNvPr id="24622" name="Text Box 46"/>
          <p:cNvSpPr txBox="1">
            <a:spLocks noChangeArrowheads="1"/>
          </p:cNvSpPr>
          <p:nvPr/>
        </p:nvSpPr>
        <p:spPr bwMode="auto">
          <a:xfrm>
            <a:off x="4300538" y="5080000"/>
            <a:ext cx="866262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Address</a:t>
            </a:r>
          </a:p>
        </p:txBody>
      </p:sp>
      <p:sp>
        <p:nvSpPr>
          <p:cNvPr id="24623" name="Text Box 47"/>
          <p:cNvSpPr txBox="1">
            <a:spLocks noChangeArrowheads="1"/>
          </p:cNvSpPr>
          <p:nvPr/>
        </p:nvSpPr>
        <p:spPr bwMode="auto">
          <a:xfrm>
            <a:off x="2612146" y="5080000"/>
            <a:ext cx="740330" cy="3110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 algn="ctr"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WRITE</a:t>
            </a:r>
          </a:p>
        </p:txBody>
      </p:sp>
      <p:sp>
        <p:nvSpPr>
          <p:cNvPr id="24624" name="Text Box 48"/>
          <p:cNvSpPr txBox="1">
            <a:spLocks noChangeArrowheads="1"/>
          </p:cNvSpPr>
          <p:nvPr/>
        </p:nvSpPr>
        <p:spPr bwMode="auto">
          <a:xfrm>
            <a:off x="3364464" y="5080000"/>
            <a:ext cx="604275" cy="3110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 algn="ctr"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EXEC</a:t>
            </a:r>
          </a:p>
        </p:txBody>
      </p:sp>
      <p:sp>
        <p:nvSpPr>
          <p:cNvPr id="24625" name="Rectangle 49"/>
          <p:cNvSpPr>
            <a:spLocks noChangeArrowheads="1"/>
          </p:cNvSpPr>
          <p:nvPr/>
        </p:nvSpPr>
        <p:spPr bwMode="auto">
          <a:xfrm>
            <a:off x="4006850" y="5384800"/>
            <a:ext cx="152400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PP 9</a:t>
            </a:r>
          </a:p>
        </p:txBody>
      </p:sp>
      <p:sp>
        <p:nvSpPr>
          <p:cNvPr id="24626" name="Rectangle 50"/>
          <p:cNvSpPr>
            <a:spLocks noChangeArrowheads="1"/>
          </p:cNvSpPr>
          <p:nvPr/>
        </p:nvSpPr>
        <p:spPr bwMode="auto">
          <a:xfrm>
            <a:off x="2635250" y="5384800"/>
            <a:ext cx="685800" cy="304800"/>
          </a:xfrm>
          <a:prstGeom prst="rect">
            <a:avLst/>
          </a:prstGeom>
          <a:solidFill>
            <a:srgbClr val="D5F1CF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Yes</a:t>
            </a:r>
          </a:p>
        </p:txBody>
      </p:sp>
      <p:sp>
        <p:nvSpPr>
          <p:cNvPr id="24627" name="Rectangle 51"/>
          <p:cNvSpPr>
            <a:spLocks noChangeArrowheads="1"/>
          </p:cNvSpPr>
          <p:nvPr/>
        </p:nvSpPr>
        <p:spPr bwMode="auto">
          <a:xfrm>
            <a:off x="3321050" y="5384800"/>
            <a:ext cx="685800" cy="304800"/>
          </a:xfrm>
          <a:prstGeom prst="rect">
            <a:avLst/>
          </a:prstGeom>
          <a:solidFill>
            <a:srgbClr val="F1C7C7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No</a:t>
            </a:r>
          </a:p>
        </p:txBody>
      </p:sp>
      <p:sp>
        <p:nvSpPr>
          <p:cNvPr id="24628" name="Rectangle 52"/>
          <p:cNvSpPr>
            <a:spLocks noChangeArrowheads="1"/>
          </p:cNvSpPr>
          <p:nvPr/>
        </p:nvSpPr>
        <p:spPr bwMode="auto">
          <a:xfrm>
            <a:off x="4006850" y="5689600"/>
            <a:ext cx="152400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PP 6</a:t>
            </a:r>
          </a:p>
        </p:txBody>
      </p:sp>
      <p:sp>
        <p:nvSpPr>
          <p:cNvPr id="24629" name="Rectangle 53"/>
          <p:cNvSpPr>
            <a:spLocks noChangeArrowheads="1"/>
          </p:cNvSpPr>
          <p:nvPr/>
        </p:nvSpPr>
        <p:spPr bwMode="auto">
          <a:xfrm>
            <a:off x="2635250" y="5689600"/>
            <a:ext cx="685800" cy="304800"/>
          </a:xfrm>
          <a:prstGeom prst="rect">
            <a:avLst/>
          </a:prstGeom>
          <a:solidFill>
            <a:srgbClr val="F1C7C7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No</a:t>
            </a:r>
          </a:p>
        </p:txBody>
      </p:sp>
      <p:sp>
        <p:nvSpPr>
          <p:cNvPr id="24630" name="Rectangle 54"/>
          <p:cNvSpPr>
            <a:spLocks noChangeArrowheads="1"/>
          </p:cNvSpPr>
          <p:nvPr/>
        </p:nvSpPr>
        <p:spPr bwMode="auto">
          <a:xfrm>
            <a:off x="3321050" y="5689600"/>
            <a:ext cx="685800" cy="304800"/>
          </a:xfrm>
          <a:prstGeom prst="rect">
            <a:avLst/>
          </a:prstGeom>
          <a:solidFill>
            <a:srgbClr val="F1C7C7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No</a:t>
            </a:r>
          </a:p>
        </p:txBody>
      </p:sp>
      <p:sp>
        <p:nvSpPr>
          <p:cNvPr id="24631" name="Rectangle 55"/>
          <p:cNvSpPr>
            <a:spLocks noChangeArrowheads="1"/>
          </p:cNvSpPr>
          <p:nvPr/>
        </p:nvSpPr>
        <p:spPr bwMode="auto">
          <a:xfrm>
            <a:off x="4006850" y="5994400"/>
            <a:ext cx="152400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PP 11</a:t>
            </a:r>
          </a:p>
        </p:txBody>
      </p:sp>
      <p:sp>
        <p:nvSpPr>
          <p:cNvPr id="24632" name="Rectangle 56"/>
          <p:cNvSpPr>
            <a:spLocks noChangeArrowheads="1"/>
          </p:cNvSpPr>
          <p:nvPr/>
        </p:nvSpPr>
        <p:spPr bwMode="auto">
          <a:xfrm>
            <a:off x="2635250" y="5994400"/>
            <a:ext cx="685800" cy="304800"/>
          </a:xfrm>
          <a:prstGeom prst="rect">
            <a:avLst/>
          </a:prstGeom>
          <a:solidFill>
            <a:srgbClr val="D5F1CF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Yes</a:t>
            </a:r>
          </a:p>
        </p:txBody>
      </p:sp>
      <p:sp>
        <p:nvSpPr>
          <p:cNvPr id="24633" name="Rectangle 57"/>
          <p:cNvSpPr>
            <a:spLocks noChangeArrowheads="1"/>
          </p:cNvSpPr>
          <p:nvPr/>
        </p:nvSpPr>
        <p:spPr bwMode="auto">
          <a:xfrm>
            <a:off x="3321050" y="5994400"/>
            <a:ext cx="685800" cy="304800"/>
          </a:xfrm>
          <a:prstGeom prst="rect">
            <a:avLst/>
          </a:prstGeom>
          <a:solidFill>
            <a:srgbClr val="F1C7C7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No</a:t>
            </a:r>
          </a:p>
        </p:txBody>
      </p:sp>
      <p:sp>
        <p:nvSpPr>
          <p:cNvPr id="24634" name="Text Box 58"/>
          <p:cNvSpPr txBox="1">
            <a:spLocks noChangeArrowheads="1"/>
          </p:cNvSpPr>
          <p:nvPr/>
        </p:nvSpPr>
        <p:spPr bwMode="auto">
          <a:xfrm>
            <a:off x="2037294" y="5080000"/>
            <a:ext cx="52392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 algn="ctr"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SUP</a:t>
            </a:r>
          </a:p>
        </p:txBody>
      </p:sp>
      <p:sp>
        <p:nvSpPr>
          <p:cNvPr id="24635" name="Rectangle 59"/>
          <p:cNvSpPr>
            <a:spLocks noChangeArrowheads="1"/>
          </p:cNvSpPr>
          <p:nvPr/>
        </p:nvSpPr>
        <p:spPr bwMode="auto">
          <a:xfrm>
            <a:off x="1946275" y="5384800"/>
            <a:ext cx="685800" cy="304800"/>
          </a:xfrm>
          <a:prstGeom prst="rect">
            <a:avLst/>
          </a:prstGeom>
          <a:solidFill>
            <a:srgbClr val="F1C7C7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No</a:t>
            </a:r>
          </a:p>
        </p:txBody>
      </p:sp>
      <p:sp>
        <p:nvSpPr>
          <p:cNvPr id="24636" name="Rectangle 60"/>
          <p:cNvSpPr>
            <a:spLocks noChangeArrowheads="1"/>
          </p:cNvSpPr>
          <p:nvPr/>
        </p:nvSpPr>
        <p:spPr bwMode="auto">
          <a:xfrm>
            <a:off x="1946275" y="5689600"/>
            <a:ext cx="685800" cy="304800"/>
          </a:xfrm>
          <a:prstGeom prst="rect">
            <a:avLst/>
          </a:prstGeom>
          <a:solidFill>
            <a:srgbClr val="D5F1CF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Yes</a:t>
            </a:r>
          </a:p>
        </p:txBody>
      </p:sp>
      <p:sp>
        <p:nvSpPr>
          <p:cNvPr id="24637" name="Rectangle 61"/>
          <p:cNvSpPr>
            <a:spLocks noChangeArrowheads="1"/>
          </p:cNvSpPr>
          <p:nvPr/>
        </p:nvSpPr>
        <p:spPr bwMode="auto">
          <a:xfrm>
            <a:off x="1946275" y="5994400"/>
            <a:ext cx="685800" cy="304800"/>
          </a:xfrm>
          <a:prstGeom prst="rect">
            <a:avLst/>
          </a:prstGeom>
          <a:solidFill>
            <a:srgbClr val="F1C7C7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360" tIns="44280" rIns="90360" bIns="4428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No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28066" y="3171825"/>
            <a:ext cx="621692" cy="3130250"/>
            <a:chOff x="1335088" y="3171825"/>
            <a:chExt cx="621692" cy="3130250"/>
          </a:xfrm>
        </p:grpSpPr>
        <p:sp>
          <p:nvSpPr>
            <p:cNvPr id="24592" name="Text Box 16"/>
            <p:cNvSpPr txBox="1">
              <a:spLocks noChangeArrowheads="1"/>
            </p:cNvSpPr>
            <p:nvPr/>
          </p:nvSpPr>
          <p:spPr bwMode="auto">
            <a:xfrm>
              <a:off x="1335088" y="3171825"/>
              <a:ext cx="620105" cy="3060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360" tIns="44280" rIns="90360" bIns="44280">
              <a:spAutoFit/>
            </a:bodyPr>
            <a:lstStyle/>
            <a:p>
              <a:pPr>
                <a:lnSpc>
                  <a:spcPct val="88000"/>
                </a:lnSpc>
                <a:spcBef>
                  <a:spcPts val="6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>
                  <a:latin typeface="Calibri" pitchFamily="34" charset="0"/>
                </a:rPr>
                <a:t>VP 0:</a:t>
              </a:r>
            </a:p>
          </p:txBody>
        </p:sp>
        <p:sp>
          <p:nvSpPr>
            <p:cNvPr id="24593" name="Text Box 17"/>
            <p:cNvSpPr txBox="1">
              <a:spLocks noChangeArrowheads="1"/>
            </p:cNvSpPr>
            <p:nvPr/>
          </p:nvSpPr>
          <p:spPr bwMode="auto">
            <a:xfrm>
              <a:off x="1335088" y="3476625"/>
              <a:ext cx="620105" cy="3060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360" tIns="44280" rIns="90360" bIns="44280">
              <a:spAutoFit/>
            </a:bodyPr>
            <a:lstStyle/>
            <a:p>
              <a:pPr>
                <a:lnSpc>
                  <a:spcPct val="88000"/>
                </a:lnSpc>
                <a:spcBef>
                  <a:spcPts val="6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>
                  <a:latin typeface="Calibri" pitchFamily="34" charset="0"/>
                </a:rPr>
                <a:t>VP 1:</a:t>
              </a:r>
            </a:p>
          </p:txBody>
        </p:sp>
        <p:sp>
          <p:nvSpPr>
            <p:cNvPr id="24594" name="Text Box 18"/>
            <p:cNvSpPr txBox="1">
              <a:spLocks noChangeArrowheads="1"/>
            </p:cNvSpPr>
            <p:nvPr/>
          </p:nvSpPr>
          <p:spPr bwMode="auto">
            <a:xfrm>
              <a:off x="1336675" y="3781425"/>
              <a:ext cx="620105" cy="3060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360" tIns="44280" rIns="90360" bIns="44280">
              <a:spAutoFit/>
            </a:bodyPr>
            <a:lstStyle/>
            <a:p>
              <a:pPr>
                <a:lnSpc>
                  <a:spcPct val="88000"/>
                </a:lnSpc>
                <a:spcBef>
                  <a:spcPts val="6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>
                  <a:latin typeface="Calibri" pitchFamily="34" charset="0"/>
                </a:rPr>
                <a:t>VP 2:</a:t>
              </a:r>
            </a:p>
          </p:txBody>
        </p:sp>
        <p:sp>
          <p:nvSpPr>
            <p:cNvPr id="24638" name="Text Box 62"/>
            <p:cNvSpPr txBox="1">
              <a:spLocks noChangeArrowheads="1"/>
            </p:cNvSpPr>
            <p:nvPr/>
          </p:nvSpPr>
          <p:spPr bwMode="auto">
            <a:xfrm>
              <a:off x="1335088" y="5386388"/>
              <a:ext cx="620105" cy="3060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360" tIns="44280" rIns="90360" bIns="44280">
              <a:spAutoFit/>
            </a:bodyPr>
            <a:lstStyle/>
            <a:p>
              <a:pPr>
                <a:lnSpc>
                  <a:spcPct val="88000"/>
                </a:lnSpc>
                <a:spcBef>
                  <a:spcPts val="6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>
                  <a:latin typeface="Calibri" pitchFamily="34" charset="0"/>
                </a:rPr>
                <a:t>VP 0:</a:t>
              </a:r>
            </a:p>
          </p:txBody>
        </p:sp>
        <p:sp>
          <p:nvSpPr>
            <p:cNvPr id="24639" name="Text Box 63"/>
            <p:cNvSpPr txBox="1">
              <a:spLocks noChangeArrowheads="1"/>
            </p:cNvSpPr>
            <p:nvPr/>
          </p:nvSpPr>
          <p:spPr bwMode="auto">
            <a:xfrm>
              <a:off x="1335088" y="5691188"/>
              <a:ext cx="620105" cy="3060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360" tIns="44280" rIns="90360" bIns="44280">
              <a:spAutoFit/>
            </a:bodyPr>
            <a:lstStyle/>
            <a:p>
              <a:pPr>
                <a:lnSpc>
                  <a:spcPct val="88000"/>
                </a:lnSpc>
                <a:spcBef>
                  <a:spcPts val="6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>
                  <a:latin typeface="Calibri" pitchFamily="34" charset="0"/>
                </a:rPr>
                <a:t>VP 1:</a:t>
              </a:r>
            </a:p>
          </p:txBody>
        </p:sp>
        <p:sp>
          <p:nvSpPr>
            <p:cNvPr id="24640" name="Text Box 64"/>
            <p:cNvSpPr txBox="1">
              <a:spLocks noChangeArrowheads="1"/>
            </p:cNvSpPr>
            <p:nvPr/>
          </p:nvSpPr>
          <p:spPr bwMode="auto">
            <a:xfrm>
              <a:off x="1336675" y="5995988"/>
              <a:ext cx="620105" cy="3060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360" tIns="44280" rIns="90360" bIns="44280">
              <a:spAutoFit/>
            </a:bodyPr>
            <a:lstStyle/>
            <a:p>
              <a:pPr>
                <a:lnSpc>
                  <a:spcPct val="88000"/>
                </a:lnSpc>
                <a:spcBef>
                  <a:spcPts val="6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>
                  <a:latin typeface="Calibri" pitchFamily="34" charset="0"/>
                </a:rPr>
                <a:t>VP 2:</a:t>
              </a:r>
            </a:p>
          </p:txBody>
        </p:sp>
      </p:grpSp>
      <p:sp>
        <p:nvSpPr>
          <p:cNvPr id="93" name="Rectangle 4"/>
          <p:cNvSpPr>
            <a:spLocks noChangeArrowheads="1"/>
          </p:cNvSpPr>
          <p:nvPr/>
        </p:nvSpPr>
        <p:spPr bwMode="auto">
          <a:xfrm>
            <a:off x="7086600" y="2548468"/>
            <a:ext cx="1676400" cy="6323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360" tIns="44280" rIns="90360" bIns="44280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Physical </a:t>
            </a:r>
          </a:p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Address </a:t>
            </a:r>
            <a:r>
              <a:rPr lang="en-GB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Space</a:t>
            </a:r>
            <a:endParaRPr lang="en-GB" sz="1800" i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5" name="Rectangle 94"/>
          <p:cNvSpPr/>
          <p:nvPr/>
        </p:nvSpPr>
        <p:spPr bwMode="auto">
          <a:xfrm>
            <a:off x="7161212" y="3180862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96" name="Rectangle 95"/>
          <p:cNvSpPr/>
          <p:nvPr/>
        </p:nvSpPr>
        <p:spPr bwMode="auto">
          <a:xfrm>
            <a:off x="7161212" y="3436449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97" name="Rectangle 96"/>
          <p:cNvSpPr/>
          <p:nvPr/>
        </p:nvSpPr>
        <p:spPr bwMode="auto">
          <a:xfrm>
            <a:off x="7161212" y="3694945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PP 2</a:t>
            </a:r>
          </a:p>
        </p:txBody>
      </p:sp>
      <p:sp>
        <p:nvSpPr>
          <p:cNvPr id="98" name="Rectangle 97"/>
          <p:cNvSpPr/>
          <p:nvPr/>
        </p:nvSpPr>
        <p:spPr bwMode="auto">
          <a:xfrm>
            <a:off x="7161212" y="3956537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99" name="Rectangle 98"/>
          <p:cNvSpPr/>
          <p:nvPr/>
        </p:nvSpPr>
        <p:spPr bwMode="auto">
          <a:xfrm>
            <a:off x="7161212" y="4212124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lvl="0" algn="ctr"/>
            <a:r>
              <a:rPr lang="en-US" sz="1600" dirty="0" smtClean="0">
                <a:solidFill>
                  <a:srgbClr val="000000"/>
                </a:solidFill>
                <a:latin typeface="Calibri"/>
              </a:rPr>
              <a:t>PP 4</a:t>
            </a:r>
          </a:p>
        </p:txBody>
      </p:sp>
      <p:sp>
        <p:nvSpPr>
          <p:cNvPr id="100" name="Rectangle 99"/>
          <p:cNvSpPr/>
          <p:nvPr/>
        </p:nvSpPr>
        <p:spPr bwMode="auto">
          <a:xfrm>
            <a:off x="7161212" y="4466368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101" name="Rectangle 100"/>
          <p:cNvSpPr/>
          <p:nvPr/>
        </p:nvSpPr>
        <p:spPr bwMode="auto">
          <a:xfrm>
            <a:off x="7161212" y="4726207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PP 6</a:t>
            </a:r>
          </a:p>
        </p:txBody>
      </p:sp>
      <p:sp>
        <p:nvSpPr>
          <p:cNvPr id="102" name="Rectangle 101"/>
          <p:cNvSpPr/>
          <p:nvPr/>
        </p:nvSpPr>
        <p:spPr bwMode="auto">
          <a:xfrm>
            <a:off x="7161212" y="4976812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7161212" y="5232891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PP 8</a:t>
            </a:r>
          </a:p>
        </p:txBody>
      </p:sp>
      <p:sp>
        <p:nvSpPr>
          <p:cNvPr id="104" name="Rectangle 103"/>
          <p:cNvSpPr/>
          <p:nvPr/>
        </p:nvSpPr>
        <p:spPr bwMode="auto">
          <a:xfrm>
            <a:off x="7161212" y="5486400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lvl="0" algn="ctr"/>
            <a:r>
              <a:rPr lang="en-US" sz="1600" dirty="0" smtClean="0">
                <a:solidFill>
                  <a:srgbClr val="000000"/>
                </a:solidFill>
                <a:latin typeface="Calibri"/>
              </a:rPr>
              <a:t>PP 9</a:t>
            </a:r>
          </a:p>
        </p:txBody>
      </p:sp>
      <p:sp>
        <p:nvSpPr>
          <p:cNvPr id="111" name="Rectangle 110"/>
          <p:cNvSpPr/>
          <p:nvPr/>
        </p:nvSpPr>
        <p:spPr bwMode="auto">
          <a:xfrm>
            <a:off x="7162800" y="5736734"/>
            <a:ext cx="914400" cy="25558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112" name="Rectangle 111"/>
          <p:cNvSpPr/>
          <p:nvPr/>
        </p:nvSpPr>
        <p:spPr bwMode="auto">
          <a:xfrm>
            <a:off x="7162800" y="5992813"/>
            <a:ext cx="914400" cy="2555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600" dirty="0" smtClean="0">
                <a:latin typeface="+mn-lt"/>
              </a:rPr>
              <a:t>PP 11</a:t>
            </a:r>
          </a:p>
        </p:txBody>
      </p:sp>
      <p:cxnSp>
        <p:nvCxnSpPr>
          <p:cNvPr id="114" name="Straight Arrow Connector 113"/>
          <p:cNvCxnSpPr>
            <a:stCxn id="24584" idx="3"/>
            <a:endCxn id="101" idx="1"/>
          </p:cNvCxnSpPr>
          <p:nvPr/>
        </p:nvCxnSpPr>
        <p:spPr bwMode="auto">
          <a:xfrm>
            <a:off x="5527675" y="3328988"/>
            <a:ext cx="1633537" cy="1525013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6" name="Straight Arrow Connector 115"/>
          <p:cNvCxnSpPr>
            <a:stCxn id="24587" idx="3"/>
            <a:endCxn id="99" idx="1"/>
          </p:cNvCxnSpPr>
          <p:nvPr/>
        </p:nvCxnSpPr>
        <p:spPr bwMode="auto">
          <a:xfrm>
            <a:off x="5527675" y="3633788"/>
            <a:ext cx="1633537" cy="70613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8" name="Straight Arrow Connector 117"/>
          <p:cNvCxnSpPr>
            <a:stCxn id="24590" idx="3"/>
            <a:endCxn id="97" idx="1"/>
          </p:cNvCxnSpPr>
          <p:nvPr/>
        </p:nvCxnSpPr>
        <p:spPr bwMode="auto">
          <a:xfrm flipV="1">
            <a:off x="5527675" y="3822739"/>
            <a:ext cx="1633537" cy="115849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0" name="Straight Arrow Connector 119"/>
          <p:cNvCxnSpPr>
            <a:stCxn id="24625" idx="3"/>
            <a:endCxn id="104" idx="1"/>
          </p:cNvCxnSpPr>
          <p:nvPr/>
        </p:nvCxnSpPr>
        <p:spPr bwMode="auto">
          <a:xfrm>
            <a:off x="5530850" y="5537200"/>
            <a:ext cx="1630362" cy="76994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2" name="Straight Arrow Connector 121"/>
          <p:cNvCxnSpPr>
            <a:stCxn id="24628" idx="3"/>
            <a:endCxn id="101" idx="1"/>
          </p:cNvCxnSpPr>
          <p:nvPr/>
        </p:nvCxnSpPr>
        <p:spPr bwMode="auto">
          <a:xfrm flipV="1">
            <a:off x="5530850" y="4854001"/>
            <a:ext cx="1630362" cy="987999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4" name="Straight Arrow Connector 123"/>
          <p:cNvCxnSpPr>
            <a:stCxn id="24631" idx="3"/>
            <a:endCxn id="112" idx="1"/>
          </p:cNvCxnSpPr>
          <p:nvPr/>
        </p:nvCxnSpPr>
        <p:spPr bwMode="auto">
          <a:xfrm flipV="1">
            <a:off x="5530850" y="6120607"/>
            <a:ext cx="1631950" cy="26193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4" name="Group 3"/>
          <p:cNvGrpSpPr/>
          <p:nvPr/>
        </p:nvGrpSpPr>
        <p:grpSpPr>
          <a:xfrm>
            <a:off x="1252594" y="3178162"/>
            <a:ext cx="688975" cy="3122612"/>
            <a:chOff x="1252594" y="3171860"/>
            <a:chExt cx="688975" cy="3122612"/>
          </a:xfrm>
        </p:grpSpPr>
        <p:sp>
          <p:nvSpPr>
            <p:cNvPr id="68" name="Rectangle 9"/>
            <p:cNvSpPr>
              <a:spLocks noChangeArrowheads="1"/>
            </p:cNvSpPr>
            <p:nvPr/>
          </p:nvSpPr>
          <p:spPr bwMode="auto">
            <a:xfrm>
              <a:off x="1252594" y="3171860"/>
              <a:ext cx="685800" cy="304800"/>
            </a:xfrm>
            <a:prstGeom prst="rect">
              <a:avLst/>
            </a:prstGeom>
            <a:solidFill>
              <a:srgbClr val="D5F1C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360" tIns="44280" rIns="90360" bIns="44280" anchor="ctr"/>
            <a:lstStyle/>
            <a:p>
              <a:pPr algn="ctr">
                <a:lnSpc>
                  <a:spcPct val="98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>
                  <a:latin typeface="Calibri" pitchFamily="34" charset="0"/>
                </a:rPr>
                <a:t>Yes</a:t>
              </a:r>
            </a:p>
          </p:txBody>
        </p:sp>
        <p:sp>
          <p:nvSpPr>
            <p:cNvPr id="69" name="Rectangle 12"/>
            <p:cNvSpPr>
              <a:spLocks noChangeArrowheads="1"/>
            </p:cNvSpPr>
            <p:nvPr/>
          </p:nvSpPr>
          <p:spPr bwMode="auto">
            <a:xfrm>
              <a:off x="1252594" y="3476660"/>
              <a:ext cx="685800" cy="304800"/>
            </a:xfrm>
            <a:prstGeom prst="rect">
              <a:avLst/>
            </a:prstGeom>
            <a:solidFill>
              <a:srgbClr val="D5F1C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360" tIns="44280" rIns="90360" bIns="44280" anchor="ctr"/>
            <a:lstStyle/>
            <a:p>
              <a:pPr algn="ctr">
                <a:lnSpc>
                  <a:spcPct val="98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>
                  <a:latin typeface="Calibri" pitchFamily="34" charset="0"/>
                </a:rPr>
                <a:t>Yes</a:t>
              </a:r>
            </a:p>
          </p:txBody>
        </p:sp>
        <p:sp>
          <p:nvSpPr>
            <p:cNvPr id="70" name="Rectangle 15"/>
            <p:cNvSpPr>
              <a:spLocks noChangeArrowheads="1"/>
            </p:cNvSpPr>
            <p:nvPr/>
          </p:nvSpPr>
          <p:spPr bwMode="auto">
            <a:xfrm>
              <a:off x="1252594" y="3781460"/>
              <a:ext cx="685800" cy="304800"/>
            </a:xfrm>
            <a:prstGeom prst="rect">
              <a:avLst/>
            </a:prstGeom>
            <a:solidFill>
              <a:srgbClr val="D5F1C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360" tIns="44280" rIns="90360" bIns="44280" anchor="ctr"/>
            <a:lstStyle/>
            <a:p>
              <a:pPr algn="ctr">
                <a:lnSpc>
                  <a:spcPct val="98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>
                  <a:latin typeface="Calibri" pitchFamily="34" charset="0"/>
                </a:rPr>
                <a:t>Yes</a:t>
              </a:r>
            </a:p>
          </p:txBody>
        </p:sp>
        <p:sp>
          <p:nvSpPr>
            <p:cNvPr id="71" name="Rectangle 50"/>
            <p:cNvSpPr>
              <a:spLocks noChangeArrowheads="1"/>
            </p:cNvSpPr>
            <p:nvPr/>
          </p:nvSpPr>
          <p:spPr bwMode="auto">
            <a:xfrm>
              <a:off x="1255769" y="5380072"/>
              <a:ext cx="685800" cy="304800"/>
            </a:xfrm>
            <a:prstGeom prst="rect">
              <a:avLst/>
            </a:prstGeom>
            <a:solidFill>
              <a:srgbClr val="D5F1C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360" tIns="44280" rIns="90360" bIns="44280" anchor="ctr"/>
            <a:lstStyle/>
            <a:p>
              <a:pPr algn="ctr">
                <a:lnSpc>
                  <a:spcPct val="98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>
                  <a:latin typeface="Calibri" pitchFamily="34" charset="0"/>
                </a:rPr>
                <a:t>Yes</a:t>
              </a:r>
            </a:p>
          </p:txBody>
        </p:sp>
        <p:sp>
          <p:nvSpPr>
            <p:cNvPr id="72" name="Rectangle 53"/>
            <p:cNvSpPr>
              <a:spLocks noChangeArrowheads="1"/>
            </p:cNvSpPr>
            <p:nvPr/>
          </p:nvSpPr>
          <p:spPr bwMode="auto">
            <a:xfrm>
              <a:off x="1255769" y="5684872"/>
              <a:ext cx="685800" cy="304800"/>
            </a:xfrm>
            <a:prstGeom prst="rect">
              <a:avLst/>
            </a:prstGeom>
            <a:solidFill>
              <a:srgbClr val="D5F1C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360" tIns="44280" rIns="90360" bIns="44280" anchor="ctr"/>
            <a:lstStyle/>
            <a:p>
              <a:pPr algn="ctr">
                <a:lnSpc>
                  <a:spcPct val="98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>
                  <a:latin typeface="Calibri" pitchFamily="34" charset="0"/>
                </a:rPr>
                <a:t>Yes</a:t>
              </a:r>
            </a:p>
          </p:txBody>
        </p:sp>
        <p:sp>
          <p:nvSpPr>
            <p:cNvPr id="73" name="Rectangle 56"/>
            <p:cNvSpPr>
              <a:spLocks noChangeArrowheads="1"/>
            </p:cNvSpPr>
            <p:nvPr/>
          </p:nvSpPr>
          <p:spPr bwMode="auto">
            <a:xfrm>
              <a:off x="1255769" y="5989672"/>
              <a:ext cx="685800" cy="304800"/>
            </a:xfrm>
            <a:prstGeom prst="rect">
              <a:avLst/>
            </a:prstGeom>
            <a:solidFill>
              <a:srgbClr val="D5F1CF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360" tIns="44280" rIns="90360" bIns="44280" anchor="ctr"/>
            <a:lstStyle/>
            <a:p>
              <a:pPr algn="ctr">
                <a:lnSpc>
                  <a:spcPct val="98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>
                  <a:latin typeface="Calibri" pitchFamily="34" charset="0"/>
                </a:rPr>
                <a:t>Yes</a:t>
              </a:r>
            </a:p>
          </p:txBody>
        </p:sp>
      </p:grpSp>
      <p:sp>
        <p:nvSpPr>
          <p:cNvPr id="76" name="Text Box 42"/>
          <p:cNvSpPr txBox="1">
            <a:spLocks noChangeArrowheads="1"/>
          </p:cNvSpPr>
          <p:nvPr/>
        </p:nvSpPr>
        <p:spPr bwMode="auto">
          <a:xfrm>
            <a:off x="1285991" y="2875578"/>
            <a:ext cx="628821" cy="3110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 algn="ctr"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Valid</a:t>
            </a:r>
          </a:p>
        </p:txBody>
      </p:sp>
      <p:sp>
        <p:nvSpPr>
          <p:cNvPr id="77" name="Text Box 42"/>
          <p:cNvSpPr txBox="1">
            <a:spLocks noChangeArrowheads="1"/>
          </p:cNvSpPr>
          <p:nvPr/>
        </p:nvSpPr>
        <p:spPr bwMode="auto">
          <a:xfrm>
            <a:off x="1303275" y="5081494"/>
            <a:ext cx="628821" cy="3110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 algn="ctr"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Valid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 bwMode="auto">
          <a:xfrm>
            <a:off x="1384985" y="1572895"/>
            <a:ext cx="3749615" cy="167744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Address Translation: Page Hit</a:t>
            </a:r>
            <a:endParaRPr lang="en-GB" dirty="0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Address Translation</a:t>
            </a:r>
            <a:endParaRPr lang="en-US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94616" y="4205712"/>
            <a:ext cx="8125808" cy="2057400"/>
          </a:xfrm>
          <a:ln/>
        </p:spPr>
        <p:txBody>
          <a:bodyPr/>
          <a:lstStyle/>
          <a:p>
            <a:pPr>
              <a:spcBef>
                <a:spcPts val="1250"/>
              </a:spcBef>
              <a:buFont typeface="Wingdings" pitchFamily="2" charset="2"/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sz="2000" b="0" dirty="0" smtClean="0"/>
              <a:t>1) Processor sends virtual address to MMU (</a:t>
            </a:r>
            <a:r>
              <a:rPr lang="en-GB" sz="2000" b="0" i="1" dirty="0" smtClean="0"/>
              <a:t>memory management unit</a:t>
            </a:r>
            <a:r>
              <a:rPr lang="en-GB" sz="2000" b="0" dirty="0" smtClean="0"/>
              <a:t>)</a:t>
            </a:r>
          </a:p>
          <a:p>
            <a:pPr>
              <a:spcBef>
                <a:spcPts val="1250"/>
              </a:spcBef>
              <a:buFont typeface="Wingdings" pitchFamily="2" charset="2"/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sz="2000" b="0" dirty="0" smtClean="0"/>
              <a:t>2-3) MMU fetches PTE from page table in cache/memory</a:t>
            </a:r>
          </a:p>
          <a:p>
            <a:pPr>
              <a:spcBef>
                <a:spcPts val="1250"/>
              </a:spcBef>
              <a:buFont typeface="Wingdings" pitchFamily="2" charset="2"/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sz="2000" b="0" dirty="0" smtClean="0"/>
              <a:t>4) MMU sends physical address to cache/memory</a:t>
            </a:r>
          </a:p>
          <a:p>
            <a:pPr>
              <a:spcBef>
                <a:spcPts val="1250"/>
              </a:spcBef>
              <a:buFont typeface="Wingdings" pitchFamily="2" charset="2"/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sz="2000" b="0" dirty="0" smtClean="0"/>
              <a:t>5) Cache/memory sends data word to processor</a:t>
            </a:r>
            <a:endParaRPr lang="en-GB" sz="2000" b="0" dirty="0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3963987" y="1809754"/>
            <a:ext cx="1066800" cy="1237384"/>
          </a:xfrm>
          <a:prstGeom prst="rect">
            <a:avLst/>
          </a:prstGeom>
          <a:solidFill>
            <a:srgbClr val="D5F1CF"/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latin typeface="Calibri" pitchFamily="34" charset="0"/>
              </a:rPr>
              <a:t>MMU</a:t>
            </a:r>
            <a:endParaRPr lang="en-GB" sz="1600" dirty="0">
              <a:latin typeface="Calibri" pitchFamily="34" charset="0"/>
            </a:endParaRP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6553200" y="1524728"/>
            <a:ext cx="914400" cy="228441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 dirty="0" smtClean="0">
                <a:latin typeface="Calibri" pitchFamily="34" charset="0"/>
              </a:rPr>
              <a:t>Cache/</a:t>
            </a:r>
          </a:p>
          <a:p>
            <a:r>
              <a:rPr lang="en-US" sz="1600" dirty="0" smtClean="0">
                <a:latin typeface="Calibri" pitchFamily="34" charset="0"/>
              </a:rPr>
              <a:t>Memory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606298" y="2631411"/>
            <a:ext cx="374759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PA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3887787" y="3580538"/>
            <a:ext cx="531020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Data</a:t>
            </a:r>
            <a:endParaRPr lang="en-GB" sz="1400" dirty="0">
              <a:latin typeface="Calibri" pitchFamily="34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flipV="1">
            <a:off x="5030787" y="2884270"/>
            <a:ext cx="1522413" cy="13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1525587" y="2162233"/>
            <a:ext cx="1066800" cy="533400"/>
          </a:xfrm>
          <a:prstGeom prst="rect">
            <a:avLst/>
          </a:prstGeom>
          <a:solidFill>
            <a:srgbClr val="F1C7C7"/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CPU</a:t>
            </a:r>
          </a:p>
        </p:txBody>
      </p:sp>
      <p:cxnSp>
        <p:nvCxnSpPr>
          <p:cNvPr id="38" name="Straight Arrow Connector 37"/>
          <p:cNvCxnSpPr>
            <a:stCxn id="37" idx="3"/>
          </p:cNvCxnSpPr>
          <p:nvPr/>
        </p:nvCxnSpPr>
        <p:spPr bwMode="auto">
          <a:xfrm flipV="1">
            <a:off x="2592387" y="2424364"/>
            <a:ext cx="1370013" cy="4569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 Box 9"/>
          <p:cNvSpPr txBox="1">
            <a:spLocks noChangeArrowheads="1"/>
          </p:cNvSpPr>
          <p:nvPr/>
        </p:nvSpPr>
        <p:spPr bwMode="auto">
          <a:xfrm>
            <a:off x="3049587" y="2157277"/>
            <a:ext cx="387007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VA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90151" y="1577141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CPU Chip</a:t>
            </a:r>
          </a:p>
        </p:txBody>
      </p:sp>
      <p:sp>
        <p:nvSpPr>
          <p:cNvPr id="43" name="Text Box 9"/>
          <p:cNvSpPr txBox="1">
            <a:spLocks noChangeArrowheads="1"/>
          </p:cNvSpPr>
          <p:nvPr/>
        </p:nvSpPr>
        <p:spPr bwMode="auto">
          <a:xfrm>
            <a:off x="5513388" y="1717011"/>
            <a:ext cx="560579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PTEA</a:t>
            </a:r>
            <a:endParaRPr lang="en-GB" sz="1400" dirty="0">
              <a:latin typeface="Calibri" pitchFamily="34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 flipV="1">
            <a:off x="5030787" y="1969870"/>
            <a:ext cx="1522413" cy="13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Text Box 9"/>
          <p:cNvSpPr txBox="1">
            <a:spLocks noChangeArrowheads="1"/>
          </p:cNvSpPr>
          <p:nvPr/>
        </p:nvSpPr>
        <p:spPr bwMode="auto">
          <a:xfrm>
            <a:off x="5566800" y="2021811"/>
            <a:ext cx="453755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PTE</a:t>
            </a:r>
            <a:endParaRPr lang="en-GB" sz="1400" dirty="0">
              <a:latin typeface="Calibri" pitchFamily="34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 bwMode="auto">
          <a:xfrm flipH="1" flipV="1">
            <a:off x="5030787" y="2274670"/>
            <a:ext cx="1522413" cy="13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Shape 49"/>
          <p:cNvCxnSpPr>
            <a:endCxn id="37" idx="2"/>
          </p:cNvCxnSpPr>
          <p:nvPr/>
        </p:nvCxnSpPr>
        <p:spPr bwMode="auto">
          <a:xfrm rot="10800000">
            <a:off x="2058988" y="2695634"/>
            <a:ext cx="4494213" cy="884905"/>
          </a:xfrm>
          <a:prstGeom prst="bentConnector2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1" name="Oval 4"/>
          <p:cNvSpPr>
            <a:spLocks noChangeArrowheads="1"/>
          </p:cNvSpPr>
          <p:nvPr/>
        </p:nvSpPr>
        <p:spPr bwMode="auto">
          <a:xfrm>
            <a:off x="3107266" y="1921934"/>
            <a:ext cx="274637" cy="2746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solidFill>
                  <a:schemeClr val="bg1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52" name="Oval 18"/>
          <p:cNvSpPr>
            <a:spLocks noChangeArrowheads="1"/>
          </p:cNvSpPr>
          <p:nvPr/>
        </p:nvSpPr>
        <p:spPr bwMode="auto">
          <a:xfrm>
            <a:off x="5656358" y="1469495"/>
            <a:ext cx="274638" cy="2746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solidFill>
                  <a:schemeClr val="bg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5656358" y="2324630"/>
            <a:ext cx="274638" cy="2746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solidFill>
                  <a:schemeClr val="bg1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54" name="Oval 20"/>
          <p:cNvSpPr>
            <a:spLocks noChangeArrowheads="1"/>
          </p:cNvSpPr>
          <p:nvPr/>
        </p:nvSpPr>
        <p:spPr bwMode="auto">
          <a:xfrm>
            <a:off x="5656358" y="2951163"/>
            <a:ext cx="274638" cy="2746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56" name="Oval 21"/>
          <p:cNvSpPr>
            <a:spLocks noChangeArrowheads="1"/>
          </p:cNvSpPr>
          <p:nvPr/>
        </p:nvSpPr>
        <p:spPr bwMode="auto">
          <a:xfrm>
            <a:off x="4021666" y="3865564"/>
            <a:ext cx="274638" cy="2746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  <p:bldP spid="9248" grpId="0"/>
      <p:bldP spid="43" grpId="0"/>
      <p:bldP spid="47" grpId="0"/>
      <p:bldP spid="52" grpId="0" animBg="1"/>
      <p:bldP spid="53" grpId="0" animBg="1"/>
      <p:bldP spid="54" grpId="0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 bwMode="auto">
          <a:xfrm>
            <a:off x="609600" y="2237000"/>
            <a:ext cx="3749615" cy="167744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Address Translation: Page Fault</a:t>
            </a:r>
            <a:endParaRPr lang="en-GB" dirty="0"/>
          </a:p>
        </p:txBody>
      </p:sp>
      <p:sp>
        <p:nvSpPr>
          <p:cNvPr id="40" name="Footer Placeholder 3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Address Translation</a:t>
            </a:r>
            <a:endParaRPr lang="en-US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71500" y="4308642"/>
            <a:ext cx="8001000" cy="2057400"/>
          </a:xfrm>
          <a:ln/>
        </p:spPr>
        <p:txBody>
          <a:bodyPr/>
          <a:lstStyle/>
          <a:p>
            <a:pPr>
              <a:lnSpc>
                <a:spcPct val="73000"/>
              </a:lnSpc>
              <a:spcBef>
                <a:spcPts val="1250"/>
              </a:spcBef>
              <a:buFont typeface="Wingdings" pitchFamily="2" charset="2"/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sz="2000" b="0" dirty="0" smtClean="0"/>
              <a:t>1) Processor sends virtual address to MMU </a:t>
            </a:r>
          </a:p>
          <a:p>
            <a:pPr>
              <a:lnSpc>
                <a:spcPct val="73000"/>
              </a:lnSpc>
              <a:spcBef>
                <a:spcPts val="1250"/>
              </a:spcBef>
              <a:buFont typeface="Wingdings" pitchFamily="2" charset="2"/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sz="2000" b="0" dirty="0" smtClean="0"/>
              <a:t>2-3) MMU fetches PTE from page table in cache/memory</a:t>
            </a:r>
          </a:p>
          <a:p>
            <a:pPr>
              <a:lnSpc>
                <a:spcPct val="73000"/>
              </a:lnSpc>
              <a:spcBef>
                <a:spcPts val="1250"/>
              </a:spcBef>
              <a:buFont typeface="Wingdings" pitchFamily="2" charset="2"/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sz="2000" b="0" dirty="0" smtClean="0"/>
              <a:t>4) Valid bit is zero, so MMU triggers page fault exception</a:t>
            </a:r>
          </a:p>
          <a:p>
            <a:pPr>
              <a:lnSpc>
                <a:spcPct val="73000"/>
              </a:lnSpc>
              <a:spcBef>
                <a:spcPts val="1250"/>
              </a:spcBef>
              <a:buFont typeface="Wingdings" pitchFamily="2" charset="2"/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sz="2000" b="0" dirty="0" smtClean="0"/>
              <a:t>5) Handler identifies victim (and, if dirty, pages it out to disk)</a:t>
            </a:r>
          </a:p>
          <a:p>
            <a:pPr>
              <a:lnSpc>
                <a:spcPct val="73000"/>
              </a:lnSpc>
              <a:spcBef>
                <a:spcPts val="1250"/>
              </a:spcBef>
              <a:buFont typeface="Wingdings" pitchFamily="2" charset="2"/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sz="2000" b="0" dirty="0" smtClean="0"/>
              <a:t>6) Handler pages in new page and updates PTE in memory</a:t>
            </a:r>
          </a:p>
          <a:p>
            <a:pPr>
              <a:lnSpc>
                <a:spcPct val="73000"/>
              </a:lnSpc>
              <a:spcBef>
                <a:spcPts val="1250"/>
              </a:spcBef>
              <a:buFont typeface="Wingdings" pitchFamily="2" charset="2"/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sz="2000" b="0" dirty="0" smtClean="0"/>
              <a:t>7) Handler returns to original process, restarting faulting instruction</a:t>
            </a:r>
            <a:endParaRPr lang="en-GB" sz="2000" b="0" dirty="0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3188602" y="2473859"/>
            <a:ext cx="1066800" cy="1237384"/>
          </a:xfrm>
          <a:prstGeom prst="rect">
            <a:avLst/>
          </a:prstGeom>
          <a:solidFill>
            <a:srgbClr val="D5F1CF"/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latin typeface="Calibri" pitchFamily="34" charset="0"/>
              </a:rPr>
              <a:t>MMU</a:t>
            </a:r>
            <a:endParaRPr lang="en-GB" sz="1600" dirty="0">
              <a:latin typeface="Calibri" pitchFamily="34" charset="0"/>
            </a:endParaRP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5777815" y="2188833"/>
            <a:ext cx="914400" cy="1925967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 dirty="0" smtClean="0">
                <a:latin typeface="Calibri" pitchFamily="34" charset="0"/>
              </a:rPr>
              <a:t>Cache/</a:t>
            </a:r>
          </a:p>
          <a:p>
            <a:r>
              <a:rPr lang="en-US" sz="1600" dirty="0" smtClean="0">
                <a:latin typeface="Calibri" pitchFamily="34" charset="0"/>
              </a:rPr>
              <a:t>Memory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750202" y="2826338"/>
            <a:ext cx="1066800" cy="533400"/>
          </a:xfrm>
          <a:prstGeom prst="rect">
            <a:avLst/>
          </a:prstGeom>
          <a:solidFill>
            <a:srgbClr val="F1C7C7"/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CPU</a:t>
            </a:r>
          </a:p>
        </p:txBody>
      </p:sp>
      <p:cxnSp>
        <p:nvCxnSpPr>
          <p:cNvPr id="38" name="Straight Arrow Connector 37"/>
          <p:cNvCxnSpPr>
            <a:stCxn id="37" idx="3"/>
          </p:cNvCxnSpPr>
          <p:nvPr/>
        </p:nvCxnSpPr>
        <p:spPr bwMode="auto">
          <a:xfrm flipV="1">
            <a:off x="1817002" y="3088469"/>
            <a:ext cx="1370013" cy="4569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 Box 9"/>
          <p:cNvSpPr txBox="1">
            <a:spLocks noChangeArrowheads="1"/>
          </p:cNvSpPr>
          <p:nvPr/>
        </p:nvSpPr>
        <p:spPr bwMode="auto">
          <a:xfrm>
            <a:off x="2274202" y="2829849"/>
            <a:ext cx="387007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VA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14766" y="2241246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CPU Chip</a:t>
            </a:r>
          </a:p>
        </p:txBody>
      </p:sp>
      <p:sp>
        <p:nvSpPr>
          <p:cNvPr id="43" name="Text Box 9"/>
          <p:cNvSpPr txBox="1">
            <a:spLocks noChangeArrowheads="1"/>
          </p:cNvSpPr>
          <p:nvPr/>
        </p:nvSpPr>
        <p:spPr bwMode="auto">
          <a:xfrm>
            <a:off x="4738003" y="2394344"/>
            <a:ext cx="560579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PTEA</a:t>
            </a:r>
            <a:endParaRPr lang="en-GB" sz="1400" dirty="0">
              <a:latin typeface="Calibri" pitchFamily="34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 flipV="1">
            <a:off x="4255402" y="2647203"/>
            <a:ext cx="1522413" cy="13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Text Box 9"/>
          <p:cNvSpPr txBox="1">
            <a:spLocks noChangeArrowheads="1"/>
          </p:cNvSpPr>
          <p:nvPr/>
        </p:nvSpPr>
        <p:spPr bwMode="auto">
          <a:xfrm>
            <a:off x="4791415" y="2835472"/>
            <a:ext cx="453755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PTE</a:t>
            </a:r>
            <a:endParaRPr lang="en-GB" sz="1400" dirty="0">
              <a:latin typeface="Calibri" pitchFamily="34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 bwMode="auto">
          <a:xfrm flipH="1" flipV="1">
            <a:off x="4255402" y="3104403"/>
            <a:ext cx="1522413" cy="13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1" name="Oval 4"/>
          <p:cNvSpPr>
            <a:spLocks noChangeArrowheads="1"/>
          </p:cNvSpPr>
          <p:nvPr/>
        </p:nvSpPr>
        <p:spPr bwMode="auto">
          <a:xfrm>
            <a:off x="2330387" y="2594506"/>
            <a:ext cx="274637" cy="2746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solidFill>
                  <a:schemeClr val="bg1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52" name="Oval 18"/>
          <p:cNvSpPr>
            <a:spLocks noChangeArrowheads="1"/>
          </p:cNvSpPr>
          <p:nvPr/>
        </p:nvSpPr>
        <p:spPr bwMode="auto">
          <a:xfrm>
            <a:off x="4880973" y="2146828"/>
            <a:ext cx="274638" cy="2746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solidFill>
                  <a:schemeClr val="bg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4880973" y="3154363"/>
            <a:ext cx="274638" cy="2746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solidFill>
                  <a:schemeClr val="bg1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54" name="Oval 20"/>
          <p:cNvSpPr>
            <a:spLocks noChangeArrowheads="1"/>
          </p:cNvSpPr>
          <p:nvPr/>
        </p:nvSpPr>
        <p:spPr bwMode="auto">
          <a:xfrm>
            <a:off x="4563533" y="1554162"/>
            <a:ext cx="274638" cy="2746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56" name="Oval 21"/>
          <p:cNvSpPr>
            <a:spLocks noChangeArrowheads="1"/>
          </p:cNvSpPr>
          <p:nvPr/>
        </p:nvSpPr>
        <p:spPr bwMode="auto">
          <a:xfrm>
            <a:off x="7192962" y="2700868"/>
            <a:ext cx="274638" cy="2746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7924800" y="2192866"/>
            <a:ext cx="914400" cy="1925967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 smtClean="0">
                <a:latin typeface="Calibri" pitchFamily="34" charset="0"/>
              </a:rPr>
              <a:t>Disk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5760880" y="1219200"/>
            <a:ext cx="2527985" cy="533400"/>
          </a:xfrm>
          <a:prstGeom prst="rect">
            <a:avLst/>
          </a:prstGeom>
          <a:solidFill>
            <a:srgbClr val="F6F5BD"/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latin typeface="Calibri" pitchFamily="34" charset="0"/>
              </a:rPr>
              <a:t>Page fault handler</a:t>
            </a:r>
            <a:endParaRPr lang="en-GB" sz="1600" dirty="0">
              <a:latin typeface="Calibri" pitchFamily="34" charset="0"/>
            </a:endParaRPr>
          </a:p>
        </p:txBody>
      </p:sp>
      <p:cxnSp>
        <p:nvCxnSpPr>
          <p:cNvPr id="27" name="Shape 26"/>
          <p:cNvCxnSpPr>
            <a:stCxn id="9226" idx="0"/>
            <a:endCxn id="25" idx="1"/>
          </p:cNvCxnSpPr>
          <p:nvPr/>
        </p:nvCxnSpPr>
        <p:spPr bwMode="auto">
          <a:xfrm rot="5400000" flipH="1" flipV="1">
            <a:off x="4247462" y="960441"/>
            <a:ext cx="987959" cy="2038878"/>
          </a:xfrm>
          <a:prstGeom prst="bentConnector2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6707187" y="2633132"/>
            <a:ext cx="1217613" cy="2219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rot="10800000">
            <a:off x="6707188" y="3580024"/>
            <a:ext cx="1217613" cy="13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Down Arrow 33"/>
          <p:cNvSpPr/>
          <p:nvPr/>
        </p:nvSpPr>
        <p:spPr bwMode="auto">
          <a:xfrm>
            <a:off x="7086600" y="1752600"/>
            <a:ext cx="457200" cy="628516"/>
          </a:xfrm>
          <a:prstGeom prst="downArrow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 sz="1600" dirty="0" smtClean="0">
              <a:latin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6773333" y="2353733"/>
            <a:ext cx="1058280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Victim page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36" name="Text Box 9"/>
          <p:cNvSpPr txBox="1">
            <a:spLocks noChangeArrowheads="1"/>
          </p:cNvSpPr>
          <p:nvPr/>
        </p:nvSpPr>
        <p:spPr bwMode="auto">
          <a:xfrm>
            <a:off x="6858000" y="3302001"/>
            <a:ext cx="919525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New page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4267200" y="1180238"/>
            <a:ext cx="907919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Exception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42" name="Oval 21"/>
          <p:cNvSpPr>
            <a:spLocks noChangeArrowheads="1"/>
          </p:cNvSpPr>
          <p:nvPr/>
        </p:nvSpPr>
        <p:spPr bwMode="auto">
          <a:xfrm>
            <a:off x="7205132" y="3662362"/>
            <a:ext cx="274638" cy="2746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6</a:t>
            </a:r>
            <a:endParaRPr lang="en-GB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9" name="Oval 21"/>
          <p:cNvSpPr>
            <a:spLocks noChangeArrowheads="1"/>
          </p:cNvSpPr>
          <p:nvPr/>
        </p:nvSpPr>
        <p:spPr bwMode="auto">
          <a:xfrm>
            <a:off x="2330386" y="3173149"/>
            <a:ext cx="274638" cy="2746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7</a:t>
            </a:r>
            <a:endParaRPr lang="en-GB" sz="14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6" grpId="0" animBg="1"/>
      <p:bldP spid="25" grpId="0" animBg="1"/>
      <p:bldP spid="34" grpId="0" animBg="1"/>
      <p:bldP spid="35" grpId="0"/>
      <p:bldP spid="36" grpId="0"/>
      <p:bldP spid="39" grpId="0"/>
      <p:bldP spid="42" grpId="0" animBg="1"/>
      <p:bldP spid="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Hmm… Translation Sounds Slow!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50"/>
              </a:spcBef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The MMU accesses memory </a:t>
            </a:r>
            <a:r>
              <a:rPr lang="en-GB" i="1" dirty="0"/>
              <a:t>twice</a:t>
            </a:r>
            <a:r>
              <a:rPr lang="en-GB" dirty="0"/>
              <a:t>: once to first get the PTE for translation, and then again for the actual memory request from the CPU</a:t>
            </a:r>
          </a:p>
          <a:p>
            <a:pPr lvl="1">
              <a:lnSpc>
                <a:spcPct val="80000"/>
              </a:lnSpc>
              <a:spcBef>
                <a:spcPts val="1250"/>
              </a:spcBef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The PTEs </a:t>
            </a:r>
            <a:r>
              <a:rPr lang="en-GB" i="1" dirty="0"/>
              <a:t>may</a:t>
            </a:r>
            <a:r>
              <a:rPr lang="en-GB" dirty="0"/>
              <a:t> be cached in L1 like any other memory word</a:t>
            </a:r>
          </a:p>
          <a:p>
            <a:pPr lvl="2">
              <a:lnSpc>
                <a:spcPct val="80000"/>
              </a:lnSpc>
              <a:spcBef>
                <a:spcPts val="1250"/>
              </a:spcBef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But they may be evicted by other data references</a:t>
            </a:r>
          </a:p>
          <a:p>
            <a:pPr lvl="2">
              <a:lnSpc>
                <a:spcPct val="80000"/>
              </a:lnSpc>
              <a:spcBef>
                <a:spcPts val="1250"/>
              </a:spcBef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And a hit in the L1 cache still requires 1-3 cycles</a:t>
            </a:r>
          </a:p>
          <a:p>
            <a:endParaRPr lang="en-US" b="0" dirty="0" smtClean="0"/>
          </a:p>
          <a:p>
            <a:r>
              <a:rPr lang="en-US" b="0" i="1" dirty="0" smtClean="0"/>
              <a:t>What can we do to make this faster?</a:t>
            </a:r>
            <a:endParaRPr lang="en-US" b="0" i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Address Translation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60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Speeding up Translation with a TLB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>
              <a:spcBef>
                <a:spcPts val="1250"/>
              </a:spcBef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>
                <a:effectLst/>
              </a:rPr>
              <a:t>Solution: add another cache!</a:t>
            </a:r>
            <a:endParaRPr lang="en-GB" dirty="0"/>
          </a:p>
          <a:p>
            <a:pPr>
              <a:spcBef>
                <a:spcPts val="1250"/>
              </a:spcBef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i="1" dirty="0">
                <a:solidFill>
                  <a:srgbClr val="C00000"/>
                </a:solidFill>
                <a:effectLst/>
              </a:rPr>
              <a:t>Translation </a:t>
            </a:r>
            <a:r>
              <a:rPr lang="en-GB" i="1" dirty="0" err="1">
                <a:solidFill>
                  <a:srgbClr val="C00000"/>
                </a:solidFill>
                <a:effectLst/>
              </a:rPr>
              <a:t>Lookaside</a:t>
            </a:r>
            <a:r>
              <a:rPr lang="en-GB" i="1" dirty="0">
                <a:solidFill>
                  <a:srgbClr val="C00000"/>
                </a:solidFill>
                <a:effectLst/>
              </a:rPr>
              <a:t> Buffer</a:t>
            </a:r>
            <a:r>
              <a:rPr lang="en-GB" dirty="0">
                <a:effectLst/>
              </a:rPr>
              <a:t> (TLB):</a:t>
            </a:r>
          </a:p>
          <a:p>
            <a:pPr lvl="1"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Small hardware cache in MMU</a:t>
            </a:r>
          </a:p>
          <a:p>
            <a:pPr lvl="1"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Maps virtual page numbers to  physical page numbers</a:t>
            </a:r>
          </a:p>
          <a:p>
            <a:pPr lvl="1"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Contains complete </a:t>
            </a:r>
            <a:r>
              <a:rPr lang="en-GB" i="1" dirty="0"/>
              <a:t>page table entries</a:t>
            </a:r>
            <a:r>
              <a:rPr lang="en-GB" dirty="0"/>
              <a:t> for small number of pages</a:t>
            </a:r>
          </a:p>
          <a:p>
            <a:pPr lvl="2"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Modern Intel processors: 128 or 256 entries in TLB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Address Translation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 bwMode="auto">
          <a:xfrm>
            <a:off x="1384985" y="1752600"/>
            <a:ext cx="3749615" cy="269524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TLB Hit</a:t>
            </a:r>
            <a:endParaRPr lang="en-GB" dirty="0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Address Translation</a:t>
            </a:r>
            <a:endParaRPr lang="en-US" dirty="0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3963987" y="3007259"/>
            <a:ext cx="1066800" cy="1237384"/>
          </a:xfrm>
          <a:prstGeom prst="rect">
            <a:avLst/>
          </a:prstGeom>
          <a:solidFill>
            <a:srgbClr val="D5F1CF"/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latin typeface="Calibri" pitchFamily="34" charset="0"/>
              </a:rPr>
              <a:t>MMU</a:t>
            </a:r>
            <a:endParaRPr lang="en-GB" sz="1600" dirty="0">
              <a:latin typeface="Calibri" pitchFamily="34" charset="0"/>
            </a:endParaRP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6553200" y="2722233"/>
            <a:ext cx="914400" cy="228441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 dirty="0" smtClean="0">
                <a:latin typeface="Calibri" pitchFamily="34" charset="0"/>
              </a:rPr>
              <a:t>Cache/</a:t>
            </a:r>
          </a:p>
          <a:p>
            <a:r>
              <a:rPr lang="en-US" sz="1600" dirty="0" smtClean="0">
                <a:latin typeface="Calibri" pitchFamily="34" charset="0"/>
              </a:rPr>
              <a:t>Memory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606298" y="3352800"/>
            <a:ext cx="374759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PA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3887787" y="4778043"/>
            <a:ext cx="531020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Data</a:t>
            </a:r>
            <a:endParaRPr lang="en-GB" sz="1400" dirty="0">
              <a:latin typeface="Calibri" pitchFamily="34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flipV="1">
            <a:off x="5030787" y="3605659"/>
            <a:ext cx="1522413" cy="13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1525587" y="3359738"/>
            <a:ext cx="1066800" cy="533400"/>
          </a:xfrm>
          <a:prstGeom prst="rect">
            <a:avLst/>
          </a:prstGeom>
          <a:solidFill>
            <a:srgbClr val="F1C7C7"/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CPU</a:t>
            </a:r>
          </a:p>
        </p:txBody>
      </p:sp>
      <p:cxnSp>
        <p:nvCxnSpPr>
          <p:cNvPr id="38" name="Straight Arrow Connector 37"/>
          <p:cNvCxnSpPr>
            <a:stCxn id="37" idx="3"/>
          </p:cNvCxnSpPr>
          <p:nvPr/>
        </p:nvCxnSpPr>
        <p:spPr bwMode="auto">
          <a:xfrm flipV="1">
            <a:off x="2592387" y="3621869"/>
            <a:ext cx="1370013" cy="4569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 Box 9"/>
          <p:cNvSpPr txBox="1">
            <a:spLocks noChangeArrowheads="1"/>
          </p:cNvSpPr>
          <p:nvPr/>
        </p:nvSpPr>
        <p:spPr bwMode="auto">
          <a:xfrm>
            <a:off x="3049587" y="3354782"/>
            <a:ext cx="387007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VA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90151" y="1752600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CPU Chip</a:t>
            </a:r>
          </a:p>
        </p:txBody>
      </p:sp>
      <p:sp>
        <p:nvSpPr>
          <p:cNvPr id="47" name="Text Box 9"/>
          <p:cNvSpPr txBox="1">
            <a:spLocks noChangeArrowheads="1"/>
          </p:cNvSpPr>
          <p:nvPr/>
        </p:nvSpPr>
        <p:spPr bwMode="auto">
          <a:xfrm>
            <a:off x="4648200" y="2311401"/>
            <a:ext cx="453755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PTE</a:t>
            </a:r>
            <a:endParaRPr lang="en-GB" sz="1400" dirty="0">
              <a:latin typeface="Calibri" pitchFamily="34" charset="0"/>
            </a:endParaRPr>
          </a:p>
        </p:txBody>
      </p:sp>
      <p:cxnSp>
        <p:nvCxnSpPr>
          <p:cNvPr id="50" name="Shape 49"/>
          <p:cNvCxnSpPr>
            <a:endCxn id="37" idx="2"/>
          </p:cNvCxnSpPr>
          <p:nvPr/>
        </p:nvCxnSpPr>
        <p:spPr bwMode="auto">
          <a:xfrm rot="10800000">
            <a:off x="2058988" y="3893139"/>
            <a:ext cx="4494213" cy="884905"/>
          </a:xfrm>
          <a:prstGeom prst="bentConnector2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1" name="Oval 4"/>
          <p:cNvSpPr>
            <a:spLocks noChangeArrowheads="1"/>
          </p:cNvSpPr>
          <p:nvPr/>
        </p:nvSpPr>
        <p:spPr bwMode="auto">
          <a:xfrm>
            <a:off x="3107266" y="3119439"/>
            <a:ext cx="274637" cy="2746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solidFill>
                  <a:schemeClr val="bg1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52" name="Oval 18"/>
          <p:cNvSpPr>
            <a:spLocks noChangeArrowheads="1"/>
          </p:cNvSpPr>
          <p:nvPr/>
        </p:nvSpPr>
        <p:spPr bwMode="auto">
          <a:xfrm>
            <a:off x="4038600" y="2362200"/>
            <a:ext cx="274638" cy="2746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solidFill>
                  <a:schemeClr val="bg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54" name="Oval 20"/>
          <p:cNvSpPr>
            <a:spLocks noChangeArrowheads="1"/>
          </p:cNvSpPr>
          <p:nvPr/>
        </p:nvSpPr>
        <p:spPr bwMode="auto">
          <a:xfrm>
            <a:off x="5656358" y="3672552"/>
            <a:ext cx="274638" cy="2746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4</a:t>
            </a:r>
          </a:p>
        </p:txBody>
      </p:sp>
      <p:sp>
        <p:nvSpPr>
          <p:cNvPr id="56" name="Oval 21"/>
          <p:cNvSpPr>
            <a:spLocks noChangeArrowheads="1"/>
          </p:cNvSpPr>
          <p:nvPr/>
        </p:nvSpPr>
        <p:spPr bwMode="auto">
          <a:xfrm>
            <a:off x="4021666" y="5063069"/>
            <a:ext cx="274638" cy="2746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506411" y="5822950"/>
            <a:ext cx="7189789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" pitchFamily="2" charset="2"/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  <a:defRPr/>
            </a:pP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 TLB hit eliminates a memory access</a:t>
            </a: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962400" y="19050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latin typeface="Calibri" pitchFamily="34" charset="0"/>
              </a:rPr>
              <a:t>TLB</a:t>
            </a:r>
            <a:endParaRPr lang="en-GB" sz="1600" dirty="0">
              <a:latin typeface="Calibri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rot="16200000" flipV="1">
            <a:off x="4058177" y="2645836"/>
            <a:ext cx="721259" cy="1587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rot="5400000">
            <a:off x="4286777" y="2645836"/>
            <a:ext cx="721259" cy="1587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Text Box 9"/>
          <p:cNvSpPr txBox="1">
            <a:spLocks noChangeArrowheads="1"/>
          </p:cNvSpPr>
          <p:nvPr/>
        </p:nvSpPr>
        <p:spPr bwMode="auto">
          <a:xfrm>
            <a:off x="3928532" y="2667000"/>
            <a:ext cx="502358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VPN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4737628" y="2633132"/>
            <a:ext cx="274638" cy="2746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solidFill>
                  <a:schemeClr val="bg1"/>
                </a:solidFill>
                <a:latin typeface="Calibri" pitchFamily="34" charset="0"/>
              </a:rPr>
              <a:t>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  <p:bldP spid="9248" grpId="0"/>
      <p:bldP spid="47" grpId="0"/>
      <p:bldP spid="54" grpId="0" animBg="1"/>
      <p:bldP spid="56" grpId="0" animBg="1"/>
      <p:bldP spid="5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 bwMode="auto">
          <a:xfrm>
            <a:off x="1384985" y="1752600"/>
            <a:ext cx="3749615" cy="269524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TLB Miss</a:t>
            </a:r>
            <a:endParaRPr lang="en-GB" dirty="0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Address Translation</a:t>
            </a:r>
            <a:endParaRPr lang="en-US" dirty="0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3963987" y="3007259"/>
            <a:ext cx="1066800" cy="1237384"/>
          </a:xfrm>
          <a:prstGeom prst="rect">
            <a:avLst/>
          </a:prstGeom>
          <a:solidFill>
            <a:srgbClr val="D5F1CF"/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latin typeface="Calibri" pitchFamily="34" charset="0"/>
              </a:rPr>
              <a:t>MMU</a:t>
            </a:r>
            <a:endParaRPr lang="en-GB" sz="1600" dirty="0">
              <a:latin typeface="Calibri" pitchFamily="34" charset="0"/>
            </a:endParaRP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6553200" y="2722233"/>
            <a:ext cx="914400" cy="228441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600" dirty="0" smtClean="0">
                <a:latin typeface="Calibri" pitchFamily="34" charset="0"/>
              </a:rPr>
              <a:t>Cache/</a:t>
            </a:r>
          </a:p>
          <a:p>
            <a:r>
              <a:rPr lang="en-US" sz="1600" dirty="0" smtClean="0">
                <a:latin typeface="Calibri" pitchFamily="34" charset="0"/>
              </a:rPr>
              <a:t>Memory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576700" y="3810000"/>
            <a:ext cx="374759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PA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3887787" y="4778043"/>
            <a:ext cx="531020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Data</a:t>
            </a:r>
            <a:endParaRPr lang="en-GB" sz="1400" dirty="0">
              <a:latin typeface="Calibri" pitchFamily="34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 bwMode="auto">
          <a:xfrm flipV="1">
            <a:off x="5030787" y="4062859"/>
            <a:ext cx="1522413" cy="13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1525587" y="3359738"/>
            <a:ext cx="1066800" cy="533400"/>
          </a:xfrm>
          <a:prstGeom prst="rect">
            <a:avLst/>
          </a:prstGeom>
          <a:solidFill>
            <a:srgbClr val="F1C7C7"/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CPU</a:t>
            </a:r>
          </a:p>
        </p:txBody>
      </p:sp>
      <p:cxnSp>
        <p:nvCxnSpPr>
          <p:cNvPr id="38" name="Straight Arrow Connector 37"/>
          <p:cNvCxnSpPr>
            <a:stCxn id="37" idx="3"/>
          </p:cNvCxnSpPr>
          <p:nvPr/>
        </p:nvCxnSpPr>
        <p:spPr bwMode="auto">
          <a:xfrm flipV="1">
            <a:off x="2592387" y="3621869"/>
            <a:ext cx="1370013" cy="4569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 Box 9"/>
          <p:cNvSpPr txBox="1">
            <a:spLocks noChangeArrowheads="1"/>
          </p:cNvSpPr>
          <p:nvPr/>
        </p:nvSpPr>
        <p:spPr bwMode="auto">
          <a:xfrm>
            <a:off x="3049587" y="3354782"/>
            <a:ext cx="387007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VA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90151" y="1752600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CPU Chip</a:t>
            </a:r>
          </a:p>
        </p:txBody>
      </p:sp>
      <p:sp>
        <p:nvSpPr>
          <p:cNvPr id="47" name="Text Box 9"/>
          <p:cNvSpPr txBox="1">
            <a:spLocks noChangeArrowheads="1"/>
          </p:cNvSpPr>
          <p:nvPr/>
        </p:nvSpPr>
        <p:spPr bwMode="auto">
          <a:xfrm>
            <a:off x="5537202" y="2361338"/>
            <a:ext cx="453755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PTE</a:t>
            </a:r>
            <a:endParaRPr lang="en-GB" sz="1400" dirty="0">
              <a:latin typeface="Calibri" pitchFamily="34" charset="0"/>
            </a:endParaRPr>
          </a:p>
        </p:txBody>
      </p:sp>
      <p:cxnSp>
        <p:nvCxnSpPr>
          <p:cNvPr id="50" name="Shape 49"/>
          <p:cNvCxnSpPr>
            <a:endCxn id="37" idx="2"/>
          </p:cNvCxnSpPr>
          <p:nvPr/>
        </p:nvCxnSpPr>
        <p:spPr bwMode="auto">
          <a:xfrm rot="10800000">
            <a:off x="2058988" y="3893139"/>
            <a:ext cx="4494213" cy="884905"/>
          </a:xfrm>
          <a:prstGeom prst="bentConnector2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1" name="Oval 4"/>
          <p:cNvSpPr>
            <a:spLocks noChangeArrowheads="1"/>
          </p:cNvSpPr>
          <p:nvPr/>
        </p:nvSpPr>
        <p:spPr bwMode="auto">
          <a:xfrm>
            <a:off x="3107266" y="3119439"/>
            <a:ext cx="274637" cy="2746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solidFill>
                  <a:schemeClr val="bg1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52" name="Oval 18"/>
          <p:cNvSpPr>
            <a:spLocks noChangeArrowheads="1"/>
          </p:cNvSpPr>
          <p:nvPr/>
        </p:nvSpPr>
        <p:spPr bwMode="auto">
          <a:xfrm>
            <a:off x="4038600" y="2362200"/>
            <a:ext cx="274638" cy="2746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b="1" dirty="0">
                <a:solidFill>
                  <a:schemeClr val="bg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54" name="Oval 20"/>
          <p:cNvSpPr>
            <a:spLocks noChangeArrowheads="1"/>
          </p:cNvSpPr>
          <p:nvPr/>
        </p:nvSpPr>
        <p:spPr bwMode="auto">
          <a:xfrm>
            <a:off x="5626760" y="4129752"/>
            <a:ext cx="274638" cy="2746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5</a:t>
            </a:r>
          </a:p>
        </p:txBody>
      </p:sp>
      <p:sp>
        <p:nvSpPr>
          <p:cNvPr id="56" name="Oval 21"/>
          <p:cNvSpPr>
            <a:spLocks noChangeArrowheads="1"/>
          </p:cNvSpPr>
          <p:nvPr/>
        </p:nvSpPr>
        <p:spPr bwMode="auto">
          <a:xfrm>
            <a:off x="4021666" y="5063069"/>
            <a:ext cx="274638" cy="2746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962400" y="19050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latin typeface="Calibri" pitchFamily="34" charset="0"/>
              </a:rPr>
              <a:t>TLB</a:t>
            </a:r>
            <a:endParaRPr lang="en-GB" sz="1600" dirty="0">
              <a:latin typeface="Calibri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rot="16200000" flipV="1">
            <a:off x="4058177" y="2645836"/>
            <a:ext cx="721259" cy="1587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rot="5400000">
            <a:off x="4286777" y="2645836"/>
            <a:ext cx="721259" cy="1587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30" name="Text Box 9"/>
          <p:cNvSpPr txBox="1">
            <a:spLocks noChangeArrowheads="1"/>
          </p:cNvSpPr>
          <p:nvPr/>
        </p:nvSpPr>
        <p:spPr bwMode="auto">
          <a:xfrm>
            <a:off x="3928532" y="2667000"/>
            <a:ext cx="502358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VPN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5626760" y="2121431"/>
            <a:ext cx="274638" cy="2746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4</a:t>
            </a:r>
            <a:endParaRPr lang="en-GB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5513388" y="3371716"/>
            <a:ext cx="560579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PTEA</a:t>
            </a:r>
            <a:endParaRPr lang="en-GB" sz="1400" dirty="0">
              <a:latin typeface="Calibri" pitchFamily="34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 bwMode="auto">
          <a:xfrm flipV="1">
            <a:off x="5030787" y="3624575"/>
            <a:ext cx="1522413" cy="13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Oval 18"/>
          <p:cNvSpPr>
            <a:spLocks noChangeArrowheads="1"/>
          </p:cNvSpPr>
          <p:nvPr/>
        </p:nvSpPr>
        <p:spPr bwMode="auto">
          <a:xfrm>
            <a:off x="5626760" y="3124200"/>
            <a:ext cx="274638" cy="2746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440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3</a:t>
            </a:r>
            <a:endParaRPr lang="en-GB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4" name="Elbow Connector 33"/>
          <p:cNvCxnSpPr/>
          <p:nvPr/>
        </p:nvCxnSpPr>
        <p:spPr bwMode="auto">
          <a:xfrm rot="10800000">
            <a:off x="4648200" y="2636839"/>
            <a:ext cx="1905000" cy="482601"/>
          </a:xfrm>
          <a:prstGeom prst="bentConnector3">
            <a:avLst>
              <a:gd name="adj1" fmla="val 21556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Rectangle 2"/>
          <p:cNvSpPr txBox="1">
            <a:spLocks noChangeArrowheads="1"/>
          </p:cNvSpPr>
          <p:nvPr/>
        </p:nvSpPr>
        <p:spPr bwMode="auto">
          <a:xfrm>
            <a:off x="519113" y="5715000"/>
            <a:ext cx="77104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" pitchFamily="2" charset="2"/>
              <a:buNone/>
              <a:tabLst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 TLB miss incurs an additional memory access (the PTE)</a:t>
            </a: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/>
            </a:r>
            <a:b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en-GB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Fortunately, TLB misses are rare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  <p:bldP spid="9248" grpId="0"/>
      <p:bldP spid="47" grpId="0"/>
      <p:bldP spid="54" grpId="0" animBg="1"/>
      <p:bldP spid="56" grpId="0" animBg="1"/>
      <p:bldP spid="53" grpId="0" animBg="1"/>
      <p:bldP spid="27" grpId="0"/>
      <p:bldP spid="3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965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25741</TotalTime>
  <Words>811</Words>
  <Application>Microsoft Office PowerPoint</Application>
  <PresentationFormat>On-screen Show (4:3)</PresentationFormat>
  <Paragraphs>243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template2010</vt:lpstr>
      <vt:lpstr>Section 9: Virtual Memory (VM)</vt:lpstr>
      <vt:lpstr>VM for Managing Multiple Processes</vt:lpstr>
      <vt:lpstr>VM for Protection and Sharing</vt:lpstr>
      <vt:lpstr>Memory Protection Within a Single Process</vt:lpstr>
      <vt:lpstr>Address Translation: Page Hit</vt:lpstr>
      <vt:lpstr>Address Translation: Page Fault</vt:lpstr>
      <vt:lpstr>Hmm… Translation Sounds Slow!</vt:lpstr>
      <vt:lpstr>Speeding up Translation with a TLB</vt:lpstr>
      <vt:lpstr>TLB Hit</vt:lpstr>
      <vt:lpstr>TLB Miss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</dc:creator>
  <cp:keywords/>
  <dc:description/>
  <cp:lastModifiedBy>CSE</cp:lastModifiedBy>
  <cp:revision>468</cp:revision>
  <cp:lastPrinted>2013-03-04T16:44:07Z</cp:lastPrinted>
  <dcterms:created xsi:type="dcterms:W3CDTF">2013-04-21T23:54:44Z</dcterms:created>
  <dcterms:modified xsi:type="dcterms:W3CDTF">2013-05-06T21:26:49Z</dcterms:modified>
  <cp:category/>
</cp:coreProperties>
</file>