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1"/>
  </p:notesMasterIdLst>
  <p:handoutMasterIdLst>
    <p:handoutMasterId r:id="rId12"/>
  </p:handoutMasterIdLst>
  <p:sldIdLst>
    <p:sldId id="969" r:id="rId2"/>
    <p:sldId id="955" r:id="rId3"/>
    <p:sldId id="956" r:id="rId4"/>
    <p:sldId id="957" r:id="rId5"/>
    <p:sldId id="885" r:id="rId6"/>
    <p:sldId id="886" r:id="rId7"/>
    <p:sldId id="958" r:id="rId8"/>
    <p:sldId id="887" r:id="rId9"/>
    <p:sldId id="888" r:id="rId10"/>
  </p:sldIdLst>
  <p:sldSz cx="9144000" cy="6858000" type="screen4x3"/>
  <p:notesSz cx="9586913" cy="7302500"/>
  <p:custDataLst>
    <p:tags r:id="rId1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9" autoAdjust="0"/>
    <p:restoredTop sz="93237" autoAdjust="0"/>
  </p:normalViewPr>
  <p:slideViewPr>
    <p:cSldViewPr snapToGrid="0">
      <p:cViewPr varScale="1">
        <p:scale>
          <a:sx n="98" d="100"/>
          <a:sy n="98" d="100"/>
        </p:scale>
        <p:origin x="-16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1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9390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208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Quote attributed to David Wheeler or Butler Lampson (http://en.wikipedia.org/wiki/Butler_Lampson)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39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4813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1660234" y="553000"/>
            <a:ext cx="6268527" cy="2728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1294" tIns="45647" rIns="91294" bIns="45647" anchor="ctr"/>
          <a:lstStyle/>
          <a:p>
            <a:endParaRPr lang="en-US"/>
          </a:p>
        </p:txBody>
      </p:sp>
      <p:sp>
        <p:nvSpPr>
          <p:cNvPr id="501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277423" y="3468929"/>
            <a:ext cx="7032067" cy="328781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Indirection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Indirection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Indirection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Indirection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803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Indirection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9: Virtual Memory (VM)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and motivation</a:t>
            </a:r>
          </a:p>
          <a:p>
            <a:r>
              <a:rPr lang="en-US" u="sng" dirty="0" smtClean="0"/>
              <a:t>Indirection</a:t>
            </a:r>
          </a:p>
          <a:p>
            <a:r>
              <a:rPr lang="en-US" dirty="0" smtClean="0"/>
              <a:t>VM as a tool for caching</a:t>
            </a:r>
          </a:p>
          <a:p>
            <a:r>
              <a:rPr lang="en-US" dirty="0" smtClean="0"/>
              <a:t>Memory management/protection and address </a:t>
            </a:r>
            <a:r>
              <a:rPr lang="en-US" dirty="0"/>
              <a:t>translation</a:t>
            </a:r>
            <a:endParaRPr lang="en-US" dirty="0" smtClean="0"/>
          </a:p>
          <a:p>
            <a:r>
              <a:rPr lang="en-US" dirty="0" smtClean="0"/>
              <a:t>Virtual memory example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would you solve those problems?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Fitting a huge memory into a tiny physical memory</a:t>
            </a:r>
          </a:p>
          <a:p>
            <a:r>
              <a:rPr lang="en-US" dirty="0" smtClean="0"/>
              <a:t>Managing the memory spaces of multiple processes</a:t>
            </a:r>
          </a:p>
          <a:p>
            <a:r>
              <a:rPr lang="en-US" dirty="0" smtClean="0"/>
              <a:t>Protecting processing from stepping on each other’s memory</a:t>
            </a:r>
          </a:p>
          <a:p>
            <a:r>
              <a:rPr lang="en-US" dirty="0" smtClean="0"/>
              <a:t>Allowing processes to share common parts of memory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68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/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>
                <a:latin typeface="Calibri"/>
                <a:cs typeface="Calibri"/>
              </a:rPr>
              <a:t>“Any problem in computer science can be solved by </a:t>
            </a:r>
            <a:br>
              <a:rPr lang="en-US" sz="2000" dirty="0" smtClean="0">
                <a:latin typeface="Calibri"/>
                <a:cs typeface="Calibri"/>
              </a:rPr>
            </a:br>
            <a:r>
              <a:rPr lang="en-US" sz="2000" dirty="0" smtClean="0">
                <a:latin typeface="Calibri"/>
                <a:cs typeface="Calibri"/>
              </a:rPr>
              <a:t>adding another level of indirection”</a:t>
            </a:r>
          </a:p>
          <a:p>
            <a:endParaRPr lang="en-US" sz="2000" dirty="0" smtClean="0">
              <a:latin typeface="Calibri"/>
              <a:cs typeface="Calibri"/>
            </a:endParaRPr>
          </a:p>
          <a:p>
            <a:pPr lvl="1"/>
            <a:endParaRPr lang="en-US" sz="1600" dirty="0" smtClean="0">
              <a:latin typeface="Calibri"/>
              <a:cs typeface="Calibri"/>
            </a:endParaRPr>
          </a:p>
          <a:p>
            <a:r>
              <a:rPr lang="en-US" sz="2000" dirty="0" smtClean="0">
                <a:solidFill>
                  <a:srgbClr val="C00000"/>
                </a:solidFill>
              </a:rPr>
              <a:t>Without Indirection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With Indirection</a:t>
            </a:r>
            <a:endParaRPr lang="en-US" sz="2000" dirty="0" smtClean="0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7931727" y="2743611"/>
            <a:ext cx="165719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3359727" y="2938929"/>
            <a:ext cx="457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3221182" y="2602753"/>
            <a:ext cx="735699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Name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8077200" y="2737224"/>
            <a:ext cx="704328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1800">
                <a:latin typeface="Calibri"/>
                <a:cs typeface="Calibri"/>
              </a:rPr>
              <a:t>Thing</a:t>
            </a: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7931727" y="4021082"/>
            <a:ext cx="165719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6" name="Line 9"/>
          <p:cNvSpPr>
            <a:spLocks noChangeShapeType="1"/>
          </p:cNvSpPr>
          <p:nvPr/>
        </p:nvSpPr>
        <p:spPr bwMode="auto">
          <a:xfrm>
            <a:off x="6061363" y="4216400"/>
            <a:ext cx="187036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221182" y="3880224"/>
            <a:ext cx="735699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Name</a:t>
            </a: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8077200" y="4014694"/>
            <a:ext cx="704328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1800">
                <a:latin typeface="Calibri"/>
                <a:cs typeface="Calibri"/>
              </a:rPr>
              <a:t>Thing</a:t>
            </a:r>
          </a:p>
        </p:txBody>
      </p:sp>
      <p:sp>
        <p:nvSpPr>
          <p:cNvPr id="29" name="Line 12"/>
          <p:cNvSpPr>
            <a:spLocks noChangeShapeType="1"/>
          </p:cNvSpPr>
          <p:nvPr/>
        </p:nvSpPr>
        <p:spPr bwMode="auto">
          <a:xfrm>
            <a:off x="3359727" y="4216400"/>
            <a:ext cx="249381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5853546" y="4021082"/>
            <a:ext cx="415636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7931727" y="4626200"/>
            <a:ext cx="165719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8077200" y="4619812"/>
            <a:ext cx="704328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1800">
                <a:latin typeface="Calibri"/>
                <a:cs typeface="Calibri"/>
              </a:rPr>
              <a:t>Thing</a:t>
            </a:r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/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Indirection: the ability to reference something using a name, reference, or container instead the value itself. A flexible mapping between a name and a thing allows changing the thing without notifying holders of the name.</a:t>
            </a:r>
          </a:p>
          <a:p>
            <a:endParaRPr lang="en-US" sz="2000" dirty="0" smtClean="0"/>
          </a:p>
          <a:p>
            <a:r>
              <a:rPr lang="en-US" sz="2000" dirty="0" smtClean="0">
                <a:solidFill>
                  <a:srgbClr val="C00000"/>
                </a:solidFill>
              </a:rPr>
              <a:t>Without Indirection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With Indirection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Examples: </a:t>
            </a:r>
            <a:br>
              <a:rPr lang="en-US" sz="2000" dirty="0" smtClean="0"/>
            </a:br>
            <a:r>
              <a:rPr lang="en-US" sz="2000" dirty="0" smtClean="0"/>
              <a:t>Domain Name Service (DNS) name-&gt;IP address, phone system (e.g., cell phone number portability), snail mail (e.g., mail forwarding), 911 (routed to local office), DHCP, call centers that route calls to available operators, etc.</a:t>
            </a:r>
            <a:endParaRPr lang="en-US" sz="2000" dirty="0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7931727" y="2743611"/>
            <a:ext cx="165719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534" name="Line 5"/>
          <p:cNvSpPr>
            <a:spLocks noChangeShapeType="1"/>
          </p:cNvSpPr>
          <p:nvPr/>
        </p:nvSpPr>
        <p:spPr bwMode="auto">
          <a:xfrm>
            <a:off x="3359727" y="2938929"/>
            <a:ext cx="4572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535" name="Text Box 6"/>
          <p:cNvSpPr txBox="1">
            <a:spLocks noChangeArrowheads="1"/>
          </p:cNvSpPr>
          <p:nvPr/>
        </p:nvSpPr>
        <p:spPr bwMode="auto">
          <a:xfrm>
            <a:off x="3221182" y="2602753"/>
            <a:ext cx="735699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Name</a:t>
            </a:r>
          </a:p>
        </p:txBody>
      </p:sp>
      <p:sp>
        <p:nvSpPr>
          <p:cNvPr id="22536" name="Text Box 7"/>
          <p:cNvSpPr txBox="1">
            <a:spLocks noChangeArrowheads="1"/>
          </p:cNvSpPr>
          <p:nvPr/>
        </p:nvSpPr>
        <p:spPr bwMode="auto">
          <a:xfrm>
            <a:off x="8077200" y="2737224"/>
            <a:ext cx="704328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1800">
                <a:latin typeface="Calibri"/>
                <a:cs typeface="Calibri"/>
              </a:rPr>
              <a:t>Thing</a:t>
            </a:r>
          </a:p>
        </p:txBody>
      </p:sp>
      <p:sp>
        <p:nvSpPr>
          <p:cNvPr id="22537" name="Rectangle 8"/>
          <p:cNvSpPr>
            <a:spLocks noChangeArrowheads="1"/>
          </p:cNvSpPr>
          <p:nvPr/>
        </p:nvSpPr>
        <p:spPr bwMode="auto">
          <a:xfrm>
            <a:off x="7931727" y="4021082"/>
            <a:ext cx="165719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538" name="Line 9"/>
          <p:cNvSpPr>
            <a:spLocks noChangeShapeType="1"/>
          </p:cNvSpPr>
          <p:nvPr/>
        </p:nvSpPr>
        <p:spPr bwMode="auto">
          <a:xfrm>
            <a:off x="6061363" y="4216400"/>
            <a:ext cx="187036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539" name="Text Box 10"/>
          <p:cNvSpPr txBox="1">
            <a:spLocks noChangeArrowheads="1"/>
          </p:cNvSpPr>
          <p:nvPr/>
        </p:nvSpPr>
        <p:spPr bwMode="auto">
          <a:xfrm>
            <a:off x="3221182" y="3880224"/>
            <a:ext cx="735699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Name</a:t>
            </a:r>
          </a:p>
        </p:txBody>
      </p:sp>
      <p:sp>
        <p:nvSpPr>
          <p:cNvPr id="22540" name="Text Box 11"/>
          <p:cNvSpPr txBox="1">
            <a:spLocks noChangeArrowheads="1"/>
          </p:cNvSpPr>
          <p:nvPr/>
        </p:nvSpPr>
        <p:spPr bwMode="auto">
          <a:xfrm>
            <a:off x="8077200" y="4014694"/>
            <a:ext cx="704328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1800">
                <a:latin typeface="Calibri"/>
                <a:cs typeface="Calibri"/>
              </a:rPr>
              <a:t>Thing</a:t>
            </a:r>
          </a:p>
        </p:txBody>
      </p:sp>
      <p:sp>
        <p:nvSpPr>
          <p:cNvPr id="22541" name="Line 12"/>
          <p:cNvSpPr>
            <a:spLocks noChangeShapeType="1"/>
          </p:cNvSpPr>
          <p:nvPr/>
        </p:nvSpPr>
        <p:spPr bwMode="auto">
          <a:xfrm>
            <a:off x="3359727" y="4216400"/>
            <a:ext cx="249381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542" name="Rectangle 13"/>
          <p:cNvSpPr>
            <a:spLocks noChangeArrowheads="1"/>
          </p:cNvSpPr>
          <p:nvPr/>
        </p:nvSpPr>
        <p:spPr bwMode="auto">
          <a:xfrm>
            <a:off x="5853546" y="4021082"/>
            <a:ext cx="415636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543" name="Rectangle 14"/>
          <p:cNvSpPr>
            <a:spLocks noChangeArrowheads="1"/>
          </p:cNvSpPr>
          <p:nvPr/>
        </p:nvSpPr>
        <p:spPr bwMode="auto">
          <a:xfrm>
            <a:off x="7931727" y="4626200"/>
            <a:ext cx="165719" cy="39063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2544" name="Text Box 15"/>
          <p:cNvSpPr txBox="1">
            <a:spLocks noChangeArrowheads="1"/>
          </p:cNvSpPr>
          <p:nvPr/>
        </p:nvSpPr>
        <p:spPr bwMode="auto">
          <a:xfrm>
            <a:off x="8077200" y="4619812"/>
            <a:ext cx="704328" cy="35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1800">
                <a:latin typeface="Calibri"/>
                <a:cs typeface="Calibri"/>
              </a:rPr>
              <a:t>Thing</a:t>
            </a:r>
          </a:p>
        </p:txBody>
      </p:sp>
      <p:sp>
        <p:nvSpPr>
          <p:cNvPr id="22545" name="Line 16"/>
          <p:cNvSpPr>
            <a:spLocks noChangeShapeType="1"/>
          </p:cNvSpPr>
          <p:nvPr/>
        </p:nvSpPr>
        <p:spPr bwMode="auto">
          <a:xfrm>
            <a:off x="6061363" y="4216400"/>
            <a:ext cx="1870364" cy="60511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 sz="2000">
              <a:latin typeface="Calibri"/>
              <a:cs typeface="Calibri"/>
            </a:endParaRPr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116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Solution: Level Of Indirection</a:t>
            </a:r>
            <a:endParaRPr lang="en-GB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09235" y="5715000"/>
            <a:ext cx="8320087" cy="990600"/>
          </a:xfrm>
          <a:ln/>
        </p:spPr>
        <p:txBody>
          <a:bodyPr lIns="0" tIns="0" rIns="0" bIns="0"/>
          <a:lstStyle/>
          <a:p>
            <a:pPr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/>
              <a:t>Each </a:t>
            </a:r>
            <a:r>
              <a:rPr lang="en-GB" dirty="0"/>
              <a:t>process gets its own private </a:t>
            </a:r>
            <a:r>
              <a:rPr lang="en-GB" dirty="0" smtClean="0"/>
              <a:t>virtual address space</a:t>
            </a:r>
          </a:p>
          <a:p>
            <a:pPr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/>
              <a:t>Solves the previous problems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4998" y="2435423"/>
            <a:ext cx="14495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Physical memory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1204555"/>
            <a:ext cx="1358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Virtual memory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9200" y="3730823"/>
            <a:ext cx="13588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itchFamily="34" charset="0"/>
              </a:rPr>
              <a:t>Virtual memory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882" y="1900535"/>
            <a:ext cx="1373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Process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4491335"/>
            <a:ext cx="13831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Process n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3352800" y="1752600"/>
            <a:ext cx="2514600" cy="3200400"/>
          </a:xfrm>
          <a:prstGeom prst="rect">
            <a:avLst/>
          </a:prstGeom>
          <a:solidFill>
            <a:srgbClr val="F1C7C7"/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rgbClr val="990000"/>
                </a:solidFill>
                <a:latin typeface="+mn-lt"/>
              </a:rPr>
              <a:t>mapping</a:t>
            </a:r>
            <a:endParaRPr lang="en-US" sz="3600" i="1" dirty="0">
              <a:solidFill>
                <a:srgbClr val="990000"/>
              </a:solidFill>
              <a:latin typeface="+mn-lt"/>
            </a:endParaRPr>
          </a:p>
        </p:txBody>
      </p:sp>
      <p:sp>
        <p:nvSpPr>
          <p:cNvPr id="13" name="Left-Right Arrow 12"/>
          <p:cNvSpPr/>
          <p:nvPr/>
        </p:nvSpPr>
        <p:spPr bwMode="auto">
          <a:xfrm>
            <a:off x="2133600" y="2057400"/>
            <a:ext cx="1219200" cy="369332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Right Arrow 13"/>
          <p:cNvSpPr/>
          <p:nvPr/>
        </p:nvSpPr>
        <p:spPr bwMode="auto">
          <a:xfrm>
            <a:off x="2133600" y="4431268"/>
            <a:ext cx="1219200" cy="369332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Right Arrow 14"/>
          <p:cNvSpPr/>
          <p:nvPr/>
        </p:nvSpPr>
        <p:spPr bwMode="auto">
          <a:xfrm>
            <a:off x="2133600" y="3200400"/>
            <a:ext cx="1219200" cy="369332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Right Arrow 15"/>
          <p:cNvSpPr/>
          <p:nvPr/>
        </p:nvSpPr>
        <p:spPr bwMode="auto">
          <a:xfrm>
            <a:off x="5867400" y="3200400"/>
            <a:ext cx="1219200" cy="369332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 bwMode="auto">
          <a:xfrm>
            <a:off x="1676400" y="1524000"/>
            <a:ext cx="457200" cy="1295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1676400" y="4038600"/>
            <a:ext cx="457200" cy="1295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7075349" y="2737301"/>
            <a:ext cx="457200" cy="1295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 bwMode="auto">
          <a:xfrm rot="5400000">
            <a:off x="1529834" y="3311135"/>
            <a:ext cx="750332" cy="1588"/>
          </a:xfrm>
          <a:prstGeom prst="line">
            <a:avLst/>
          </a:prstGeom>
          <a:noFill/>
          <a:ln w="69850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Address Spaces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6" y="1362075"/>
            <a:ext cx="8747124" cy="4972050"/>
          </a:xfrm>
        </p:spPr>
        <p:txBody>
          <a:bodyPr/>
          <a:lstStyle/>
          <a:p>
            <a:r>
              <a:rPr lang="en-US" dirty="0" smtClean="0">
                <a:solidFill>
                  <a:srgbClr val="990000"/>
                </a:solidFill>
              </a:rPr>
              <a:t>Virtual address space: </a:t>
            </a:r>
            <a:r>
              <a:rPr lang="en-US" b="0" dirty="0" smtClean="0"/>
              <a:t>Set of N = 2</a:t>
            </a:r>
            <a:r>
              <a:rPr lang="en-US" b="0" baseline="30000" dirty="0" smtClean="0"/>
              <a:t>n</a:t>
            </a:r>
            <a:r>
              <a:rPr lang="en-US" b="0" dirty="0" smtClean="0"/>
              <a:t> virtual addresses</a:t>
            </a:r>
            <a:br>
              <a:rPr lang="en-US" b="0" dirty="0" smtClean="0"/>
            </a:br>
            <a:r>
              <a:rPr lang="en-US" b="0" dirty="0" smtClean="0"/>
              <a:t>		{0, 1, 2, 3, …, N-1}</a:t>
            </a:r>
          </a:p>
          <a:p>
            <a:endParaRPr lang="en-US" dirty="0" smtClean="0">
              <a:solidFill>
                <a:srgbClr val="990000"/>
              </a:solidFill>
            </a:endParaRPr>
          </a:p>
          <a:p>
            <a:r>
              <a:rPr lang="en-US" dirty="0" smtClean="0">
                <a:solidFill>
                  <a:srgbClr val="990000"/>
                </a:solidFill>
              </a:rPr>
              <a:t>Physical address space: </a:t>
            </a:r>
            <a:r>
              <a:rPr lang="en-US" b="0" dirty="0" smtClean="0"/>
              <a:t>Set of M = 2</a:t>
            </a:r>
            <a:r>
              <a:rPr lang="en-US" b="0" baseline="30000" dirty="0" smtClean="0"/>
              <a:t>m</a:t>
            </a:r>
            <a:r>
              <a:rPr lang="en-US" b="0" dirty="0" smtClean="0"/>
              <a:t> physical addresses (</a:t>
            </a:r>
            <a:r>
              <a:rPr lang="en-US" b="0" dirty="0" err="1" smtClean="0"/>
              <a:t>n</a:t>
            </a:r>
            <a:r>
              <a:rPr lang="en-US" b="0" dirty="0" smtClean="0"/>
              <a:t> &gt; </a:t>
            </a:r>
            <a:r>
              <a:rPr lang="en-US" b="0" dirty="0" err="1" smtClean="0"/>
              <a:t>m</a:t>
            </a:r>
            <a:r>
              <a:rPr lang="en-US" b="0" dirty="0" smtClean="0"/>
              <a:t>)</a:t>
            </a:r>
            <a:br>
              <a:rPr lang="en-US" b="0" dirty="0" smtClean="0"/>
            </a:br>
            <a:r>
              <a:rPr lang="en-US" b="0" dirty="0" smtClean="0"/>
              <a:t>		{0, 1, 2, 3, …, M-1}</a:t>
            </a:r>
          </a:p>
          <a:p>
            <a:endParaRPr lang="en-US" b="0" dirty="0" smtClean="0"/>
          </a:p>
          <a:p>
            <a:r>
              <a:rPr lang="en-US" dirty="0" smtClean="0"/>
              <a:t>Every byte in main memory: </a:t>
            </a:r>
            <a:br>
              <a:rPr lang="en-US" dirty="0" smtClean="0"/>
            </a:br>
            <a:r>
              <a:rPr lang="en-US" dirty="0" smtClean="0"/>
              <a:t>one physical address; zero, one, or more virtual addresses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ebuchet MS" charset="0"/>
                <a:ea typeface="ＭＳ Ｐゴシック" charset="0"/>
                <a:cs typeface="ＭＳ Ｐゴシック" charset="0"/>
              </a:rPr>
              <a:t>Mapping</a:t>
            </a:r>
            <a:endParaRPr lang="en-US" dirty="0">
              <a:latin typeface="Trebuchet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  <p:graphicFrame>
        <p:nvGraphicFramePr>
          <p:cNvPr id="41003" name="Group 43"/>
          <p:cNvGraphicFramePr>
            <a:graphicFrameLocks noGrp="1"/>
          </p:cNvGraphicFramePr>
          <p:nvPr/>
        </p:nvGraphicFramePr>
        <p:xfrm>
          <a:off x="1939636" y="3092823"/>
          <a:ext cx="277091" cy="1298232"/>
        </p:xfrm>
        <a:graphic>
          <a:graphicData uri="http://schemas.openxmlformats.org/drawingml/2006/table">
            <a:tbl>
              <a:tblPr/>
              <a:tblGrid>
                <a:gridCol w="277091"/>
              </a:tblGrid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69" name="Text Box 19"/>
          <p:cNvSpPr txBox="1">
            <a:spLocks noChangeArrowheads="1"/>
          </p:cNvSpPr>
          <p:nvPr/>
        </p:nvSpPr>
        <p:spPr bwMode="auto">
          <a:xfrm rot="-5400000">
            <a:off x="707619" y="3669312"/>
            <a:ext cx="1973355" cy="39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/>
              <a:t>Virtual Address</a:t>
            </a:r>
          </a:p>
        </p:txBody>
      </p:sp>
      <p:graphicFrame>
        <p:nvGraphicFramePr>
          <p:cNvPr id="40999" name="Group 39"/>
          <p:cNvGraphicFramePr>
            <a:graphicFrameLocks noGrp="1"/>
          </p:cNvGraphicFramePr>
          <p:nvPr/>
        </p:nvGraphicFramePr>
        <p:xfrm>
          <a:off x="3948545" y="3160059"/>
          <a:ext cx="277091" cy="1298232"/>
        </p:xfrm>
        <a:graphic>
          <a:graphicData uri="http://schemas.openxmlformats.org/drawingml/2006/table">
            <a:tbl>
              <a:tblPr/>
              <a:tblGrid>
                <a:gridCol w="277091"/>
              </a:tblGrid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870">
                <a:tc>
                  <a:txBody>
                    <a:bodyPr/>
                    <a:lstStyle/>
                    <a:p>
                      <a:pPr marL="0" marR="0" lvl="0" indent="0" algn="l" defTabSz="101917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charset="2"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ＭＳ Ｐゴシック" charset="-128"/>
                      </a:endParaRPr>
                    </a:p>
                  </a:txBody>
                  <a:tcPr marL="83127" marR="83127" marT="40359" marB="4035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82" name="AutoShape 40"/>
          <p:cNvSpPr>
            <a:spLocks noChangeArrowheads="1"/>
          </p:cNvSpPr>
          <p:nvPr/>
        </p:nvSpPr>
        <p:spPr bwMode="auto">
          <a:xfrm>
            <a:off x="3380509" y="4754880"/>
            <a:ext cx="1475971" cy="1343869"/>
          </a:xfrm>
          <a:prstGeom prst="can">
            <a:avLst>
              <a:gd name="adj" fmla="val 25000"/>
            </a:avLst>
          </a:prstGeom>
          <a:noFill/>
          <a:ln w="158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23583" name="Text Box 41"/>
          <p:cNvSpPr txBox="1">
            <a:spLocks noChangeArrowheads="1"/>
          </p:cNvSpPr>
          <p:nvPr/>
        </p:nvSpPr>
        <p:spPr bwMode="auto">
          <a:xfrm>
            <a:off x="3532910" y="2554942"/>
            <a:ext cx="1122795" cy="51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/>
              <a:t>Physical Memory</a:t>
            </a:r>
          </a:p>
        </p:txBody>
      </p:sp>
      <p:sp>
        <p:nvSpPr>
          <p:cNvPr id="23584" name="Line 42"/>
          <p:cNvSpPr>
            <a:spLocks noChangeShapeType="1"/>
          </p:cNvSpPr>
          <p:nvPr/>
        </p:nvSpPr>
        <p:spPr bwMode="auto">
          <a:xfrm>
            <a:off x="2078182" y="3294529"/>
            <a:ext cx="1870364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23585" name="Line 44"/>
          <p:cNvSpPr>
            <a:spLocks noChangeShapeType="1"/>
          </p:cNvSpPr>
          <p:nvPr/>
        </p:nvSpPr>
        <p:spPr bwMode="auto">
          <a:xfrm>
            <a:off x="2078182" y="3563471"/>
            <a:ext cx="1870364" cy="739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23586" name="Line 45"/>
          <p:cNvSpPr>
            <a:spLocks noChangeShapeType="1"/>
          </p:cNvSpPr>
          <p:nvPr/>
        </p:nvSpPr>
        <p:spPr bwMode="auto">
          <a:xfrm>
            <a:off x="2078182" y="3899647"/>
            <a:ext cx="1731818" cy="134470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23587" name="Line 46"/>
          <p:cNvSpPr>
            <a:spLocks noChangeShapeType="1"/>
          </p:cNvSpPr>
          <p:nvPr/>
        </p:nvSpPr>
        <p:spPr bwMode="auto">
          <a:xfrm>
            <a:off x="2078182" y="4235823"/>
            <a:ext cx="1662545" cy="15464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23588" name="Rectangle 47"/>
          <p:cNvSpPr>
            <a:spLocks noChangeArrowheads="1"/>
          </p:cNvSpPr>
          <p:nvPr/>
        </p:nvSpPr>
        <p:spPr bwMode="auto">
          <a:xfrm>
            <a:off x="3740727" y="5623375"/>
            <a:ext cx="277091" cy="45219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23589" name="Rectangle 48"/>
          <p:cNvSpPr>
            <a:spLocks noChangeArrowheads="1"/>
          </p:cNvSpPr>
          <p:nvPr/>
        </p:nvSpPr>
        <p:spPr bwMode="auto">
          <a:xfrm>
            <a:off x="3810000" y="5152728"/>
            <a:ext cx="277091" cy="45219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23590" name="Text Box 49"/>
          <p:cNvSpPr txBox="1">
            <a:spLocks noChangeArrowheads="1"/>
          </p:cNvSpPr>
          <p:nvPr/>
        </p:nvSpPr>
        <p:spPr bwMode="auto">
          <a:xfrm>
            <a:off x="3602183" y="4773706"/>
            <a:ext cx="1122795" cy="39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algn="ctr"/>
            <a:r>
              <a:rPr lang="en-US"/>
              <a:t>Disk</a:t>
            </a:r>
          </a:p>
        </p:txBody>
      </p:sp>
      <p:sp>
        <p:nvSpPr>
          <p:cNvPr id="23591" name="Text Box 50"/>
          <p:cNvSpPr txBox="1">
            <a:spLocks noChangeArrowheads="1"/>
          </p:cNvSpPr>
          <p:nvPr/>
        </p:nvSpPr>
        <p:spPr bwMode="auto">
          <a:xfrm>
            <a:off x="5042477" y="2902324"/>
            <a:ext cx="165719" cy="39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23592" name="Text Box 51"/>
          <p:cNvSpPr txBox="1">
            <a:spLocks noChangeArrowheads="1"/>
          </p:cNvSpPr>
          <p:nvPr/>
        </p:nvSpPr>
        <p:spPr bwMode="auto">
          <a:xfrm>
            <a:off x="5264728" y="3563471"/>
            <a:ext cx="3186545" cy="1006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C00000"/>
                </a:solidFill>
              </a:rPr>
              <a:t>A virtual address can be mapped to either physical memory or disk.</a:t>
            </a:r>
          </a:p>
        </p:txBody>
      </p:sp>
    </p:spTree>
    <p:extLst>
      <p:ext uri="{BB962C8B-B14F-4D97-AF65-F5344CB8AC3E}">
        <p14:creationId xmlns:p14="http://schemas.microsoft.com/office/powerpoint/2010/main" val="18612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A System Using Physical Addressing</a:t>
            </a:r>
          </a:p>
        </p:txBody>
      </p:sp>
      <p:sp>
        <p:nvSpPr>
          <p:cNvPr id="38" name="Footer Placeholder 3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57140" y="5519082"/>
            <a:ext cx="8307387" cy="881063"/>
          </a:xfrm>
          <a:ln/>
        </p:spPr>
        <p:txBody>
          <a:bodyPr/>
          <a:lstStyle/>
          <a:p>
            <a:pPr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Used </a:t>
            </a:r>
            <a:r>
              <a:rPr lang="en-GB" dirty="0" smtClean="0"/>
              <a:t>in “simple” systems like embedded </a:t>
            </a:r>
            <a:r>
              <a:rPr lang="en-GB" dirty="0"/>
              <a:t>microcontrollers in devices like cars, elevators, and digital picture frames</a:t>
            </a: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648200" y="4233863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341813" y="16652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0: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4341813" y="18938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1: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103002" y="4186238"/>
            <a:ext cx="584839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solidFill>
                  <a:srgbClr val="003300"/>
                </a:solidFill>
                <a:latin typeface="Calibri" pitchFamily="34" charset="0"/>
              </a:rPr>
              <a:t>M-1</a:t>
            </a: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379913" y="1371600"/>
            <a:ext cx="1388841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Main memory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1600200" y="2467408"/>
            <a:ext cx="1066800" cy="533400"/>
          </a:xfrm>
          <a:prstGeom prst="rect">
            <a:avLst/>
          </a:prstGeom>
          <a:solidFill>
            <a:srgbClr val="F1C7C7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CPU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4343400" y="21224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2: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4341813" y="23510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3: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4648200" y="16700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4648200" y="18986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4648200" y="21272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4648200" y="23558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4648200" y="25844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4648200" y="28130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4341813" y="25796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4: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4341813" y="28082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5: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4648200" y="30416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4648200" y="32702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4341813" y="30368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6: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4343400" y="32654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7:</a:t>
            </a:r>
          </a:p>
        </p:txBody>
      </p:sp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4648200" y="4010025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819400" y="2226391"/>
            <a:ext cx="1395808" cy="5168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latin typeface="Calibri" pitchFamily="34" charset="0"/>
              </a:rPr>
              <a:t>Physical </a:t>
            </a:r>
            <a:r>
              <a:rPr lang="en-GB" sz="1400" dirty="0" smtClean="0">
                <a:latin typeface="Calibri" pitchFamily="34" charset="0"/>
              </a:rPr>
              <a:t>address</a:t>
            </a:r>
            <a:endParaRPr lang="en-GB" sz="1400" dirty="0">
              <a:latin typeface="Calibri" pitchFamily="34" charset="0"/>
            </a:endParaRPr>
          </a:p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latin typeface="Calibri" pitchFamily="34" charset="0"/>
              </a:rPr>
              <a:t>(PA)</a:t>
            </a:r>
          </a:p>
        </p:txBody>
      </p:sp>
      <p:sp>
        <p:nvSpPr>
          <p:cNvPr id="9247" name="AutoShape 31"/>
          <p:cNvSpPr>
            <a:spLocks/>
          </p:cNvSpPr>
          <p:nvPr/>
        </p:nvSpPr>
        <p:spPr bwMode="auto">
          <a:xfrm>
            <a:off x="5638801" y="2584450"/>
            <a:ext cx="76200" cy="914400"/>
          </a:xfrm>
          <a:prstGeom prst="rightBrace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3771900" y="4848225"/>
            <a:ext cx="956970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latin typeface="Calibri" pitchFamily="34" charset="0"/>
              </a:rPr>
              <a:t>Data word</a:t>
            </a:r>
          </a:p>
        </p:txBody>
      </p:sp>
      <p:sp>
        <p:nvSpPr>
          <p:cNvPr id="9249" name="Rectangle 33"/>
          <p:cNvSpPr>
            <a:spLocks noChangeArrowheads="1"/>
          </p:cNvSpPr>
          <p:nvPr/>
        </p:nvSpPr>
        <p:spPr bwMode="auto">
          <a:xfrm>
            <a:off x="4648200" y="3499301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4341813" y="350043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8:</a:t>
            </a:r>
          </a:p>
        </p:txBody>
      </p:sp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4724400" y="3733800"/>
            <a:ext cx="91440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eaVert" wrap="none" lIns="90360" tIns="44280" rIns="90360" bIns="44280" anchor="ctr"/>
          <a:lstStyle/>
          <a:p>
            <a:pPr algn="ctr" rtl="1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latin typeface="Calibri" pitchFamily="34" charset="0"/>
              </a:rPr>
              <a:t>...</a:t>
            </a:r>
          </a:p>
        </p:txBody>
      </p:sp>
      <p:cxnSp>
        <p:nvCxnSpPr>
          <p:cNvPr id="40" name="Straight Arrow Connector 39"/>
          <p:cNvCxnSpPr>
            <a:stCxn id="9226" idx="3"/>
            <a:endCxn id="9239" idx="1"/>
          </p:cNvCxnSpPr>
          <p:nvPr/>
        </p:nvCxnSpPr>
        <p:spPr bwMode="auto">
          <a:xfrm flipV="1">
            <a:off x="2667000" y="2732732"/>
            <a:ext cx="16748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rot="10800000" flipH="1">
            <a:off x="5791201" y="3041650"/>
            <a:ext cx="533399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 rot="5400000">
            <a:off x="5403850" y="3956844"/>
            <a:ext cx="1839912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hape 60"/>
          <p:cNvCxnSpPr/>
          <p:nvPr/>
        </p:nvCxnSpPr>
        <p:spPr bwMode="auto">
          <a:xfrm rot="10800000">
            <a:off x="2133602" y="3000809"/>
            <a:ext cx="4189410" cy="1876787"/>
          </a:xfrm>
          <a:prstGeom prst="bentConnector3">
            <a:avLst>
              <a:gd name="adj1" fmla="val 99990"/>
            </a:avLst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 bwMode="auto">
          <a:xfrm>
            <a:off x="849998" y="2280692"/>
            <a:ext cx="3749615" cy="11493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/>
              <a:t>A System Using </a:t>
            </a:r>
            <a:r>
              <a:rPr lang="en-GB" dirty="0" smtClean="0"/>
              <a:t>Virtual Addressing</a:t>
            </a:r>
            <a:endParaRPr lang="en-GB" dirty="0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Indirection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21934" y="5443538"/>
            <a:ext cx="8307387" cy="1262062"/>
          </a:xfrm>
          <a:ln/>
        </p:spPr>
        <p:txBody>
          <a:bodyPr/>
          <a:lstStyle/>
          <a:p>
            <a:pPr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/>
              <a:t>Used </a:t>
            </a:r>
            <a:r>
              <a:rPr lang="en-GB" dirty="0" smtClean="0"/>
              <a:t>in all modern desktops, laptops, servers</a:t>
            </a:r>
          </a:p>
          <a:p>
            <a:pPr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r>
              <a:rPr lang="en-GB" dirty="0" smtClean="0"/>
              <a:t>One of the great ideas in computer science</a:t>
            </a:r>
          </a:p>
          <a:p>
            <a:pPr marL="0" indent="0">
              <a:buNone/>
              <a:tabLst>
                <a:tab pos="319088" algn="l"/>
                <a:tab pos="846138" algn="l"/>
                <a:tab pos="1760538" algn="l"/>
                <a:tab pos="2674938" algn="l"/>
                <a:tab pos="3589338" algn="l"/>
                <a:tab pos="4503738" algn="l"/>
                <a:tab pos="5418138" algn="l"/>
                <a:tab pos="6332538" algn="l"/>
                <a:tab pos="7246938" algn="l"/>
                <a:tab pos="8161338" algn="l"/>
                <a:tab pos="9075738" algn="l"/>
                <a:tab pos="9990138" algn="l"/>
              </a:tabLst>
            </a:pPr>
            <a:endParaRPr lang="en-GB" dirty="0" smtClean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6324600" y="4386263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018213" y="18176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0: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018213" y="20462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1: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5779402" y="4338638"/>
            <a:ext cx="584839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solidFill>
                  <a:srgbClr val="003300"/>
                </a:solidFill>
                <a:latin typeface="Calibri" pitchFamily="34" charset="0"/>
              </a:rPr>
              <a:t>M-1</a:t>
            </a: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: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056313" y="1524000"/>
            <a:ext cx="1388841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 algn="ctr"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Main memory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3429000" y="2619808"/>
            <a:ext cx="1066800" cy="533400"/>
          </a:xfrm>
          <a:prstGeom prst="rect">
            <a:avLst/>
          </a:prstGeom>
          <a:solidFill>
            <a:srgbClr val="D5F1CF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MMU</a:t>
            </a:r>
            <a:endParaRPr lang="en-GB" sz="1600" dirty="0">
              <a:latin typeface="Calibri" pitchFamily="34" charset="0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6019800" y="22748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2: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6018213" y="25034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3:</a:t>
            </a: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6324600" y="18224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6324600" y="20510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Rectangle 19"/>
          <p:cNvSpPr>
            <a:spLocks noChangeArrowheads="1"/>
          </p:cNvSpPr>
          <p:nvPr/>
        </p:nvSpPr>
        <p:spPr bwMode="auto">
          <a:xfrm>
            <a:off x="6324600" y="22796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Rectangle 20"/>
          <p:cNvSpPr>
            <a:spLocks noChangeArrowheads="1"/>
          </p:cNvSpPr>
          <p:nvPr/>
        </p:nvSpPr>
        <p:spPr bwMode="auto">
          <a:xfrm>
            <a:off x="6324600" y="2508250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6324600" y="27368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6324600" y="29654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6018213" y="27320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4: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6018213" y="29606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5:</a:t>
            </a:r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6324600" y="31940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6324600" y="3422650"/>
            <a:ext cx="914400" cy="228600"/>
          </a:xfrm>
          <a:prstGeom prst="rect">
            <a:avLst/>
          </a:prstGeom>
          <a:solidFill>
            <a:srgbClr val="C0C0C0"/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6018213" y="31892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6: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6019800" y="341788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7:</a:t>
            </a:r>
          </a:p>
        </p:txBody>
      </p:sp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6324600" y="4162425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557652" y="2378791"/>
            <a:ext cx="1395808" cy="5168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latin typeface="Calibri" pitchFamily="34" charset="0"/>
              </a:rPr>
              <a:t>Physical </a:t>
            </a:r>
            <a:r>
              <a:rPr lang="en-GB" sz="1400" dirty="0" smtClean="0">
                <a:latin typeface="Calibri" pitchFamily="34" charset="0"/>
              </a:rPr>
              <a:t>address</a:t>
            </a:r>
            <a:endParaRPr lang="en-GB" sz="1400" dirty="0">
              <a:latin typeface="Calibri" pitchFamily="34" charset="0"/>
            </a:endParaRPr>
          </a:p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latin typeface="Calibri" pitchFamily="34" charset="0"/>
              </a:rPr>
              <a:t>(PA)</a:t>
            </a:r>
          </a:p>
        </p:txBody>
      </p:sp>
      <p:sp>
        <p:nvSpPr>
          <p:cNvPr id="9247" name="AutoShape 31"/>
          <p:cNvSpPr>
            <a:spLocks/>
          </p:cNvSpPr>
          <p:nvPr/>
        </p:nvSpPr>
        <p:spPr bwMode="auto">
          <a:xfrm>
            <a:off x="7315201" y="2736850"/>
            <a:ext cx="76200" cy="914400"/>
          </a:xfrm>
          <a:prstGeom prst="rightBrace">
            <a:avLst>
              <a:gd name="adj1" fmla="val 100000"/>
              <a:gd name="adj2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4000500" y="5000625"/>
            <a:ext cx="956970" cy="305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>
                <a:latin typeface="Calibri" pitchFamily="34" charset="0"/>
              </a:rPr>
              <a:t>Data word</a:t>
            </a:r>
          </a:p>
        </p:txBody>
      </p:sp>
      <p:sp>
        <p:nvSpPr>
          <p:cNvPr id="9249" name="Rectangle 33"/>
          <p:cNvSpPr>
            <a:spLocks noChangeArrowheads="1"/>
          </p:cNvSpPr>
          <p:nvPr/>
        </p:nvSpPr>
        <p:spPr bwMode="auto">
          <a:xfrm>
            <a:off x="6324600" y="3651701"/>
            <a:ext cx="914400" cy="2286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8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6018213" y="3652838"/>
            <a:ext cx="342785" cy="3060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360" tIns="44280" rIns="90360" bIns="44280">
            <a:spAutoFit/>
          </a:bodyPr>
          <a:lstStyle/>
          <a:p>
            <a:pPr>
              <a:lnSpc>
                <a:spcPct val="88000"/>
              </a:lnSpc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3300"/>
                </a:solidFill>
                <a:latin typeface="Calibri" pitchFamily="34" charset="0"/>
              </a:rPr>
              <a:t>8:</a:t>
            </a:r>
          </a:p>
        </p:txBody>
      </p:sp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6400800" y="3886200"/>
            <a:ext cx="91440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eaVert" wrap="none" lIns="90360" tIns="44280" rIns="90360" bIns="44280" anchor="ctr"/>
          <a:lstStyle/>
          <a:p>
            <a:pPr algn="ctr" rtl="1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latin typeface="Calibri" pitchFamily="34" charset="0"/>
              </a:rPr>
              <a:t>...</a:t>
            </a:r>
          </a:p>
        </p:txBody>
      </p:sp>
      <p:cxnSp>
        <p:nvCxnSpPr>
          <p:cNvPr id="40" name="Straight Arrow Connector 39"/>
          <p:cNvCxnSpPr>
            <a:stCxn id="9226" idx="3"/>
            <a:endCxn id="9239" idx="1"/>
          </p:cNvCxnSpPr>
          <p:nvPr/>
        </p:nvCxnSpPr>
        <p:spPr bwMode="auto">
          <a:xfrm flipV="1">
            <a:off x="4495800" y="2885132"/>
            <a:ext cx="1522413" cy="137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rot="10800000" flipH="1">
            <a:off x="7467601" y="3194050"/>
            <a:ext cx="533399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/>
          <p:nvPr/>
        </p:nvCxnSpPr>
        <p:spPr bwMode="auto">
          <a:xfrm rot="5400000">
            <a:off x="7080250" y="4109244"/>
            <a:ext cx="1839912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hape 60"/>
          <p:cNvCxnSpPr>
            <a:endCxn id="37" idx="2"/>
          </p:cNvCxnSpPr>
          <p:nvPr/>
        </p:nvCxnSpPr>
        <p:spPr bwMode="auto">
          <a:xfrm rot="10800000">
            <a:off x="1524000" y="3153695"/>
            <a:ext cx="6475412" cy="1876304"/>
          </a:xfrm>
          <a:prstGeom prst="bentConnector2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990600" y="2620295"/>
            <a:ext cx="1066800" cy="533400"/>
          </a:xfrm>
          <a:prstGeom prst="rect">
            <a:avLst/>
          </a:prstGeom>
          <a:solidFill>
            <a:srgbClr val="F1C7C7"/>
          </a:solidFill>
          <a:ln w="126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latin typeface="Calibri" pitchFamily="34" charset="0"/>
              </a:rPr>
              <a:t>CPU</a:t>
            </a:r>
          </a:p>
        </p:txBody>
      </p:sp>
      <p:cxnSp>
        <p:nvCxnSpPr>
          <p:cNvPr id="38" name="Straight Arrow Connector 37"/>
          <p:cNvCxnSpPr>
            <a:stCxn id="37" idx="3"/>
          </p:cNvCxnSpPr>
          <p:nvPr/>
        </p:nvCxnSpPr>
        <p:spPr bwMode="auto">
          <a:xfrm flipV="1">
            <a:off x="2057400" y="2882426"/>
            <a:ext cx="1370013" cy="4569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2057839" y="2378791"/>
            <a:ext cx="1305078" cy="51680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Virtual address</a:t>
            </a:r>
            <a:endParaRPr lang="en-GB" sz="1400" dirty="0">
              <a:latin typeface="Calibri" pitchFamily="34" charset="0"/>
            </a:endParaRPr>
          </a:p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400" dirty="0" smtClean="0">
                <a:latin typeface="Calibri" pitchFamily="34" charset="0"/>
              </a:rPr>
              <a:t>(VA</a:t>
            </a:r>
            <a:r>
              <a:rPr lang="en-GB" sz="1400" dirty="0">
                <a:latin typeface="Calibri" pitchFamily="34" charset="0"/>
              </a:rPr>
              <a:t>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1976700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CPU Chip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969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25297</TotalTime>
  <Words>336</Words>
  <Application>Microsoft Office PowerPoint</Application>
  <PresentationFormat>On-screen Show (4:3)</PresentationFormat>
  <Paragraphs>113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template2010</vt:lpstr>
      <vt:lpstr>Section 9: Virtual Memory (VM)</vt:lpstr>
      <vt:lpstr>How would you solve those problems?</vt:lpstr>
      <vt:lpstr>Indirection</vt:lpstr>
      <vt:lpstr>Indirection</vt:lpstr>
      <vt:lpstr>Solution: Level Of Indirection</vt:lpstr>
      <vt:lpstr>Address Spaces</vt:lpstr>
      <vt:lpstr>Mapping</vt:lpstr>
      <vt:lpstr>A System Using Physical Addressing</vt:lpstr>
      <vt:lpstr>A System Using Virtual Addressing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CSE</cp:lastModifiedBy>
  <cp:revision>432</cp:revision>
  <cp:lastPrinted>2013-02-27T08:09:22Z</cp:lastPrinted>
  <dcterms:created xsi:type="dcterms:W3CDTF">2013-04-21T23:53:04Z</dcterms:created>
  <dcterms:modified xsi:type="dcterms:W3CDTF">2013-05-06T22:13:05Z</dcterms:modified>
  <cp:category/>
</cp:coreProperties>
</file>