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1" r:id="rId1"/>
  </p:sldMasterIdLst>
  <p:notesMasterIdLst>
    <p:notesMasterId r:id="rId12"/>
  </p:notesMasterIdLst>
  <p:handoutMasterIdLst>
    <p:handoutMasterId r:id="rId13"/>
  </p:handoutMasterIdLst>
  <p:sldIdLst>
    <p:sldId id="943" r:id="rId2"/>
    <p:sldId id="938" r:id="rId3"/>
    <p:sldId id="939" r:id="rId4"/>
    <p:sldId id="935" r:id="rId5"/>
    <p:sldId id="903" r:id="rId6"/>
    <p:sldId id="904" r:id="rId7"/>
    <p:sldId id="907" r:id="rId8"/>
    <p:sldId id="908" r:id="rId9"/>
    <p:sldId id="928" r:id="rId10"/>
    <p:sldId id="915" r:id="rId11"/>
  </p:sldIdLst>
  <p:sldSz cx="9144000" cy="6858000" type="screen4x3"/>
  <p:notesSz cx="9586913" cy="7302500"/>
  <p:custDataLst>
    <p:tags r:id="rId15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00000"/>
    <a:srgbClr val="5CE455"/>
    <a:srgbClr val="FF9999"/>
    <a:srgbClr val="FFFF99"/>
    <a:srgbClr val="DCB834"/>
    <a:srgbClr val="DFC03D"/>
    <a:srgbClr val="CDF1C5"/>
    <a:srgbClr val="F1C7C7"/>
    <a:srgbClr val="EFBFBF"/>
    <a:srgbClr val="C5FE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64" autoAdjust="0"/>
    <p:restoredTop sz="92593" autoAdjust="0"/>
  </p:normalViewPr>
  <p:slideViewPr>
    <p:cSldViewPr snapToGrid="0">
      <p:cViewPr varScale="1">
        <p:scale>
          <a:sx n="160" d="100"/>
          <a:sy n="160" d="100"/>
        </p:scale>
        <p:origin x="-120" y="-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49" d="100"/>
          <a:sy n="49" d="100"/>
        </p:scale>
        <p:origin x="-1812" y="-90"/>
      </p:cViewPr>
      <p:guideLst>
        <p:guide orient="horz" pos="2300"/>
        <p:guide pos="302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handoutMaster" Target="handoutMasters/handoutMaster1.xml"/><Relationship Id="rId14" Type="http://schemas.openxmlformats.org/officeDocument/2006/relationships/printerSettings" Target="printerSettings/printerSettings1.bin"/><Relationship Id="rId15" Type="http://schemas.openxmlformats.org/officeDocument/2006/relationships/tags" Target="tags/tag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04650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02017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43225" y="522288"/>
            <a:ext cx="3716338" cy="2786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00485" y="3482563"/>
            <a:ext cx="7002615" cy="325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02017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7888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/>
              <a:t>man 3 exec</a:t>
            </a:r>
          </a:p>
          <a:p>
            <a:r>
              <a:rPr lang="en-US" baseline="0"/>
              <a:t>man 2 execve - v is for “vector” (of arguments), e is for “environment”</a:t>
            </a:r>
          </a:p>
          <a:p>
            <a:r>
              <a:rPr lang="en-US" baseline="0"/>
              <a:t>Note: the return values of fork() and execv() should be checked for errors!</a:t>
            </a:r>
          </a:p>
          <a:p>
            <a:endParaRPr lang="en-US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493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9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Run the </a:t>
            </a:r>
            <a:r>
              <a:rPr lang="en-US" b="1"/>
              <a:t>printenv</a:t>
            </a:r>
            <a:r>
              <a:rPr lang="en-US"/>
              <a:t> command in a linux shell to see your own environment variables.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0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exit(3) and atexit(3) have more details.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1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On more recent Linux systems, </a:t>
            </a:r>
            <a:r>
              <a:rPr lang="en-US" i="1"/>
              <a:t>init</a:t>
            </a:r>
            <a:r>
              <a:rPr lang="en-US" i="0"/>
              <a:t> has been renamed as “</a:t>
            </a:r>
            <a:r>
              <a:rPr lang="en-US" i="1"/>
              <a:t>systemd”</a:t>
            </a:r>
            <a:r>
              <a:rPr lang="en-US" i="0"/>
              <a:t>.</a:t>
            </a:r>
          </a:p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4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child_status shouldn’t be examined directly – it should be examined using the macros </a:t>
            </a:r>
            <a:r>
              <a:rPr lang="en-US" baseline="0"/>
              <a:t>WIFEXITED(), WEXITSTATUS(), etc. (see wait(2)).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aseline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5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b="0" i="0" baseline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4599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0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/>
              <a:t>Give </a:t>
            </a:r>
            <a:r>
              <a:rPr lang="en-US" sz="1800" b="1"/>
              <a:t>ps</a:t>
            </a:r>
            <a:r>
              <a:rPr lang="en-US" sz="1800"/>
              <a:t> / </a:t>
            </a:r>
            <a:r>
              <a:rPr lang="en-US" sz="1800" b="1"/>
              <a:t>pstree</a:t>
            </a:r>
            <a:r>
              <a:rPr lang="en-US" sz="1800"/>
              <a:t> demo if you haven’t yet!!</a:t>
            </a:r>
          </a:p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Fork-Exec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405982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4972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Fork-Exec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840523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Fork-Exec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Fork-Exec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838891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83661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05600" y="-48399"/>
            <a:ext cx="2425700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200" dirty="0" smtClean="0">
                <a:solidFill>
                  <a:srgbClr val="DCB834"/>
                </a:solidFill>
                <a:latin typeface="Calibri" pitchFamily="34" charset="0"/>
                <a:cs typeface="Calibri" pitchFamily="34" charset="0"/>
              </a:rPr>
              <a:t>University of </a:t>
            </a:r>
            <a:r>
              <a:rPr lang="en-US" sz="1200" b="1" kern="1200" dirty="0" smtClean="0">
                <a:solidFill>
                  <a:srgbClr val="DCB834"/>
                </a:solidFill>
                <a:latin typeface="Calibri" pitchFamily="34" charset="0"/>
                <a:ea typeface="+mn-ea"/>
                <a:cs typeface="Calibri" pitchFamily="34" charset="0"/>
              </a:rPr>
              <a:t>Washington</a:t>
            </a:r>
            <a:endParaRPr lang="en-US" sz="1200" b="1" kern="1200" dirty="0">
              <a:solidFill>
                <a:srgbClr val="DCB834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Fork-Exec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7" r:id="rId3"/>
    <p:sldLayoutId id="2147483678" r:id="rId4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8: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trike="sngStrike" dirty="0" smtClean="0"/>
              <a:t>What is a process</a:t>
            </a:r>
          </a:p>
          <a:p>
            <a:r>
              <a:rPr lang="en-US" strike="sngStrike" dirty="0" smtClean="0"/>
              <a:t>Creating processes</a:t>
            </a:r>
          </a:p>
          <a:p>
            <a:r>
              <a:rPr lang="en-US" dirty="0" smtClean="0"/>
              <a:t>Fork-Exec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Fork-Exec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72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Fork-Exec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rgbClr val="000000"/>
                </a:solidFill>
              </a:rPr>
              <a:t>fork-exec model:</a:t>
            </a:r>
          </a:p>
          <a:p>
            <a:pPr lvl="1"/>
            <a:r>
              <a:rPr lang="en-US" b="1" dirty="0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fork()</a:t>
            </a:r>
            <a:r>
              <a:rPr lang="en-US" dirty="0" smtClean="0"/>
              <a:t> creates a copy of the current process</a:t>
            </a:r>
          </a:p>
          <a:p>
            <a:pPr lvl="1"/>
            <a:r>
              <a:rPr lang="en-US" b="1" dirty="0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execve()</a:t>
            </a:r>
            <a:r>
              <a:rPr lang="en-US" dirty="0" smtClean="0"/>
              <a:t> replaces the current process’ code &amp; address space with the code for a different program</a:t>
            </a:r>
          </a:p>
          <a:p>
            <a:pPr lvl="2"/>
            <a:r>
              <a:rPr lang="en-US" dirty="0"/>
              <a:t>There is a whole family of </a:t>
            </a:r>
            <a:r>
              <a:rPr lang="en-US" b="1" dirty="0">
                <a:solidFill>
                  <a:srgbClr val="000000"/>
                </a:solidFill>
                <a:latin typeface="Courier New" pitchFamily="49" charset="0"/>
              </a:rPr>
              <a:t>exec</a:t>
            </a:r>
            <a:r>
              <a:rPr lang="en-US" dirty="0"/>
              <a:t> calls – see </a:t>
            </a:r>
            <a:r>
              <a:rPr lang="en-US" b="1" dirty="0"/>
              <a:t>exec(3)</a:t>
            </a:r>
            <a:r>
              <a:rPr lang="en-US" dirty="0"/>
              <a:t> and </a:t>
            </a:r>
            <a:r>
              <a:rPr lang="en-US" b="1" dirty="0"/>
              <a:t>execve(2)</a:t>
            </a:r>
            <a:endParaRPr lang="en-US" b="1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Fork-Exec</a:t>
            </a:r>
            <a:endParaRPr lang="en-US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505115" y="3340517"/>
            <a:ext cx="8123338" cy="3293209"/>
          </a:xfrm>
          <a:prstGeom prst="rect">
            <a:avLst/>
          </a:prstGeom>
          <a:solidFill>
            <a:srgbClr val="F6F5BD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600" dirty="0">
                <a:latin typeface="Courier New" pitchFamily="49" charset="0"/>
              </a:rPr>
              <a:t>// Example arguments: path="/usr/bin/ls”,</a:t>
            </a:r>
          </a:p>
          <a:p>
            <a:r>
              <a:rPr lang="en-US" sz="1600" dirty="0">
                <a:latin typeface="Courier New" pitchFamily="49" charset="0"/>
              </a:rPr>
              <a:t>//     argv[0]="/usr/bin/ls”, argv[1]="-ahl", argv[2]=NULL</a:t>
            </a:r>
          </a:p>
          <a:p>
            <a:r>
              <a:rPr lang="en-US" sz="1600" dirty="0">
                <a:latin typeface="Courier New" pitchFamily="49" charset="0"/>
              </a:rPr>
              <a:t>void fork_exec(char *path, char *argv[])</a:t>
            </a:r>
          </a:p>
          <a:p>
            <a:r>
              <a:rPr lang="en-US" sz="1600" dirty="0">
                <a:latin typeface="Courier New" pitchFamily="49" charset="0"/>
              </a:rPr>
              <a:t>{</a:t>
            </a:r>
          </a:p>
          <a:p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</a:rPr>
              <a:t>pid_t</a:t>
            </a:r>
            <a:r>
              <a:rPr lang="en-US" sz="1600" dirty="0">
                <a:latin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</a:rPr>
              <a:t>pid</a:t>
            </a:r>
            <a:r>
              <a:rPr lang="en-US" sz="1600" dirty="0">
                <a:latin typeface="Courier New" pitchFamily="49" charset="0"/>
              </a:rPr>
              <a:t> = fork();</a:t>
            </a:r>
          </a:p>
          <a:p>
            <a:r>
              <a:rPr lang="en-US" sz="1600" dirty="0">
                <a:latin typeface="Courier New" pitchFamily="49" charset="0"/>
              </a:rPr>
              <a:t>    if (</a:t>
            </a:r>
            <a:r>
              <a:rPr lang="en-US" sz="1600" dirty="0" err="1">
                <a:latin typeface="Courier New" pitchFamily="49" charset="0"/>
              </a:rPr>
              <a:t>pid</a:t>
            </a:r>
            <a:r>
              <a:rPr lang="en-US" sz="1600" dirty="0">
                <a:latin typeface="Courier New" pitchFamily="49" charset="0"/>
              </a:rPr>
              <a:t> != 0) {</a:t>
            </a:r>
          </a:p>
          <a:p>
            <a:r>
              <a:rPr lang="en-US" sz="1600" dirty="0" err="1">
                <a:latin typeface="Courier New" pitchFamily="49" charset="0"/>
              </a:rPr>
              <a:t>        printf</a:t>
            </a:r>
            <a:r>
              <a:rPr lang="en-US" sz="1600" dirty="0">
                <a:latin typeface="Courier New" pitchFamily="49" charset="0"/>
              </a:rPr>
              <a:t>("Parent: created a child %d\n”, pid);</a:t>
            </a:r>
          </a:p>
          <a:p>
            <a:r>
              <a:rPr lang="en-US" sz="1600" dirty="0">
                <a:latin typeface="Courier New" pitchFamily="49" charset="0"/>
              </a:rPr>
              <a:t>    } else {</a:t>
            </a:r>
          </a:p>
          <a:p>
            <a:r>
              <a:rPr lang="en-US" sz="1600" dirty="0">
                <a:latin typeface="Courier New" pitchFamily="49" charset="0"/>
              </a:rPr>
              <a:t>        printf("Child: exec-ing new program now\n");</a:t>
            </a:r>
          </a:p>
          <a:p>
            <a:r>
              <a:rPr lang="en-US" sz="1600" dirty="0">
                <a:latin typeface="Courier New" pitchFamily="49" charset="0"/>
              </a:rPr>
              <a:t>        execv(path, argv);</a:t>
            </a:r>
          </a:p>
          <a:p>
            <a:r>
              <a:rPr lang="en-US" sz="1600" dirty="0">
                <a:latin typeface="Courier New" pitchFamily="49" charset="0"/>
              </a:rPr>
              <a:t>    }</a:t>
            </a:r>
          </a:p>
          <a:p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</a:rPr>
              <a:t>printf</a:t>
            </a:r>
            <a:r>
              <a:rPr lang="en-US" sz="1600" dirty="0">
                <a:latin typeface="Courier New" pitchFamily="49" charset="0"/>
              </a:rPr>
              <a:t>("This line printed by parent only!\n");</a:t>
            </a:r>
          </a:p>
          <a:p>
            <a:r>
              <a:rPr lang="en-US" sz="160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153889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0111" y="239268"/>
            <a:ext cx="8405982" cy="762000"/>
          </a:xfrm>
        </p:spPr>
        <p:txBody>
          <a:bodyPr/>
          <a:lstStyle/>
          <a:p>
            <a:r>
              <a:rPr lang="en-US"/>
              <a:t>Exec-ing a new program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Fork-Exec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680858" y="1069315"/>
            <a:ext cx="2060319" cy="2400604"/>
            <a:chOff x="6245481" y="3779780"/>
            <a:chExt cx="2060319" cy="2400604"/>
          </a:xfrm>
        </p:grpSpPr>
        <p:sp>
          <p:nvSpPr>
            <p:cNvPr id="7" name="Rectangle 20"/>
            <p:cNvSpPr>
              <a:spLocks noChangeArrowheads="1"/>
            </p:cNvSpPr>
            <p:nvPr/>
          </p:nvSpPr>
          <p:spPr bwMode="auto">
            <a:xfrm>
              <a:off x="6245481" y="3784176"/>
              <a:ext cx="2060319" cy="23831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8" name="Rectangle 21"/>
            <p:cNvSpPr>
              <a:spLocks noChangeArrowheads="1"/>
            </p:cNvSpPr>
            <p:nvPr/>
          </p:nvSpPr>
          <p:spPr bwMode="auto">
            <a:xfrm>
              <a:off x="6245481" y="3779780"/>
              <a:ext cx="2060319" cy="77694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Stack</a:t>
              </a:r>
            </a:p>
          </p:txBody>
        </p:sp>
        <p:sp>
          <p:nvSpPr>
            <p:cNvPr id="9" name="Rectangle 23"/>
            <p:cNvSpPr>
              <a:spLocks noChangeArrowheads="1"/>
            </p:cNvSpPr>
            <p:nvPr/>
          </p:nvSpPr>
          <p:spPr bwMode="auto">
            <a:xfrm>
              <a:off x="6245481" y="5867400"/>
              <a:ext cx="2060319" cy="312984"/>
            </a:xfrm>
            <a:prstGeom prst="rect">
              <a:avLst/>
            </a:prstGeom>
            <a:solidFill>
              <a:srgbClr val="F6F5BD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Code: </a:t>
              </a:r>
              <a:r>
                <a:rPr lang="en-US" sz="1800" b="0" dirty="0">
                  <a:latin typeface="Calibri" pitchFamily="34" charset="0"/>
                </a:rPr>
                <a:t>/usr/bin/bash</a:t>
              </a:r>
              <a:endParaRPr lang="en-US" sz="1800" b="0" dirty="0">
                <a:latin typeface="Courier New"/>
                <a:cs typeface="Courier New"/>
              </a:endParaRPr>
            </a:p>
          </p:txBody>
        </p:sp>
        <p:sp>
          <p:nvSpPr>
            <p:cNvPr id="10" name="Rectangle 24"/>
            <p:cNvSpPr>
              <a:spLocks noChangeArrowheads="1"/>
            </p:cNvSpPr>
            <p:nvPr/>
          </p:nvSpPr>
          <p:spPr bwMode="auto">
            <a:xfrm>
              <a:off x="6245481" y="5564964"/>
              <a:ext cx="2060319" cy="302436"/>
            </a:xfrm>
            <a:prstGeom prst="rect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Data</a:t>
              </a:r>
            </a:p>
          </p:txBody>
        </p:sp>
        <p:sp>
          <p:nvSpPr>
            <p:cNvPr id="11" name="Rectangle 25"/>
            <p:cNvSpPr>
              <a:spLocks noChangeArrowheads="1"/>
            </p:cNvSpPr>
            <p:nvPr/>
          </p:nvSpPr>
          <p:spPr bwMode="auto">
            <a:xfrm>
              <a:off x="6245481" y="5093578"/>
              <a:ext cx="2060318" cy="469021"/>
            </a:xfrm>
            <a:prstGeom prst="rect">
              <a:avLst/>
            </a:prstGeom>
            <a:solidFill>
              <a:srgbClr val="D5F1C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Heap</a:t>
              </a:r>
            </a:p>
          </p:txBody>
        </p:sp>
      </p:grpSp>
      <p:sp>
        <p:nvSpPr>
          <p:cNvPr id="12" name="Line 34"/>
          <p:cNvSpPr>
            <a:spLocks noChangeShapeType="1"/>
          </p:cNvSpPr>
          <p:nvPr/>
        </p:nvSpPr>
        <p:spPr bwMode="auto">
          <a:xfrm flipH="1">
            <a:off x="1702129" y="3558456"/>
            <a:ext cx="907" cy="55307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 wrap="square" lIns="45720" rIns="45720"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76138" y="4141685"/>
            <a:ext cx="2060319" cy="2400604"/>
            <a:chOff x="6245481" y="3779780"/>
            <a:chExt cx="2060319" cy="2400604"/>
          </a:xfrm>
        </p:grpSpPr>
        <p:sp>
          <p:nvSpPr>
            <p:cNvPr id="18" name="Rectangle 20"/>
            <p:cNvSpPr>
              <a:spLocks noChangeArrowheads="1"/>
            </p:cNvSpPr>
            <p:nvPr/>
          </p:nvSpPr>
          <p:spPr bwMode="auto">
            <a:xfrm>
              <a:off x="6245481" y="3784176"/>
              <a:ext cx="2060319" cy="23831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19" name="Rectangle 21"/>
            <p:cNvSpPr>
              <a:spLocks noChangeArrowheads="1"/>
            </p:cNvSpPr>
            <p:nvPr/>
          </p:nvSpPr>
          <p:spPr bwMode="auto">
            <a:xfrm>
              <a:off x="6245481" y="3779780"/>
              <a:ext cx="2060319" cy="77694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Stack</a:t>
              </a:r>
            </a:p>
          </p:txBody>
        </p:sp>
        <p:sp>
          <p:nvSpPr>
            <p:cNvPr id="20" name="Rectangle 23"/>
            <p:cNvSpPr>
              <a:spLocks noChangeArrowheads="1"/>
            </p:cNvSpPr>
            <p:nvPr/>
          </p:nvSpPr>
          <p:spPr bwMode="auto">
            <a:xfrm>
              <a:off x="6245481" y="5867400"/>
              <a:ext cx="2060319" cy="312984"/>
            </a:xfrm>
            <a:prstGeom prst="rect">
              <a:avLst/>
            </a:prstGeom>
            <a:solidFill>
              <a:srgbClr val="F6F5BD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Code: </a:t>
              </a:r>
              <a:r>
                <a:rPr lang="en-US" sz="1800" b="0" dirty="0">
                  <a:latin typeface="Calibri" pitchFamily="34" charset="0"/>
                </a:rPr>
                <a:t>/usr/bin/bash</a:t>
              </a:r>
              <a:endParaRPr lang="en-US" sz="1800" b="0" dirty="0">
                <a:latin typeface="Courier New"/>
                <a:cs typeface="Courier New"/>
              </a:endParaRPr>
            </a:p>
          </p:txBody>
        </p:sp>
        <p:sp>
          <p:nvSpPr>
            <p:cNvPr id="21" name="Rectangle 24"/>
            <p:cNvSpPr>
              <a:spLocks noChangeArrowheads="1"/>
            </p:cNvSpPr>
            <p:nvPr/>
          </p:nvSpPr>
          <p:spPr bwMode="auto">
            <a:xfrm>
              <a:off x="6245481" y="5564964"/>
              <a:ext cx="2060319" cy="302436"/>
            </a:xfrm>
            <a:prstGeom prst="rect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Data</a:t>
              </a:r>
            </a:p>
          </p:txBody>
        </p:sp>
        <p:sp>
          <p:nvSpPr>
            <p:cNvPr id="22" name="Rectangle 25"/>
            <p:cNvSpPr>
              <a:spLocks noChangeArrowheads="1"/>
            </p:cNvSpPr>
            <p:nvPr/>
          </p:nvSpPr>
          <p:spPr bwMode="auto">
            <a:xfrm>
              <a:off x="6245481" y="5093578"/>
              <a:ext cx="2060318" cy="469021"/>
            </a:xfrm>
            <a:prstGeom prst="rect">
              <a:avLst/>
            </a:prstGeom>
            <a:solidFill>
              <a:srgbClr val="D5F1C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Heap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229322" y="4141683"/>
            <a:ext cx="2060319" cy="2400604"/>
            <a:chOff x="6245481" y="3779780"/>
            <a:chExt cx="2060319" cy="2400604"/>
          </a:xfrm>
        </p:grpSpPr>
        <p:sp>
          <p:nvSpPr>
            <p:cNvPr id="24" name="Rectangle 20"/>
            <p:cNvSpPr>
              <a:spLocks noChangeArrowheads="1"/>
            </p:cNvSpPr>
            <p:nvPr/>
          </p:nvSpPr>
          <p:spPr bwMode="auto">
            <a:xfrm>
              <a:off x="6245481" y="3784176"/>
              <a:ext cx="2060319" cy="23831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25" name="Rectangle 21"/>
            <p:cNvSpPr>
              <a:spLocks noChangeArrowheads="1"/>
            </p:cNvSpPr>
            <p:nvPr/>
          </p:nvSpPr>
          <p:spPr bwMode="auto">
            <a:xfrm>
              <a:off x="6245481" y="3779780"/>
              <a:ext cx="2060319" cy="77694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Stack</a:t>
              </a:r>
            </a:p>
          </p:txBody>
        </p:sp>
        <p:sp>
          <p:nvSpPr>
            <p:cNvPr id="26" name="Rectangle 23"/>
            <p:cNvSpPr>
              <a:spLocks noChangeArrowheads="1"/>
            </p:cNvSpPr>
            <p:nvPr/>
          </p:nvSpPr>
          <p:spPr bwMode="auto">
            <a:xfrm>
              <a:off x="6245481" y="5867400"/>
              <a:ext cx="2060319" cy="312984"/>
            </a:xfrm>
            <a:prstGeom prst="rect">
              <a:avLst/>
            </a:prstGeom>
            <a:solidFill>
              <a:srgbClr val="F6F5BD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Code: </a:t>
              </a:r>
              <a:r>
                <a:rPr lang="en-US" sz="1800" b="0" dirty="0">
                  <a:latin typeface="Calibri" pitchFamily="34" charset="0"/>
                </a:rPr>
                <a:t>/usr/bin/bash</a:t>
              </a:r>
              <a:endParaRPr lang="en-US" sz="1800" b="0" dirty="0">
                <a:latin typeface="Courier New"/>
                <a:cs typeface="Courier New"/>
              </a:endParaRPr>
            </a:p>
          </p:txBody>
        </p:sp>
        <p:sp>
          <p:nvSpPr>
            <p:cNvPr id="27" name="Rectangle 24"/>
            <p:cNvSpPr>
              <a:spLocks noChangeArrowheads="1"/>
            </p:cNvSpPr>
            <p:nvPr/>
          </p:nvSpPr>
          <p:spPr bwMode="auto">
            <a:xfrm>
              <a:off x="6245481" y="5564964"/>
              <a:ext cx="2060319" cy="302436"/>
            </a:xfrm>
            <a:prstGeom prst="rect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Data</a:t>
              </a:r>
            </a:p>
          </p:txBody>
        </p:sp>
        <p:sp>
          <p:nvSpPr>
            <p:cNvPr id="28" name="Rectangle 25"/>
            <p:cNvSpPr>
              <a:spLocks noChangeArrowheads="1"/>
            </p:cNvSpPr>
            <p:nvPr/>
          </p:nvSpPr>
          <p:spPr bwMode="auto">
            <a:xfrm>
              <a:off x="6245481" y="5093578"/>
              <a:ext cx="2060318" cy="469021"/>
            </a:xfrm>
            <a:prstGeom prst="rect">
              <a:avLst/>
            </a:prstGeom>
            <a:solidFill>
              <a:srgbClr val="D5F1C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Heap</a:t>
              </a: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6646653" y="4167873"/>
            <a:ext cx="2060319" cy="2400604"/>
            <a:chOff x="6245481" y="3779780"/>
            <a:chExt cx="2060319" cy="2400604"/>
          </a:xfrm>
        </p:grpSpPr>
        <p:sp>
          <p:nvSpPr>
            <p:cNvPr id="30" name="Rectangle 20"/>
            <p:cNvSpPr>
              <a:spLocks noChangeArrowheads="1"/>
            </p:cNvSpPr>
            <p:nvPr/>
          </p:nvSpPr>
          <p:spPr bwMode="auto">
            <a:xfrm>
              <a:off x="6245481" y="3784176"/>
              <a:ext cx="2060319" cy="23831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31" name="Rectangle 21"/>
            <p:cNvSpPr>
              <a:spLocks noChangeArrowheads="1"/>
            </p:cNvSpPr>
            <p:nvPr/>
          </p:nvSpPr>
          <p:spPr bwMode="auto">
            <a:xfrm>
              <a:off x="6245481" y="3779780"/>
              <a:ext cx="2060319" cy="34956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Stack</a:t>
              </a:r>
            </a:p>
          </p:txBody>
        </p:sp>
        <p:sp>
          <p:nvSpPr>
            <p:cNvPr id="32" name="Rectangle 23"/>
            <p:cNvSpPr>
              <a:spLocks noChangeArrowheads="1"/>
            </p:cNvSpPr>
            <p:nvPr/>
          </p:nvSpPr>
          <p:spPr bwMode="auto">
            <a:xfrm>
              <a:off x="6245481" y="5867400"/>
              <a:ext cx="2060319" cy="312984"/>
            </a:xfrm>
            <a:prstGeom prst="rect">
              <a:avLst/>
            </a:prstGeom>
            <a:solidFill>
              <a:srgbClr val="F6F5BD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Code: </a:t>
              </a:r>
              <a:r>
                <a:rPr lang="en-US" sz="1800" b="0" dirty="0">
                  <a:latin typeface="Calibri" pitchFamily="34" charset="0"/>
                </a:rPr>
                <a:t>/usr/bin/ls</a:t>
              </a:r>
              <a:endParaRPr lang="en-US" sz="1800" b="0" dirty="0">
                <a:latin typeface="Courier New"/>
                <a:cs typeface="Courier New"/>
              </a:endParaRPr>
            </a:p>
          </p:txBody>
        </p:sp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6245481" y="5564964"/>
              <a:ext cx="2060319" cy="302436"/>
            </a:xfrm>
            <a:prstGeom prst="rect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lnSpc>
                  <a:spcPct val="100000"/>
                </a:lnSpc>
              </a:pPr>
              <a:r>
                <a:rPr lang="en-US" sz="1800" dirty="0">
                  <a:latin typeface="Calibri" pitchFamily="34" charset="0"/>
                </a:rPr>
                <a:t>Data</a:t>
              </a:r>
            </a:p>
          </p:txBody>
        </p:sp>
      </p:grpSp>
      <p:sp>
        <p:nvSpPr>
          <p:cNvPr id="35" name="Line 34"/>
          <p:cNvSpPr>
            <a:spLocks noChangeShapeType="1"/>
          </p:cNvSpPr>
          <p:nvPr/>
        </p:nvSpPr>
        <p:spPr bwMode="auto">
          <a:xfrm>
            <a:off x="1816156" y="3566822"/>
            <a:ext cx="1339324" cy="518516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 wrap="square" lIns="45720" rIns="45720"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22590" y="3469919"/>
            <a:ext cx="12569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>
                <a:solidFill>
                  <a:srgbClr val="C00000"/>
                </a:solidFill>
                <a:latin typeface="Courier New"/>
                <a:cs typeface="Courier New"/>
              </a:rPr>
              <a:t>fork()</a:t>
            </a:r>
            <a:r>
              <a:rPr lang="en-US" sz="2000" dirty="0" smtClean="0">
                <a:solidFill>
                  <a:srgbClr val="C00000"/>
                </a:solidFill>
                <a:latin typeface="Calibri"/>
                <a:cs typeface="Calibri"/>
              </a:rPr>
              <a:t>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350419" y="4826969"/>
            <a:ext cx="12569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C00000"/>
                </a:solidFill>
                <a:latin typeface="Courier New"/>
                <a:cs typeface="Courier New"/>
              </a:rPr>
              <a:t>exec</a:t>
            </a:r>
            <a:r>
              <a:rPr lang="en-US" sz="2000" dirty="0" smtClean="0">
                <a:solidFill>
                  <a:srgbClr val="C00000"/>
                </a:solidFill>
                <a:latin typeface="Courier New"/>
                <a:cs typeface="Courier New"/>
              </a:rPr>
              <a:t>()</a:t>
            </a:r>
            <a:r>
              <a:rPr lang="en-US" sz="2000" dirty="0" smtClean="0">
                <a:solidFill>
                  <a:srgbClr val="C00000"/>
                </a:solidFill>
                <a:latin typeface="Calibri"/>
                <a:cs typeface="Calibri"/>
              </a:rPr>
              <a:t>:</a:t>
            </a:r>
          </a:p>
        </p:txBody>
      </p:sp>
      <p:sp>
        <p:nvSpPr>
          <p:cNvPr id="38" name="Line 34"/>
          <p:cNvSpPr>
            <a:spLocks noChangeShapeType="1"/>
          </p:cNvSpPr>
          <p:nvPr/>
        </p:nvSpPr>
        <p:spPr bwMode="auto">
          <a:xfrm>
            <a:off x="5459892" y="5342364"/>
            <a:ext cx="1047454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med"/>
          </a:ln>
          <a:effectLst/>
        </p:spPr>
        <p:txBody>
          <a:bodyPr wrap="square" lIns="45720" rIns="45720" anchor="ctr">
            <a:spAutoFit/>
          </a:bodyPr>
          <a:lstStyle/>
          <a:p>
            <a:endParaRPr lang="en-US" dirty="0">
              <a:latin typeface="Calibri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268399" y="1754600"/>
            <a:ext cx="36006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dirty="0" smtClean="0">
                <a:latin typeface="Calibri" pitchFamily="34" charset="0"/>
              </a:rPr>
              <a:t>Very high-level diagram of what happens when you run the command </a:t>
            </a:r>
            <a:r>
              <a:rPr lang="en-US" sz="2000" dirty="0" smtClean="0">
                <a:latin typeface="Courier New"/>
                <a:cs typeface="Courier New"/>
              </a:rPr>
              <a:t>”ls”</a:t>
            </a:r>
            <a:r>
              <a:rPr lang="en-US" sz="2000" b="0" dirty="0" smtClean="0">
                <a:latin typeface="Calibri" pitchFamily="34" charset="0"/>
              </a:rPr>
              <a:t> in a Linux shell: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02291" y="3797270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>
                <a:latin typeface="Calibri" pitchFamily="34" charset="0"/>
              </a:rPr>
              <a:t>parent</a:t>
            </a:r>
            <a:endParaRPr lang="en-US" sz="1800" b="0" dirty="0" smtClean="0">
              <a:latin typeface="Calibri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229316" y="3766354"/>
            <a:ext cx="630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>
                <a:latin typeface="Calibri" pitchFamily="34" charset="0"/>
              </a:rPr>
              <a:t>child</a:t>
            </a:r>
            <a:endParaRPr lang="en-US" sz="1800" b="0" dirty="0" smtClean="0">
              <a:latin typeface="Calibri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641935" y="3787814"/>
            <a:ext cx="630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0" dirty="0">
                <a:latin typeface="Calibri" pitchFamily="34" charset="0"/>
              </a:rPr>
              <a:t>child</a:t>
            </a:r>
            <a:endParaRPr lang="en-US" sz="1800" b="0" dirty="0" smtClean="0">
              <a:latin typeface="Calibri" pitchFamily="34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3024541" y="3548484"/>
            <a:ext cx="2448438" cy="3116380"/>
          </a:xfrm>
          <a:prstGeom prst="rect">
            <a:avLst/>
          </a:prstGeom>
          <a:solidFill>
            <a:schemeClr val="bg1">
              <a:alpha val="8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8356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35" grpId="0" animBg="1"/>
      <p:bldP spid="35" grpId="1" animBg="1"/>
      <p:bldP spid="36" grpId="0"/>
      <p:bldP spid="37" grpId="0"/>
      <p:bldP spid="38" grpId="0" animBg="1"/>
      <p:bldP spid="41" grpId="0"/>
      <p:bldP spid="42" grpId="0"/>
      <p:bldP spid="43" grpId="0"/>
      <p:bldP spid="3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8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610600" cy="573088"/>
          </a:xfrm>
        </p:spPr>
        <p:txBody>
          <a:bodyPr/>
          <a:lstStyle/>
          <a:p>
            <a:r>
              <a:rPr lang="en-US" sz="3400" dirty="0" err="1" smtClean="0">
                <a:latin typeface="Courier New" pitchFamily="49" charset="0"/>
              </a:rPr>
              <a:t>execve</a:t>
            </a:r>
            <a:r>
              <a:rPr lang="en-US" sz="3400" dirty="0" smtClean="0">
                <a:latin typeface="Courier" pitchFamily="49" charset="0"/>
              </a:rPr>
              <a:t>:</a:t>
            </a:r>
            <a:r>
              <a:rPr lang="en-US" sz="3400" dirty="0" smtClean="0"/>
              <a:t> </a:t>
            </a:r>
            <a:r>
              <a:rPr lang="en-US" sz="3400" dirty="0"/>
              <a:t>Loading and Running Programs</a:t>
            </a:r>
          </a:p>
        </p:txBody>
      </p:sp>
      <p:sp>
        <p:nvSpPr>
          <p:cNvPr id="503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5334000" cy="5410200"/>
          </a:xfrm>
        </p:spPr>
        <p:txBody>
          <a:bodyPr/>
          <a:lstStyle/>
          <a:p>
            <a:r>
              <a:rPr lang="en-US" sz="2000" dirty="0" err="1">
                <a:latin typeface="Courier New"/>
                <a:cs typeface="Courier New"/>
              </a:rPr>
              <a:t>int</a:t>
            </a:r>
            <a:r>
              <a:rPr lang="en-US" sz="2000" dirty="0">
                <a:latin typeface="Courier New"/>
                <a:cs typeface="Courier New"/>
              </a:rPr>
              <a:t> </a:t>
            </a:r>
            <a:r>
              <a:rPr lang="en-US" sz="2000" dirty="0" err="1" smtClean="0">
                <a:latin typeface="Courier New"/>
                <a:cs typeface="Courier New"/>
              </a:rPr>
              <a:t>execve</a:t>
            </a:r>
            <a:r>
              <a:rPr lang="en-US" sz="2000" dirty="0" smtClean="0">
                <a:latin typeface="Courier New"/>
                <a:cs typeface="Courier New"/>
              </a:rPr>
              <a:t>(</a:t>
            </a:r>
            <a:br>
              <a:rPr lang="en-US" sz="2000" dirty="0" smtClean="0">
                <a:latin typeface="Courier New"/>
                <a:cs typeface="Courier New"/>
              </a:rPr>
            </a:br>
            <a:r>
              <a:rPr lang="en-US" sz="2000" dirty="0" smtClean="0">
                <a:latin typeface="Courier New"/>
                <a:cs typeface="Courier New"/>
              </a:rPr>
              <a:t>  char *filename, </a:t>
            </a:r>
            <a:br>
              <a:rPr lang="en-US" sz="2000" dirty="0" smtClean="0">
                <a:latin typeface="Courier New"/>
                <a:cs typeface="Courier New"/>
              </a:rPr>
            </a:br>
            <a:r>
              <a:rPr lang="en-US" sz="2000" dirty="0" smtClean="0">
                <a:latin typeface="Courier New"/>
                <a:cs typeface="Courier New"/>
              </a:rPr>
              <a:t>  char </a:t>
            </a:r>
            <a:r>
              <a:rPr lang="en-US" sz="2000" dirty="0">
                <a:latin typeface="Courier New"/>
                <a:cs typeface="Courier New"/>
              </a:rPr>
              <a:t>*</a:t>
            </a:r>
            <a:r>
              <a:rPr lang="en-US" sz="2000" dirty="0" err="1" smtClean="0">
                <a:latin typeface="Courier New"/>
                <a:cs typeface="Courier New"/>
              </a:rPr>
              <a:t>argv</a:t>
            </a:r>
            <a:r>
              <a:rPr lang="en-US" sz="2000" dirty="0" smtClean="0">
                <a:latin typeface="Courier New"/>
                <a:cs typeface="Courier New"/>
              </a:rPr>
              <a:t>[], </a:t>
            </a:r>
            <a:br>
              <a:rPr lang="en-US" sz="2000" dirty="0" smtClean="0">
                <a:latin typeface="Courier New"/>
                <a:cs typeface="Courier New"/>
              </a:rPr>
            </a:br>
            <a:r>
              <a:rPr lang="en-US" sz="2000" dirty="0" smtClean="0">
                <a:latin typeface="Courier New"/>
                <a:cs typeface="Courier New"/>
              </a:rPr>
              <a:t>  char *</a:t>
            </a:r>
            <a:r>
              <a:rPr lang="en-US" sz="2000" dirty="0" err="1" smtClean="0">
                <a:latin typeface="Courier New"/>
                <a:cs typeface="Courier New"/>
              </a:rPr>
              <a:t>envp</a:t>
            </a:r>
            <a:r>
              <a:rPr lang="en-US" sz="2000" dirty="0" smtClean="0">
                <a:latin typeface="Courier New"/>
                <a:cs typeface="Courier New"/>
              </a:rPr>
              <a:t>[]</a:t>
            </a:r>
            <a:br>
              <a:rPr lang="en-US" sz="2000" dirty="0" smtClean="0">
                <a:latin typeface="Courier New"/>
                <a:cs typeface="Courier New"/>
              </a:rPr>
            </a:br>
            <a:r>
              <a:rPr lang="en-US" sz="2000" dirty="0" smtClean="0">
                <a:latin typeface="Courier New"/>
                <a:cs typeface="Courier New"/>
              </a:rPr>
              <a:t>)</a:t>
            </a:r>
            <a:endParaRPr lang="en-US" dirty="0" smtClean="0"/>
          </a:p>
          <a:p>
            <a:r>
              <a:rPr lang="en-US" dirty="0" smtClean="0"/>
              <a:t>Loads </a:t>
            </a:r>
            <a:r>
              <a:rPr lang="en-US" dirty="0"/>
              <a:t>and </a:t>
            </a:r>
            <a:r>
              <a:rPr lang="en-US" dirty="0" smtClean="0"/>
              <a:t>runs in current process:</a:t>
            </a:r>
          </a:p>
          <a:p>
            <a:pPr lvl="1"/>
            <a:r>
              <a:rPr lang="en-US" dirty="0" smtClean="0"/>
              <a:t>Executable </a:t>
            </a:r>
            <a:r>
              <a:rPr lang="en-US" b="1" dirty="0" smtClean="0">
                <a:latin typeface="Courier New" pitchFamily="49" charset="0"/>
                <a:ea typeface="+mn-ea"/>
                <a:cs typeface="+mn-cs"/>
              </a:rPr>
              <a:t>filename</a:t>
            </a:r>
          </a:p>
          <a:p>
            <a:pPr lvl="1"/>
            <a:r>
              <a:rPr lang="en-US" dirty="0" smtClean="0"/>
              <a:t>With argument list </a:t>
            </a:r>
            <a:r>
              <a:rPr lang="en-US" b="1" dirty="0" err="1" smtClean="0">
                <a:latin typeface="Courier New" pitchFamily="49" charset="0"/>
                <a:ea typeface="+mn-ea"/>
                <a:cs typeface="+mn-cs"/>
              </a:rPr>
              <a:t>argv</a:t>
            </a:r>
            <a:endParaRPr lang="en-US" b="1" dirty="0" smtClean="0">
              <a:latin typeface="Courier New" pitchFamily="49" charset="0"/>
              <a:ea typeface="+mn-ea"/>
              <a:cs typeface="+mn-cs"/>
            </a:endParaRPr>
          </a:p>
          <a:p>
            <a:pPr lvl="1"/>
            <a:r>
              <a:rPr lang="en-US" dirty="0" smtClean="0"/>
              <a:t>And environment variable </a:t>
            </a:r>
            <a:r>
              <a:rPr lang="en-US" dirty="0" smtClean="0">
                <a:latin typeface="Calibri"/>
                <a:ea typeface="+mn-ea"/>
                <a:cs typeface="Calibri"/>
              </a:rPr>
              <a:t>list</a:t>
            </a:r>
            <a:r>
              <a:rPr lang="en-US" dirty="0"/>
              <a:t> </a:t>
            </a:r>
            <a:r>
              <a:rPr lang="en-US" b="1" dirty="0" err="1" smtClean="0">
                <a:latin typeface="Courier New" pitchFamily="49" charset="0"/>
                <a:ea typeface="+mn-ea"/>
                <a:cs typeface="+mn-cs"/>
              </a:rPr>
              <a:t>envp</a:t>
            </a:r>
            <a:endParaRPr lang="en-US" b="1" dirty="0" smtClean="0">
              <a:latin typeface="Courier New" pitchFamily="49" charset="0"/>
              <a:ea typeface="+mn-ea"/>
              <a:cs typeface="+mn-cs"/>
            </a:endParaRPr>
          </a:p>
          <a:p>
            <a:pPr lvl="2"/>
            <a:r>
              <a:rPr lang="en-US" dirty="0"/>
              <a:t>Env. vars: “name=value” strings</a:t>
            </a:r>
            <a:br>
              <a:rPr lang="en-US" dirty="0"/>
            </a:br>
            <a:r>
              <a:rPr lang="en-US" dirty="0"/>
              <a:t>(e.g. “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PWD=/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homes/iws/pjh</a:t>
            </a:r>
            <a:r>
              <a:rPr lang="en-US" dirty="0"/>
              <a:t>”)</a:t>
            </a:r>
            <a:endParaRPr lang="en-US" dirty="0" smtClean="0"/>
          </a:p>
          <a:p>
            <a:r>
              <a:rPr lang="en-US" sz="2000" dirty="0">
                <a:latin typeface="Courier New"/>
                <a:cs typeface="Courier New"/>
              </a:rPr>
              <a:t>execve</a:t>
            </a:r>
            <a:r>
              <a:rPr lang="en-US" i="1" dirty="0"/>
              <a:t> d</a:t>
            </a:r>
            <a:r>
              <a:rPr lang="en-US" i="1" dirty="0" smtClean="0"/>
              <a:t>oes not return</a:t>
            </a:r>
            <a:r>
              <a:rPr lang="en-US" dirty="0" smtClean="0"/>
              <a:t> (unless error)</a:t>
            </a:r>
          </a:p>
          <a:p>
            <a:r>
              <a:rPr lang="en-US" dirty="0" smtClean="0"/>
              <a:t>Overwrites code, data, and stack</a:t>
            </a:r>
          </a:p>
          <a:p>
            <a:pPr lvl="1"/>
            <a:r>
              <a:rPr lang="en-US" dirty="0"/>
              <a:t>K</a:t>
            </a:r>
            <a:r>
              <a:rPr lang="en-US" dirty="0" smtClean="0"/>
              <a:t>eeps </a:t>
            </a:r>
            <a:r>
              <a:rPr lang="en-US" dirty="0" err="1" smtClean="0"/>
              <a:t>pid</a:t>
            </a:r>
            <a:r>
              <a:rPr lang="en-US" dirty="0" smtClean="0"/>
              <a:t>, open files, a few other items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251781" y="838200"/>
            <a:ext cx="3955224" cy="6019800"/>
            <a:chOff x="5029200" y="838200"/>
            <a:chExt cx="3955224" cy="6019800"/>
          </a:xfrm>
        </p:grpSpPr>
        <p:sp>
          <p:nvSpPr>
            <p:cNvPr id="4" name="Rectangle 22"/>
            <p:cNvSpPr>
              <a:spLocks noChangeArrowheads="1"/>
            </p:cNvSpPr>
            <p:nvPr/>
          </p:nvSpPr>
          <p:spPr bwMode="auto">
            <a:xfrm>
              <a:off x="5589917" y="990600"/>
              <a:ext cx="1797050" cy="609600"/>
            </a:xfrm>
            <a:prstGeom prst="rect">
              <a:avLst/>
            </a:prstGeom>
            <a:solidFill>
              <a:srgbClr val="D5F1C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600" b="0" dirty="0" smtClean="0">
                  <a:latin typeface="Calibri" pitchFamily="34" charset="0"/>
                </a:rPr>
                <a:t>Null-terminated</a:t>
              </a:r>
            </a:p>
            <a:p>
              <a:pPr algn="ctr" eaLnBrk="1" hangingPunct="1">
                <a:lnSpc>
                  <a:spcPct val="100000"/>
                </a:lnSpc>
              </a:pPr>
              <a:r>
                <a:rPr lang="en-US" sz="1600" b="0" dirty="0" err="1" smtClean="0">
                  <a:latin typeface="Calibri" pitchFamily="34" charset="0"/>
                </a:rPr>
                <a:t>env</a:t>
              </a:r>
              <a:r>
                <a:rPr lang="en-US" sz="1600" b="0" dirty="0" smtClean="0">
                  <a:latin typeface="Calibri" pitchFamily="34" charset="0"/>
                </a:rPr>
                <a:t> </a:t>
              </a:r>
              <a:r>
                <a:rPr lang="en-US" sz="1600" b="0" dirty="0" err="1" smtClean="0">
                  <a:latin typeface="Calibri" pitchFamily="34" charset="0"/>
                </a:rPr>
                <a:t>var</a:t>
              </a:r>
              <a:r>
                <a:rPr lang="en-US" sz="1600" b="0" dirty="0" smtClean="0">
                  <a:latin typeface="Calibri" pitchFamily="34" charset="0"/>
                </a:rPr>
                <a:t> strings</a:t>
              </a:r>
            </a:p>
          </p:txBody>
        </p:sp>
        <p:sp>
          <p:nvSpPr>
            <p:cNvPr id="5" name="Rectangle 23"/>
            <p:cNvSpPr>
              <a:spLocks noChangeArrowheads="1"/>
            </p:cNvSpPr>
            <p:nvPr/>
          </p:nvSpPr>
          <p:spPr bwMode="auto">
            <a:xfrm>
              <a:off x="5589917" y="2209800"/>
              <a:ext cx="1797050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unused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12" name="Rectangle 22"/>
            <p:cNvSpPr>
              <a:spLocks noChangeArrowheads="1"/>
            </p:cNvSpPr>
            <p:nvPr/>
          </p:nvSpPr>
          <p:spPr bwMode="auto">
            <a:xfrm>
              <a:off x="5589917" y="1600200"/>
              <a:ext cx="1797050" cy="6096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600" b="0" dirty="0" smtClean="0">
                  <a:latin typeface="Calibri" pitchFamily="34" charset="0"/>
                </a:rPr>
                <a:t>Null-terminated</a:t>
              </a:r>
            </a:p>
            <a:p>
              <a:pPr algn="ctr" eaLnBrk="1" hangingPunct="1"/>
              <a:r>
                <a:rPr lang="en-US" sz="1600" b="0" dirty="0" err="1" smtClean="0">
                  <a:latin typeface="Calibri" pitchFamily="34" charset="0"/>
                </a:rPr>
                <a:t>cmd</a:t>
              </a:r>
              <a:r>
                <a:rPr lang="en-US" sz="1600" b="0" dirty="0" smtClean="0">
                  <a:latin typeface="Calibri" pitchFamily="34" charset="0"/>
                </a:rPr>
                <a:t> line </a:t>
              </a:r>
              <a:r>
                <a:rPr lang="en-US" sz="1600" b="0" dirty="0" err="1" smtClean="0">
                  <a:latin typeface="Calibri" pitchFamily="34" charset="0"/>
                </a:rPr>
                <a:t>arg</a:t>
              </a:r>
              <a:r>
                <a:rPr lang="en-US" sz="1600" b="0" dirty="0" smtClean="0">
                  <a:latin typeface="Calibri" pitchFamily="34" charset="0"/>
                </a:rPr>
                <a:t> strings</a:t>
              </a:r>
            </a:p>
          </p:txBody>
        </p:sp>
        <p:sp>
          <p:nvSpPr>
            <p:cNvPr id="13" name="Rectangle 23"/>
            <p:cNvSpPr>
              <a:spLocks noChangeArrowheads="1"/>
            </p:cNvSpPr>
            <p:nvPr/>
          </p:nvSpPr>
          <p:spPr bwMode="auto">
            <a:xfrm>
              <a:off x="5589917" y="2514600"/>
              <a:ext cx="1797050" cy="304800"/>
            </a:xfrm>
            <a:prstGeom prst="rect">
              <a:avLst/>
            </a:prstGeom>
            <a:solidFill>
              <a:srgbClr val="D5F1C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 b="0" dirty="0" err="1" smtClean="0">
                  <a:latin typeface="Calibri" pitchFamily="34" charset="0"/>
                </a:rPr>
                <a:t>envp[n</a:t>
              </a:r>
              <a:r>
                <a:rPr lang="en-US" sz="1800" b="0" dirty="0" smtClean="0">
                  <a:latin typeface="Calibri" pitchFamily="34" charset="0"/>
                </a:rPr>
                <a:t>] == NULL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15" name="Rectangle 23"/>
            <p:cNvSpPr>
              <a:spLocks noChangeArrowheads="1"/>
            </p:cNvSpPr>
            <p:nvPr/>
          </p:nvSpPr>
          <p:spPr bwMode="auto">
            <a:xfrm>
              <a:off x="5589917" y="2819400"/>
              <a:ext cx="1797050" cy="304800"/>
            </a:xfrm>
            <a:prstGeom prst="rect">
              <a:avLst/>
            </a:prstGeom>
            <a:solidFill>
              <a:srgbClr val="D5F1C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 b="0" dirty="0" err="1" smtClean="0">
                  <a:latin typeface="Calibri" pitchFamily="34" charset="0"/>
                </a:rPr>
                <a:t>envp</a:t>
              </a:r>
              <a:r>
                <a:rPr lang="en-US" sz="1800" b="0" dirty="0" smtClean="0">
                  <a:latin typeface="Calibri" pitchFamily="34" charset="0"/>
                </a:rPr>
                <a:t>[n-1]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16" name="Rectangle 23"/>
            <p:cNvSpPr>
              <a:spLocks noChangeArrowheads="1"/>
            </p:cNvSpPr>
            <p:nvPr/>
          </p:nvSpPr>
          <p:spPr bwMode="auto">
            <a:xfrm>
              <a:off x="5589917" y="3429000"/>
              <a:ext cx="1797050" cy="304800"/>
            </a:xfrm>
            <a:prstGeom prst="rect">
              <a:avLst/>
            </a:prstGeom>
            <a:solidFill>
              <a:srgbClr val="D5F1C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 b="0" dirty="0" err="1" smtClean="0">
                  <a:latin typeface="Calibri" pitchFamily="34" charset="0"/>
                </a:rPr>
                <a:t>envp</a:t>
              </a:r>
              <a:r>
                <a:rPr lang="en-US" sz="1800" b="0" dirty="0" smtClean="0">
                  <a:latin typeface="Calibri" pitchFamily="34" charset="0"/>
                </a:rPr>
                <a:t>[0]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17" name="Rectangle 23"/>
            <p:cNvSpPr>
              <a:spLocks noChangeArrowheads="1"/>
            </p:cNvSpPr>
            <p:nvPr/>
          </p:nvSpPr>
          <p:spPr bwMode="auto">
            <a:xfrm>
              <a:off x="5589917" y="3124200"/>
              <a:ext cx="1797050" cy="304800"/>
            </a:xfrm>
            <a:prstGeom prst="rect">
              <a:avLst/>
            </a:prstGeom>
            <a:solidFill>
              <a:srgbClr val="D5F1C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…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18" name="Rectangle 23"/>
            <p:cNvSpPr>
              <a:spLocks noChangeArrowheads="1"/>
            </p:cNvSpPr>
            <p:nvPr/>
          </p:nvSpPr>
          <p:spPr bwMode="auto">
            <a:xfrm>
              <a:off x="5589917" y="4953000"/>
              <a:ext cx="1797050" cy="3048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Linker </a:t>
              </a:r>
              <a:r>
                <a:rPr lang="en-US" sz="1800" b="0" dirty="0" err="1" smtClean="0">
                  <a:latin typeface="Calibri" pitchFamily="34" charset="0"/>
                </a:rPr>
                <a:t>vars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19" name="Rectangle 23"/>
            <p:cNvSpPr>
              <a:spLocks noChangeArrowheads="1"/>
            </p:cNvSpPr>
            <p:nvPr/>
          </p:nvSpPr>
          <p:spPr bwMode="auto">
            <a:xfrm>
              <a:off x="5589917" y="3733800"/>
              <a:ext cx="1797050" cy="3048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 b="0" dirty="0" err="1" smtClean="0">
                  <a:latin typeface="Calibri" pitchFamily="34" charset="0"/>
                </a:rPr>
                <a:t>argv[argc</a:t>
              </a:r>
              <a:r>
                <a:rPr lang="en-US" sz="1800" b="0" dirty="0" smtClean="0">
                  <a:latin typeface="Calibri" pitchFamily="34" charset="0"/>
                </a:rPr>
                <a:t>] == NULL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20" name="Rectangle 23"/>
            <p:cNvSpPr>
              <a:spLocks noChangeArrowheads="1"/>
            </p:cNvSpPr>
            <p:nvPr/>
          </p:nvSpPr>
          <p:spPr bwMode="auto">
            <a:xfrm>
              <a:off x="5589917" y="4038600"/>
              <a:ext cx="1797050" cy="3048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 b="0" dirty="0" err="1" smtClean="0">
                  <a:latin typeface="Calibri" pitchFamily="34" charset="0"/>
                </a:rPr>
                <a:t>argv</a:t>
              </a:r>
              <a:r>
                <a:rPr lang="en-US" sz="1800" b="0" dirty="0" smtClean="0">
                  <a:latin typeface="Calibri" pitchFamily="34" charset="0"/>
                </a:rPr>
                <a:t>[argc-1]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21" name="Rectangle 23"/>
            <p:cNvSpPr>
              <a:spLocks noChangeArrowheads="1"/>
            </p:cNvSpPr>
            <p:nvPr/>
          </p:nvSpPr>
          <p:spPr bwMode="auto">
            <a:xfrm>
              <a:off x="5589917" y="4648200"/>
              <a:ext cx="1797050" cy="3048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 b="0" dirty="0" err="1" smtClean="0">
                  <a:latin typeface="Calibri" pitchFamily="34" charset="0"/>
                </a:rPr>
                <a:t>argv</a:t>
              </a:r>
              <a:r>
                <a:rPr lang="en-US" sz="1800" b="0" dirty="0" smtClean="0">
                  <a:latin typeface="Calibri" pitchFamily="34" charset="0"/>
                </a:rPr>
                <a:t>[0]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22" name="Rectangle 23"/>
            <p:cNvSpPr>
              <a:spLocks noChangeArrowheads="1"/>
            </p:cNvSpPr>
            <p:nvPr/>
          </p:nvSpPr>
          <p:spPr bwMode="auto">
            <a:xfrm>
              <a:off x="5589917" y="4343400"/>
              <a:ext cx="1797050" cy="3048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 b="0" dirty="0" smtClean="0">
                  <a:latin typeface="Calibri" pitchFamily="34" charset="0"/>
                </a:rPr>
                <a:t>…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23" name="Rectangle 23"/>
            <p:cNvSpPr>
              <a:spLocks noChangeArrowheads="1"/>
            </p:cNvSpPr>
            <p:nvPr/>
          </p:nvSpPr>
          <p:spPr bwMode="auto">
            <a:xfrm>
              <a:off x="5589917" y="5257800"/>
              <a:ext cx="1797050" cy="304800"/>
            </a:xfrm>
            <a:prstGeom prst="rect">
              <a:avLst/>
            </a:prstGeom>
            <a:solidFill>
              <a:srgbClr val="F1C7C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 b="0" dirty="0" err="1" smtClean="0">
                  <a:latin typeface="Calibri" pitchFamily="34" charset="0"/>
                </a:rPr>
                <a:t>envp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5589917" y="5867400"/>
              <a:ext cx="1797050" cy="304800"/>
            </a:xfrm>
            <a:prstGeom prst="rect">
              <a:avLst/>
            </a:prstGeom>
            <a:solidFill>
              <a:srgbClr val="F1C7C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 b="0" dirty="0" err="1" smtClean="0">
                  <a:latin typeface="Calibri" pitchFamily="34" charset="0"/>
                </a:rPr>
                <a:t>argc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5589917" y="5562600"/>
              <a:ext cx="1797050" cy="304800"/>
            </a:xfrm>
            <a:prstGeom prst="rect">
              <a:avLst/>
            </a:prstGeom>
            <a:solidFill>
              <a:srgbClr val="F1C7C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 b="0" dirty="0" err="1" smtClean="0">
                  <a:latin typeface="Calibri" pitchFamily="34" charset="0"/>
                </a:rPr>
                <a:t>argv</a:t>
              </a:r>
              <a:endParaRPr lang="en-US" sz="1800" dirty="0">
                <a:latin typeface="Courier New" pitchFamily="49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476404" y="838200"/>
              <a:ext cx="15080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itchFamily="34" charset="0"/>
                </a:rPr>
                <a:t>Stack bottom</a:t>
              </a:r>
            </a:p>
          </p:txBody>
        </p:sp>
        <p:sp>
          <p:nvSpPr>
            <p:cNvPr id="42" name="Freeform 41"/>
            <p:cNvSpPr/>
            <p:nvPr/>
          </p:nvSpPr>
          <p:spPr bwMode="auto">
            <a:xfrm>
              <a:off x="5263551" y="4875362"/>
              <a:ext cx="324928" cy="836763"/>
            </a:xfrm>
            <a:custGeom>
              <a:avLst/>
              <a:gdLst>
                <a:gd name="connsiteX0" fmla="*/ 324928 w 324928"/>
                <a:gd name="connsiteY0" fmla="*/ 836763 h 836763"/>
                <a:gd name="connsiteX1" fmla="*/ 5751 w 324928"/>
                <a:gd name="connsiteY1" fmla="*/ 353683 h 836763"/>
                <a:gd name="connsiteX2" fmla="*/ 290423 w 324928"/>
                <a:gd name="connsiteY2" fmla="*/ 0 h 836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24928" h="836763">
                  <a:moveTo>
                    <a:pt x="324928" y="836763"/>
                  </a:moveTo>
                  <a:cubicBezTo>
                    <a:pt x="168215" y="664953"/>
                    <a:pt x="11502" y="493144"/>
                    <a:pt x="5751" y="353683"/>
                  </a:cubicBezTo>
                  <a:cubicBezTo>
                    <a:pt x="0" y="214222"/>
                    <a:pt x="145211" y="107111"/>
                    <a:pt x="290423" y="0"/>
                  </a:cubicBezTo>
                </a:path>
              </a:pathLst>
            </a:cu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Freeform 42"/>
            <p:cNvSpPr/>
            <p:nvPr/>
          </p:nvSpPr>
          <p:spPr bwMode="auto">
            <a:xfrm>
              <a:off x="5029200" y="2209800"/>
              <a:ext cx="542026" cy="2631056"/>
            </a:xfrm>
            <a:custGeom>
              <a:avLst/>
              <a:gdLst>
                <a:gd name="connsiteX0" fmla="*/ 770626 w 770626"/>
                <a:gd name="connsiteY0" fmla="*/ 2631056 h 2631056"/>
                <a:gd name="connsiteX1" fmla="*/ 2875 w 770626"/>
                <a:gd name="connsiteY1" fmla="*/ 992037 h 2631056"/>
                <a:gd name="connsiteX2" fmla="*/ 753374 w 770626"/>
                <a:gd name="connsiteY2" fmla="*/ 0 h 2631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70626" h="2631056">
                  <a:moveTo>
                    <a:pt x="770626" y="2631056"/>
                  </a:moveTo>
                  <a:cubicBezTo>
                    <a:pt x="388188" y="2030801"/>
                    <a:pt x="5750" y="1430546"/>
                    <a:pt x="2875" y="992037"/>
                  </a:cubicBezTo>
                  <a:cubicBezTo>
                    <a:pt x="0" y="553528"/>
                    <a:pt x="376687" y="276764"/>
                    <a:pt x="753374" y="0"/>
                  </a:cubicBezTo>
                </a:path>
              </a:pathLst>
            </a:cu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Freeform 43"/>
            <p:cNvSpPr/>
            <p:nvPr/>
          </p:nvSpPr>
          <p:spPr bwMode="auto">
            <a:xfrm>
              <a:off x="7382774" y="3641785"/>
              <a:ext cx="503207" cy="1777041"/>
            </a:xfrm>
            <a:custGeom>
              <a:avLst/>
              <a:gdLst>
                <a:gd name="connsiteX0" fmla="*/ 0 w 503207"/>
                <a:gd name="connsiteY0" fmla="*/ 1777041 h 1777041"/>
                <a:gd name="connsiteX1" fmla="*/ 500332 w 503207"/>
                <a:gd name="connsiteY1" fmla="*/ 854015 h 1777041"/>
                <a:gd name="connsiteX2" fmla="*/ 17252 w 503207"/>
                <a:gd name="connsiteY2" fmla="*/ 0 h 1777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3207" h="1777041">
                  <a:moveTo>
                    <a:pt x="0" y="1777041"/>
                  </a:moveTo>
                  <a:cubicBezTo>
                    <a:pt x="248728" y="1463614"/>
                    <a:pt x="497457" y="1150188"/>
                    <a:pt x="500332" y="854015"/>
                  </a:cubicBezTo>
                  <a:cubicBezTo>
                    <a:pt x="503207" y="557842"/>
                    <a:pt x="260229" y="278921"/>
                    <a:pt x="17252" y="0"/>
                  </a:cubicBezTo>
                </a:path>
              </a:pathLst>
            </a:cu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 bwMode="auto">
            <a:xfrm>
              <a:off x="7408653" y="1600200"/>
              <a:ext cx="631166" cy="2014268"/>
            </a:xfrm>
            <a:custGeom>
              <a:avLst/>
              <a:gdLst>
                <a:gd name="connsiteX0" fmla="*/ 0 w 631166"/>
                <a:gd name="connsiteY0" fmla="*/ 2242868 h 2242868"/>
                <a:gd name="connsiteX1" fmla="*/ 629728 w 631166"/>
                <a:gd name="connsiteY1" fmla="*/ 854015 h 2242868"/>
                <a:gd name="connsiteX2" fmla="*/ 8626 w 631166"/>
                <a:gd name="connsiteY2" fmla="*/ 0 h 2242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31166" h="2242868">
                  <a:moveTo>
                    <a:pt x="0" y="2242868"/>
                  </a:moveTo>
                  <a:cubicBezTo>
                    <a:pt x="314145" y="1735347"/>
                    <a:pt x="628290" y="1227826"/>
                    <a:pt x="629728" y="854015"/>
                  </a:cubicBezTo>
                  <a:cubicBezTo>
                    <a:pt x="631166" y="480204"/>
                    <a:pt x="319896" y="240102"/>
                    <a:pt x="8626" y="0"/>
                  </a:cubicBezTo>
                </a:path>
              </a:pathLst>
            </a:cu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5589917" y="6172200"/>
              <a:ext cx="1797050" cy="609600"/>
            </a:xfrm>
            <a:prstGeom prst="rect">
              <a:avLst/>
            </a:prstGeom>
            <a:solidFill>
              <a:srgbClr val="F1C7C7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lnSpc>
                  <a:spcPct val="100000"/>
                </a:lnSpc>
              </a:pPr>
              <a:r>
                <a:rPr lang="en-US" sz="1800" b="0" dirty="0" smtClean="0">
                  <a:latin typeface="Calibri"/>
                  <a:cs typeface="Calibri"/>
                </a:rPr>
                <a:t>Stack frame for </a:t>
              </a:r>
            </a:p>
            <a:p>
              <a:pPr algn="ctr" eaLnBrk="1" hangingPunct="1">
                <a:lnSpc>
                  <a:spcPct val="100000"/>
                </a:lnSpc>
              </a:pPr>
              <a:r>
                <a:rPr lang="en-US" sz="1800" b="0" dirty="0" smtClean="0">
                  <a:latin typeface="Courier New"/>
                  <a:cs typeface="Courier New"/>
                </a:rPr>
                <a:t>main</a:t>
              </a:r>
              <a:endParaRPr lang="en-US" sz="1800" b="0" dirty="0">
                <a:latin typeface="Courier New"/>
                <a:cs typeface="Courier New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476404" y="6488668"/>
              <a:ext cx="11268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i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libri" pitchFamily="34" charset="0"/>
                </a:rPr>
                <a:t>Stack top</a:t>
              </a:r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Fork-Exec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179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urier New" pitchFamily="49" charset="0"/>
              </a:rPr>
              <a:t>exit</a:t>
            </a:r>
            <a:r>
              <a:rPr lang="en-US"/>
              <a:t>: Ending a process</a:t>
            </a:r>
          </a:p>
        </p:txBody>
      </p:sp>
      <p:sp>
        <p:nvSpPr>
          <p:cNvPr id="4956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urier New" pitchFamily="49" charset="0"/>
              </a:rPr>
              <a:t>void exit(</a:t>
            </a:r>
            <a:r>
              <a:rPr lang="en-US" dirty="0" err="1">
                <a:latin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</a:rPr>
              <a:t> status)</a:t>
            </a:r>
            <a:endParaRPr lang="en-US" dirty="0"/>
          </a:p>
          <a:p>
            <a:pPr lvl="1"/>
            <a:r>
              <a:rPr lang="en-US" dirty="0"/>
              <a:t>Exits a process</a:t>
            </a:r>
          </a:p>
          <a:p>
            <a:pPr lvl="2"/>
            <a:r>
              <a:rPr lang="en-US" dirty="0"/>
              <a:t>Status code: 0 is used for a normal exit, nonzero for abnormal exit</a:t>
            </a:r>
          </a:p>
          <a:p>
            <a:pPr lvl="1"/>
            <a:r>
              <a:rPr lang="en-US" b="1" dirty="0" err="1">
                <a:latin typeface="Courier New" pitchFamily="49" charset="0"/>
              </a:rPr>
              <a:t>atexit</a:t>
            </a:r>
            <a:r>
              <a:rPr lang="en-US" b="1" dirty="0">
                <a:latin typeface="Courier New" pitchFamily="49" charset="0"/>
              </a:rPr>
              <a:t>()</a:t>
            </a:r>
            <a:r>
              <a:rPr lang="en-US" b="1" dirty="0"/>
              <a:t> </a:t>
            </a:r>
            <a:r>
              <a:rPr lang="en-US" dirty="0"/>
              <a:t>registers functions to be executed upon exit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Fork-Exec</a:t>
            </a:r>
            <a:endParaRPr lang="en-US" dirty="0"/>
          </a:p>
        </p:txBody>
      </p:sp>
      <p:sp>
        <p:nvSpPr>
          <p:cNvPr id="495620" name="Text Box 4"/>
          <p:cNvSpPr txBox="1">
            <a:spLocks noChangeArrowheads="1"/>
          </p:cNvSpPr>
          <p:nvPr/>
        </p:nvSpPr>
        <p:spPr bwMode="auto">
          <a:xfrm>
            <a:off x="990600" y="3126638"/>
            <a:ext cx="3906839" cy="2677656"/>
          </a:xfrm>
          <a:prstGeom prst="rect">
            <a:avLst/>
          </a:prstGeom>
          <a:solidFill>
            <a:srgbClr val="F6F5BD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>
                <a:latin typeface="Courier New" pitchFamily="49" charset="0"/>
              </a:rPr>
              <a:t>void cleanup(void) {</a:t>
            </a:r>
          </a:p>
          <a:p>
            <a:r>
              <a:rPr lang="en-US" sz="1800" dirty="0">
                <a:latin typeface="Courier New" pitchFamily="49" charset="0"/>
              </a:rPr>
              <a:t>   printf("cleaning up\n");</a:t>
            </a:r>
          </a:p>
          <a:p>
            <a:r>
              <a:rPr lang="en-US" sz="1800" dirty="0">
                <a:latin typeface="Courier New" pitchFamily="49" charset="0"/>
              </a:rPr>
              <a:t>}</a:t>
            </a:r>
          </a:p>
          <a:p>
            <a:endParaRPr lang="en-US" sz="1800" dirty="0">
              <a:latin typeface="Courier New" pitchFamily="49" charset="0"/>
            </a:endParaRPr>
          </a:p>
          <a:p>
            <a:r>
              <a:rPr lang="en-US" sz="1800" dirty="0">
                <a:latin typeface="Courier New" pitchFamily="49" charset="0"/>
              </a:rPr>
              <a:t>void fork6() {</a:t>
            </a:r>
          </a:p>
          <a:p>
            <a:r>
              <a:rPr lang="en-US" sz="1800" dirty="0">
                <a:latin typeface="Courier New" pitchFamily="49" charset="0"/>
              </a:rPr>
              <a:t>   atexit(cleanup);</a:t>
            </a:r>
          </a:p>
          <a:p>
            <a:r>
              <a:rPr lang="en-US" sz="1800" dirty="0">
                <a:latin typeface="Courier New" pitchFamily="49" charset="0"/>
              </a:rPr>
              <a:t>   fork();</a:t>
            </a:r>
          </a:p>
          <a:p>
            <a:r>
              <a:rPr lang="en-US" sz="1800" dirty="0">
                <a:latin typeface="Courier New" pitchFamily="49" charset="0"/>
              </a:rPr>
              <a:t>   exit(0);</a:t>
            </a:r>
          </a:p>
          <a:p>
            <a:r>
              <a:rPr lang="en-US" sz="1800" dirty="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Zombies</a:t>
            </a:r>
          </a:p>
        </p:txBody>
      </p:sp>
      <p:sp>
        <p:nvSpPr>
          <p:cNvPr id="4966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Idea</a:t>
            </a:r>
          </a:p>
          <a:p>
            <a:pPr lvl="1"/>
            <a:r>
              <a:rPr lang="en-US" dirty="0"/>
              <a:t>When process terminates, it still consumes system resources</a:t>
            </a:r>
          </a:p>
          <a:p>
            <a:pPr lvl="2"/>
            <a:r>
              <a:rPr lang="en-US" dirty="0"/>
              <a:t>Various tables maintained by OS</a:t>
            </a:r>
          </a:p>
          <a:p>
            <a:pPr lvl="1"/>
            <a:r>
              <a:rPr lang="en-US" dirty="0"/>
              <a:t>Called a “zombie”</a:t>
            </a:r>
            <a:endParaRPr lang="en-US" dirty="0" smtClean="0"/>
          </a:p>
          <a:p>
            <a:pPr lvl="2"/>
            <a:r>
              <a:rPr lang="en-US" dirty="0" smtClean="0"/>
              <a:t>A living </a:t>
            </a:r>
            <a:r>
              <a:rPr lang="en-US" dirty="0"/>
              <a:t>corpse, half alive and half dead</a:t>
            </a:r>
          </a:p>
          <a:p>
            <a:r>
              <a:rPr lang="en-US" dirty="0"/>
              <a:t>Reaping</a:t>
            </a:r>
          </a:p>
          <a:p>
            <a:pPr lvl="1"/>
            <a:r>
              <a:rPr lang="en-US" dirty="0"/>
              <a:t>Performed by parent on terminated </a:t>
            </a:r>
            <a:r>
              <a:rPr lang="en-US" dirty="0" smtClean="0"/>
              <a:t>child</a:t>
            </a:r>
            <a:endParaRPr lang="en-US" i="1" dirty="0" smtClean="0"/>
          </a:p>
          <a:p>
            <a:pPr lvl="1"/>
            <a:r>
              <a:rPr lang="en-US" dirty="0"/>
              <a:t>Parent is given exit status information</a:t>
            </a:r>
          </a:p>
          <a:p>
            <a:pPr lvl="1"/>
            <a:r>
              <a:rPr lang="en-US" dirty="0"/>
              <a:t>Kernel discards process</a:t>
            </a:r>
          </a:p>
          <a:p>
            <a:r>
              <a:rPr lang="en-US" dirty="0"/>
              <a:t>What if </a:t>
            </a:r>
            <a:r>
              <a:rPr lang="en-US" dirty="0" smtClean="0"/>
              <a:t>parent doesn’t reap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f </a:t>
            </a:r>
            <a:r>
              <a:rPr lang="en-US" dirty="0"/>
              <a:t>any parent terminates without reaping a child, then child will be reaped by </a:t>
            </a:r>
            <a:r>
              <a:rPr lang="en-US" b="1" dirty="0">
                <a:latin typeface="Courier New" pitchFamily="49" charset="0"/>
              </a:rPr>
              <a:t>init</a:t>
            </a:r>
            <a:r>
              <a:rPr lang="en-US" dirty="0"/>
              <a:t> process (pid == 1)</a:t>
            </a:r>
          </a:p>
          <a:p>
            <a:pPr lvl="1"/>
            <a:r>
              <a:rPr lang="en-US" dirty="0"/>
              <a:t>But in long-running processes we need </a:t>
            </a:r>
            <a:r>
              <a:rPr lang="en-US" i="1" dirty="0"/>
              <a:t>explicit</a:t>
            </a:r>
            <a:r>
              <a:rPr lang="en-US" dirty="0"/>
              <a:t> reaping</a:t>
            </a:r>
          </a:p>
          <a:p>
            <a:pPr lvl="2"/>
            <a:r>
              <a:rPr lang="en-US" dirty="0"/>
              <a:t>e.g., shells and servers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Fork-Exec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3814" y="688706"/>
            <a:ext cx="1277557" cy="14863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6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urier New" pitchFamily="49" charset="0"/>
              </a:rPr>
              <a:t>wait</a:t>
            </a:r>
            <a:r>
              <a:rPr lang="en-US"/>
              <a:t>: Synchronizing with Children</a:t>
            </a:r>
          </a:p>
        </p:txBody>
      </p:sp>
      <p:sp>
        <p:nvSpPr>
          <p:cNvPr id="4997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</a:rPr>
              <a:t> wait(</a:t>
            </a:r>
            <a:r>
              <a:rPr lang="en-US" dirty="0" err="1">
                <a:latin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</a:rPr>
              <a:t> *</a:t>
            </a:r>
            <a:r>
              <a:rPr lang="en-US" dirty="0" err="1">
                <a:latin typeface="Courier New" pitchFamily="49" charset="0"/>
              </a:rPr>
              <a:t>child_status</a:t>
            </a:r>
            <a:r>
              <a:rPr lang="en-US" dirty="0">
                <a:latin typeface="Courier New" pitchFamily="49" charset="0"/>
              </a:rPr>
              <a:t>)</a:t>
            </a:r>
            <a:endParaRPr lang="en-US" dirty="0"/>
          </a:p>
          <a:p>
            <a:pPr lvl="1"/>
            <a:r>
              <a:rPr lang="en-US" dirty="0"/>
              <a:t>Suspends current process (i.e. the parent) until one of its children terminates</a:t>
            </a:r>
          </a:p>
          <a:p>
            <a:pPr lvl="1"/>
            <a:r>
              <a:rPr lang="en-US" dirty="0"/>
              <a:t>Return value is the </a:t>
            </a:r>
            <a:r>
              <a:rPr lang="en-US" b="1" dirty="0" err="1">
                <a:latin typeface="Courier New" pitchFamily="49" charset="0"/>
              </a:rPr>
              <a:t>pid</a:t>
            </a:r>
            <a:r>
              <a:rPr lang="en-US" dirty="0"/>
              <a:t> of the child process that terminated</a:t>
            </a:r>
          </a:p>
          <a:p>
            <a:pPr lvl="2"/>
            <a:r>
              <a:rPr lang="en-US" dirty="0"/>
              <a:t>On successful return, the child process is reaped</a:t>
            </a:r>
          </a:p>
          <a:p>
            <a:pPr lvl="1"/>
            <a:r>
              <a:rPr lang="en-US" dirty="0"/>
              <a:t>If </a:t>
            </a:r>
            <a:r>
              <a:rPr lang="en-US" b="1" dirty="0" err="1">
                <a:latin typeface="Courier New" pitchFamily="49" charset="0"/>
              </a:rPr>
              <a:t>child_status</a:t>
            </a:r>
            <a:r>
              <a:rPr lang="en-US" b="1" dirty="0"/>
              <a:t> </a:t>
            </a:r>
            <a:r>
              <a:rPr lang="en-US" b="1" dirty="0">
                <a:latin typeface="Courier New" pitchFamily="49" charset="0"/>
              </a:rPr>
              <a:t>!= NULL</a:t>
            </a:r>
            <a:r>
              <a:rPr lang="en-US" dirty="0"/>
              <a:t>, then the int that it points to will be set to</a:t>
            </a:r>
            <a:r>
              <a:rPr lang="en-US" dirty="0" smtClean="0"/>
              <a:t> a </a:t>
            </a:r>
            <a:r>
              <a:rPr lang="en-US" dirty="0"/>
              <a:t>status indicating why the child process terminated</a:t>
            </a:r>
          </a:p>
          <a:p>
            <a:pPr lvl="2"/>
            <a:r>
              <a:rPr lang="en-US" dirty="0"/>
              <a:t>There are special macros for interpreting this status – see </a:t>
            </a:r>
            <a:r>
              <a:rPr lang="en-US" b="1" dirty="0"/>
              <a:t>wait(2)</a:t>
            </a:r>
          </a:p>
          <a:p>
            <a:pPr lvl="1"/>
            <a:endParaRPr lang="en-US" b="0" dirty="0"/>
          </a:p>
          <a:p>
            <a:r>
              <a:rPr lang="en-US" b="0" dirty="0"/>
              <a:t>If parent process has multiple children, </a:t>
            </a:r>
            <a:r>
              <a:rPr lang="en-US" dirty="0">
                <a:latin typeface="Courier New"/>
                <a:cs typeface="Courier New"/>
              </a:rPr>
              <a:t>wait()</a:t>
            </a:r>
            <a:r>
              <a:rPr lang="en-US" b="0" dirty="0"/>
              <a:t> will return when </a:t>
            </a:r>
            <a:r>
              <a:rPr lang="en-US" b="0" i="1" dirty="0"/>
              <a:t>any</a:t>
            </a:r>
            <a:r>
              <a:rPr lang="en-US" b="0" dirty="0"/>
              <a:t> of the children terminates</a:t>
            </a:r>
          </a:p>
          <a:p>
            <a:pPr lvl="1"/>
            <a:r>
              <a:rPr lang="en-US" b="1" dirty="0">
                <a:latin typeface="Courier New"/>
                <a:cs typeface="Courier New"/>
              </a:rPr>
              <a:t>waitpid()</a:t>
            </a:r>
            <a:r>
              <a:rPr lang="en-US" b="0" dirty="0"/>
              <a:t> can be used to wait on a specific child process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Fork-Exec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urier New" pitchFamily="49" charset="0"/>
              </a:rPr>
              <a:t>wait</a:t>
            </a:r>
            <a:r>
              <a:rPr lang="en-US"/>
              <a:t> Example</a:t>
            </a: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Fork-Exec</a:t>
            </a:r>
            <a:endParaRPr lang="en-US" dirty="0"/>
          </a:p>
        </p:txBody>
      </p:sp>
      <p:sp>
        <p:nvSpPr>
          <p:cNvPr id="506884" name="Text Box 4"/>
          <p:cNvSpPr txBox="1">
            <a:spLocks noChangeArrowheads="1"/>
          </p:cNvSpPr>
          <p:nvPr/>
        </p:nvSpPr>
        <p:spPr bwMode="auto">
          <a:xfrm>
            <a:off x="372833" y="1413570"/>
            <a:ext cx="5725546" cy="3539430"/>
          </a:xfrm>
          <a:prstGeom prst="rect">
            <a:avLst/>
          </a:prstGeom>
          <a:solidFill>
            <a:srgbClr val="F6F5BD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void fork_wait() {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   int child_status;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   pid_t child_pid;</a:t>
            </a:r>
          </a:p>
          <a:p>
            <a:pPr>
              <a:lnSpc>
                <a:spcPct val="100000"/>
              </a:lnSpc>
            </a:pPr>
            <a:endParaRPr lang="en-US" sz="1600" dirty="0">
              <a:latin typeface="Courier New" pitchFamily="49" charset="0"/>
            </a:endParaRPr>
          </a:p>
          <a:p>
            <a:pPr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   if (fork() == 0) {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      printf("HC: hello from child\n");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   } else {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      child_pid = wait(&amp;child_status);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      printf("CT: child %d has terminated\n”,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          child_pid);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   }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   printf("Bye\n");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   exit(0);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latin typeface="Courier New" pitchFamily="49" charset="0"/>
              </a:rPr>
              <a:t>}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6313865" y="2482850"/>
            <a:ext cx="2608263" cy="1022350"/>
            <a:chOff x="6248400" y="2482850"/>
            <a:chExt cx="2608263" cy="1022350"/>
          </a:xfrm>
        </p:grpSpPr>
        <p:sp>
          <p:nvSpPr>
            <p:cNvPr id="506887" name="Line 7"/>
            <p:cNvSpPr>
              <a:spLocks noChangeShapeType="1"/>
            </p:cNvSpPr>
            <p:nvPr/>
          </p:nvSpPr>
          <p:spPr bwMode="auto">
            <a:xfrm>
              <a:off x="6248400" y="3473450"/>
              <a:ext cx="3810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 dirty="0">
                <a:latin typeface="Calibri" pitchFamily="34" charset="0"/>
              </a:endParaRPr>
            </a:p>
          </p:txBody>
        </p:sp>
        <p:grpSp>
          <p:nvGrpSpPr>
            <p:cNvPr id="2" name="Group 22"/>
            <p:cNvGrpSpPr>
              <a:grpSpLocks/>
            </p:cNvGrpSpPr>
            <p:nvPr/>
          </p:nvGrpSpPr>
          <p:grpSpPr bwMode="auto">
            <a:xfrm>
              <a:off x="6629400" y="2482850"/>
              <a:ext cx="428625" cy="990600"/>
              <a:chOff x="4224" y="2688"/>
              <a:chExt cx="270" cy="624"/>
            </a:xfrm>
          </p:grpSpPr>
          <p:sp>
            <p:nvSpPr>
              <p:cNvPr id="506886" name="Line 6"/>
              <p:cNvSpPr>
                <a:spLocks noChangeShapeType="1"/>
              </p:cNvSpPr>
              <p:nvPr/>
            </p:nvSpPr>
            <p:spPr bwMode="auto">
              <a:xfrm flipV="1">
                <a:off x="4224" y="2880"/>
                <a:ext cx="0" cy="43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06888" name="Line 8"/>
              <p:cNvSpPr>
                <a:spLocks noChangeShapeType="1"/>
              </p:cNvSpPr>
              <p:nvPr/>
            </p:nvSpPr>
            <p:spPr bwMode="auto">
              <a:xfrm>
                <a:off x="4224" y="2880"/>
                <a:ext cx="24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06890" name="Text Box 10"/>
              <p:cNvSpPr txBox="1">
                <a:spLocks noChangeArrowheads="1"/>
              </p:cNvSpPr>
              <p:nvPr/>
            </p:nvSpPr>
            <p:spPr bwMode="auto">
              <a:xfrm>
                <a:off x="4224" y="2688"/>
                <a:ext cx="270" cy="212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US" sz="1600">
                    <a:latin typeface="Courier New" pitchFamily="49" charset="0"/>
                  </a:rPr>
                  <a:t>HC</a:t>
                </a:r>
              </a:p>
            </p:txBody>
          </p:sp>
          <p:sp>
            <p:nvSpPr>
              <p:cNvPr id="506896" name="Line 16"/>
              <p:cNvSpPr>
                <a:spLocks noChangeShapeType="1"/>
              </p:cNvSpPr>
              <p:nvPr/>
            </p:nvSpPr>
            <p:spPr bwMode="auto">
              <a:xfrm>
                <a:off x="4224" y="3312"/>
                <a:ext cx="24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3" name="Group 23"/>
            <p:cNvGrpSpPr>
              <a:grpSpLocks/>
            </p:cNvGrpSpPr>
            <p:nvPr/>
          </p:nvGrpSpPr>
          <p:grpSpPr bwMode="auto">
            <a:xfrm>
              <a:off x="7010400" y="2482850"/>
              <a:ext cx="550863" cy="990600"/>
              <a:chOff x="4464" y="2688"/>
              <a:chExt cx="347" cy="624"/>
            </a:xfrm>
          </p:grpSpPr>
          <p:sp>
            <p:nvSpPr>
              <p:cNvPr id="506892" name="Text Box 12"/>
              <p:cNvSpPr txBox="1">
                <a:spLocks noChangeArrowheads="1"/>
              </p:cNvSpPr>
              <p:nvPr/>
            </p:nvSpPr>
            <p:spPr bwMode="auto">
              <a:xfrm>
                <a:off x="4464" y="2688"/>
                <a:ext cx="347" cy="212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US" sz="1600" dirty="0">
                    <a:latin typeface="Courier New" pitchFamily="49" charset="0"/>
                  </a:rPr>
                  <a:t>Bye</a:t>
                </a:r>
              </a:p>
            </p:txBody>
          </p:sp>
          <p:sp>
            <p:nvSpPr>
              <p:cNvPr id="506897" name="Line 17"/>
              <p:cNvSpPr>
                <a:spLocks noChangeShapeType="1"/>
              </p:cNvSpPr>
              <p:nvPr/>
            </p:nvSpPr>
            <p:spPr bwMode="auto">
              <a:xfrm>
                <a:off x="4464" y="2880"/>
                <a:ext cx="336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06898" name="Line 18"/>
              <p:cNvSpPr>
                <a:spLocks noChangeShapeType="1"/>
              </p:cNvSpPr>
              <p:nvPr/>
            </p:nvSpPr>
            <p:spPr bwMode="auto">
              <a:xfrm>
                <a:off x="4464" y="3312"/>
                <a:ext cx="336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4" name="Group 24"/>
            <p:cNvGrpSpPr>
              <a:grpSpLocks/>
            </p:cNvGrpSpPr>
            <p:nvPr/>
          </p:nvGrpSpPr>
          <p:grpSpPr bwMode="auto">
            <a:xfrm>
              <a:off x="7543800" y="2787650"/>
              <a:ext cx="381000" cy="685800"/>
              <a:chOff x="4800" y="2880"/>
              <a:chExt cx="240" cy="432"/>
            </a:xfrm>
          </p:grpSpPr>
          <p:sp>
            <p:nvSpPr>
              <p:cNvPr id="506893" name="Line 13"/>
              <p:cNvSpPr>
                <a:spLocks noChangeShapeType="1"/>
              </p:cNvSpPr>
              <p:nvPr/>
            </p:nvSpPr>
            <p:spPr bwMode="auto">
              <a:xfrm>
                <a:off x="4800" y="2880"/>
                <a:ext cx="24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06895" name="Line 15"/>
              <p:cNvSpPr>
                <a:spLocks noChangeShapeType="1"/>
              </p:cNvSpPr>
              <p:nvPr/>
            </p:nvSpPr>
            <p:spPr bwMode="auto">
              <a:xfrm>
                <a:off x="5040" y="2880"/>
                <a:ext cx="0" cy="43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  <p:sp>
            <p:nvSpPr>
              <p:cNvPr id="506899" name="Line 19"/>
              <p:cNvSpPr>
                <a:spLocks noChangeShapeType="1"/>
              </p:cNvSpPr>
              <p:nvPr/>
            </p:nvSpPr>
            <p:spPr bwMode="auto">
              <a:xfrm>
                <a:off x="4800" y="3312"/>
                <a:ext cx="24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5" name="Group 25"/>
            <p:cNvGrpSpPr>
              <a:grpSpLocks/>
            </p:cNvGrpSpPr>
            <p:nvPr/>
          </p:nvGrpSpPr>
          <p:grpSpPr bwMode="auto">
            <a:xfrm>
              <a:off x="7924800" y="3168650"/>
              <a:ext cx="428625" cy="336550"/>
              <a:chOff x="5040" y="3120"/>
              <a:chExt cx="270" cy="212"/>
            </a:xfrm>
          </p:grpSpPr>
          <p:sp>
            <p:nvSpPr>
              <p:cNvPr id="506894" name="Text Box 14"/>
              <p:cNvSpPr txBox="1">
                <a:spLocks noChangeArrowheads="1"/>
              </p:cNvSpPr>
              <p:nvPr/>
            </p:nvSpPr>
            <p:spPr bwMode="auto">
              <a:xfrm>
                <a:off x="5040" y="3120"/>
                <a:ext cx="270" cy="212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US" sz="1600">
                    <a:latin typeface="Courier New" pitchFamily="49" charset="0"/>
                  </a:rPr>
                  <a:t>CT</a:t>
                </a:r>
              </a:p>
            </p:txBody>
          </p:sp>
          <p:sp>
            <p:nvSpPr>
              <p:cNvPr id="506900" name="Line 20"/>
              <p:cNvSpPr>
                <a:spLocks noChangeShapeType="1"/>
              </p:cNvSpPr>
              <p:nvPr/>
            </p:nvSpPr>
            <p:spPr bwMode="auto">
              <a:xfrm>
                <a:off x="5040" y="3312"/>
                <a:ext cx="24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  <p:grpSp>
          <p:nvGrpSpPr>
            <p:cNvPr id="6" name="Group 26"/>
            <p:cNvGrpSpPr>
              <a:grpSpLocks/>
            </p:cNvGrpSpPr>
            <p:nvPr/>
          </p:nvGrpSpPr>
          <p:grpSpPr bwMode="auto">
            <a:xfrm>
              <a:off x="8305800" y="3168650"/>
              <a:ext cx="550863" cy="336550"/>
              <a:chOff x="5280" y="3120"/>
              <a:chExt cx="347" cy="212"/>
            </a:xfrm>
          </p:grpSpPr>
          <p:sp>
            <p:nvSpPr>
              <p:cNvPr id="506891" name="Text Box 11"/>
              <p:cNvSpPr txBox="1">
                <a:spLocks noChangeArrowheads="1"/>
              </p:cNvSpPr>
              <p:nvPr/>
            </p:nvSpPr>
            <p:spPr bwMode="auto">
              <a:xfrm>
                <a:off x="5280" y="3120"/>
                <a:ext cx="347" cy="212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l">
                  <a:lnSpc>
                    <a:spcPct val="100000"/>
                  </a:lnSpc>
                </a:pPr>
                <a:r>
                  <a:rPr lang="en-US" sz="1600">
                    <a:latin typeface="Courier New" pitchFamily="49" charset="0"/>
                  </a:rPr>
                  <a:t>Bye</a:t>
                </a:r>
              </a:p>
            </p:txBody>
          </p:sp>
          <p:sp>
            <p:nvSpPr>
              <p:cNvPr id="506901" name="Line 21"/>
              <p:cNvSpPr>
                <a:spLocks noChangeShapeType="1"/>
              </p:cNvSpPr>
              <p:nvPr/>
            </p:nvSpPr>
            <p:spPr bwMode="auto">
              <a:xfrm>
                <a:off x="5280" y="3312"/>
                <a:ext cx="288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dirty="0">
                  <a:latin typeface="Calibri" pitchFamily="34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Process management summary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latin typeface="Courier New" pitchFamily="49" charset="0"/>
              </a:rPr>
              <a:t>f</a:t>
            </a:r>
            <a:r>
              <a:rPr lang="en-US" sz="2000" dirty="0" smtClean="0">
                <a:latin typeface="Courier New" pitchFamily="49" charset="0"/>
              </a:rPr>
              <a:t>ork</a:t>
            </a:r>
            <a:r>
              <a:rPr lang="en-US" dirty="0" smtClean="0"/>
              <a:t> gets us two copies of the same process (but </a:t>
            </a:r>
            <a:r>
              <a:rPr lang="en-US" sz="2000" dirty="0" smtClean="0">
                <a:latin typeface="Courier New" pitchFamily="49" charset="0"/>
              </a:rPr>
              <a:t>fork()</a:t>
            </a:r>
            <a:r>
              <a:rPr lang="en-US" dirty="0" smtClean="0"/>
              <a:t> returns different values to the two processes)</a:t>
            </a:r>
          </a:p>
          <a:p>
            <a:r>
              <a:rPr lang="en-US" sz="2000" dirty="0">
                <a:latin typeface="Courier New" pitchFamily="49" charset="0"/>
              </a:rPr>
              <a:t>e</a:t>
            </a:r>
            <a:r>
              <a:rPr lang="en-US" sz="2000" dirty="0" smtClean="0">
                <a:latin typeface="Courier New" pitchFamily="49" charset="0"/>
              </a:rPr>
              <a:t>xecve</a:t>
            </a:r>
            <a:r>
              <a:rPr lang="en-US" dirty="0" smtClean="0"/>
              <a:t> has a new process substitute itself for the one that called it</a:t>
            </a:r>
          </a:p>
          <a:p>
            <a:pPr lvl="1"/>
            <a:r>
              <a:rPr lang="en-US" dirty="0" smtClean="0"/>
              <a:t>Two-process program:</a:t>
            </a:r>
          </a:p>
          <a:p>
            <a:pPr lvl="2"/>
            <a:r>
              <a:rPr lang="en-US" dirty="0" smtClean="0"/>
              <a:t>First </a:t>
            </a:r>
            <a:r>
              <a:rPr lang="en-US" b="1" dirty="0" smtClean="0">
                <a:latin typeface="Courier New" pitchFamily="49" charset="0"/>
                <a:ea typeface="+mn-ea"/>
                <a:cs typeface="+mn-cs"/>
              </a:rPr>
              <a:t>fork()</a:t>
            </a:r>
          </a:p>
          <a:p>
            <a:pPr lvl="2"/>
            <a:r>
              <a:rPr lang="en-US" dirty="0" smtClean="0"/>
              <a:t>if (pid == 0) { //child code } else { //parent code }</a:t>
            </a:r>
            <a:endParaRPr lang="en-US" b="1" dirty="0" smtClean="0">
              <a:latin typeface="Courier New" pitchFamily="49" charset="0"/>
              <a:ea typeface="+mn-ea"/>
              <a:cs typeface="+mn-cs"/>
            </a:endParaRPr>
          </a:p>
          <a:p>
            <a:pPr lvl="1"/>
            <a:r>
              <a:rPr lang="en-US" dirty="0"/>
              <a:t>Two different programs:</a:t>
            </a:r>
          </a:p>
          <a:p>
            <a:pPr lvl="2"/>
            <a:r>
              <a:rPr lang="en-US" dirty="0"/>
              <a:t>First </a:t>
            </a:r>
            <a:r>
              <a:rPr lang="en-US" b="1" dirty="0">
                <a:latin typeface="Courier New" pitchFamily="49" charset="0"/>
              </a:rPr>
              <a:t>fork()</a:t>
            </a:r>
          </a:p>
          <a:p>
            <a:pPr lvl="2"/>
            <a:r>
              <a:rPr lang="en-US" dirty="0"/>
              <a:t>if (pid == 0) { </a:t>
            </a:r>
            <a:r>
              <a:rPr lang="en-US" b="1" dirty="0">
                <a:latin typeface="Courier New" pitchFamily="49" charset="0"/>
              </a:rPr>
              <a:t>execve()</a:t>
            </a:r>
            <a:r>
              <a:rPr lang="en-US" dirty="0"/>
              <a:t> } else { //parent code }</a:t>
            </a:r>
            <a:endParaRPr lang="en-US" b="1" dirty="0">
              <a:latin typeface="Courier New" pitchFamily="49" charset="0"/>
            </a:endParaRPr>
          </a:p>
          <a:p>
            <a:pPr lvl="2"/>
            <a:r>
              <a:rPr lang="en-US" dirty="0"/>
              <a:t>Now running two completely different programs</a:t>
            </a:r>
          </a:p>
          <a:p>
            <a:r>
              <a:rPr lang="en-US" sz="2000" dirty="0">
                <a:latin typeface="Courier New"/>
                <a:cs typeface="Courier New"/>
              </a:rPr>
              <a:t>wait</a:t>
            </a:r>
            <a:r>
              <a:rPr lang="en-US" sz="2000" dirty="0"/>
              <a:t> </a:t>
            </a:r>
            <a:r>
              <a:rPr lang="en-US" dirty="0"/>
              <a:t>/ </a:t>
            </a:r>
            <a:r>
              <a:rPr lang="en-US" sz="2000" dirty="0">
                <a:latin typeface="Courier New"/>
                <a:cs typeface="Courier New"/>
              </a:rPr>
              <a:t>waitpid</a:t>
            </a:r>
            <a:r>
              <a:rPr lang="en-US" dirty="0"/>
              <a:t> used to synchronize parent/child execution and to reap child process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Fork-Exec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</a:t>
            </a:r>
            <a:endParaRPr lang="en-US" dirty="0"/>
          </a:p>
        </p:txBody>
      </p:sp>
      <p:sp>
        <p:nvSpPr>
          <p:cNvPr id="504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Processes</a:t>
            </a:r>
          </a:p>
          <a:p>
            <a:pPr lvl="1"/>
            <a:r>
              <a:rPr lang="en-US" smtClean="0"/>
              <a:t>At any given time, system has multiple active processes</a:t>
            </a:r>
          </a:p>
          <a:p>
            <a:pPr lvl="1"/>
            <a:r>
              <a:rPr lang="en-US" smtClean="0"/>
              <a:t>Only one can execute at a time, but each process appears to have total control of the processor</a:t>
            </a:r>
          </a:p>
          <a:p>
            <a:pPr lvl="1"/>
            <a:r>
              <a:rPr lang="en-US"/>
              <a:t>OS periodically “context switches” between active processes</a:t>
            </a:r>
          </a:p>
          <a:p>
            <a:pPr lvl="2"/>
            <a:r>
              <a:rPr lang="en-US" smtClean="0"/>
              <a:t>Implemented using </a:t>
            </a:r>
            <a:r>
              <a:rPr lang="en-US" i="1" smtClean="0"/>
              <a:t>exceptional control flow</a:t>
            </a:r>
          </a:p>
          <a:p>
            <a:r>
              <a:rPr lang="en-US" dirty="0"/>
              <a:t>Process management</a:t>
            </a:r>
          </a:p>
          <a:p>
            <a:pPr lvl="1"/>
            <a:r>
              <a:rPr lang="en-US" dirty="0"/>
              <a:t>fork-exec model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Fork-Exec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</p:tagLst>
</file>

<file path=ppt/theme/theme1.xml><?xml version="1.0" encoding="utf-8"?>
<a:theme xmlns:a="http://schemas.openxmlformats.org/drawingml/2006/main" name="template2010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01-overview</Template>
  <TotalTime>24477</TotalTime>
  <Words>1076</Words>
  <Application>Microsoft Macintosh PowerPoint</Application>
  <PresentationFormat>On-screen Show (4:3)</PresentationFormat>
  <Paragraphs>171</Paragraphs>
  <Slides>10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template2010</vt:lpstr>
      <vt:lpstr>Section 8: Processes</vt:lpstr>
      <vt:lpstr>Fork-Exec</vt:lpstr>
      <vt:lpstr>Exec-ing a new program</vt:lpstr>
      <vt:lpstr>execve: Loading and Running Programs</vt:lpstr>
      <vt:lpstr>exit: Ending a process</vt:lpstr>
      <vt:lpstr>Zombies</vt:lpstr>
      <vt:lpstr>wait: Synchronizing with Children</vt:lpstr>
      <vt:lpstr>wait Example</vt:lpstr>
      <vt:lpstr>Process management summary</vt:lpstr>
      <vt:lpstr>Summary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HW/SW Interface</dc:title>
  <dc:subject/>
  <dc:creator>Borriello/Ceze</dc:creator>
  <cp:keywords/>
  <dc:description/>
  <cp:lastModifiedBy>Gaetano Borriello</cp:lastModifiedBy>
  <cp:revision>603</cp:revision>
  <cp:lastPrinted>2013-04-18T18:04:20Z</cp:lastPrinted>
  <dcterms:created xsi:type="dcterms:W3CDTF">2012-05-14T08:15:46Z</dcterms:created>
  <dcterms:modified xsi:type="dcterms:W3CDTF">2013-04-18T18:04:23Z</dcterms:modified>
  <cp:category/>
</cp:coreProperties>
</file>