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bin" ContentType="application/vnd.openxmlformats-officedocument.presentationml.printerSettings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71" r:id="rId1"/>
  </p:sldMasterIdLst>
  <p:notesMasterIdLst>
    <p:notesMasterId r:id="rId7"/>
  </p:notesMasterIdLst>
  <p:handoutMasterIdLst>
    <p:handoutMasterId r:id="rId8"/>
  </p:handoutMasterIdLst>
  <p:sldIdLst>
    <p:sldId id="943" r:id="rId2"/>
    <p:sldId id="930" r:id="rId3"/>
    <p:sldId id="896" r:id="rId4"/>
    <p:sldId id="934" r:id="rId5"/>
    <p:sldId id="944" r:id="rId6"/>
  </p:sldIdLst>
  <p:sldSz cx="9144000" cy="6858000" type="screen4x3"/>
  <p:notesSz cx="9586913" cy="7302500"/>
  <p:custDataLst>
    <p:tags r:id="rId10"/>
  </p:custDataLst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 Narrow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clrMru>
    <a:srgbClr val="C00000"/>
    <a:srgbClr val="5CE455"/>
    <a:srgbClr val="FF9999"/>
    <a:srgbClr val="FFFF99"/>
    <a:srgbClr val="DCB834"/>
    <a:srgbClr val="DFC03D"/>
    <a:srgbClr val="CDF1C5"/>
    <a:srgbClr val="F1C7C7"/>
    <a:srgbClr val="EFBFBF"/>
    <a:srgbClr val="C5FEB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464" autoAdjust="0"/>
    <p:restoredTop sz="92593" autoAdjust="0"/>
  </p:normalViewPr>
  <p:slideViewPr>
    <p:cSldViewPr snapToGrid="0">
      <p:cViewPr varScale="1">
        <p:scale>
          <a:sx n="160" d="100"/>
          <a:sy n="160" d="100"/>
        </p:scale>
        <p:origin x="-120" y="-24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Objects="1">
      <p:cViewPr varScale="1">
        <p:scale>
          <a:sx n="49" d="100"/>
          <a:sy n="49" d="100"/>
        </p:scale>
        <p:origin x="-1812" y="-90"/>
      </p:cViewPr>
      <p:guideLst>
        <p:guide orient="horz" pos="2300"/>
        <p:guide pos="302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presProps" Target="presProps.xml"/><Relationship Id="rId12" Type="http://schemas.openxmlformats.org/officeDocument/2006/relationships/viewProps" Target="viewProps.xml"/><Relationship Id="rId13" Type="http://schemas.openxmlformats.org/officeDocument/2006/relationships/theme" Target="theme/theme1.xml"/><Relationship Id="rId1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handoutMaster" Target="handoutMasters/handoutMaster1.xml"/><Relationship Id="rId9" Type="http://schemas.openxmlformats.org/officeDocument/2006/relationships/printerSettings" Target="printerSettings/printerSettings1.bin"/><Relationship Id="rId1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80465068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402017" y="0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018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943225" y="522288"/>
            <a:ext cx="3716338" cy="2786062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8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300485" y="3482563"/>
            <a:ext cx="7002615" cy="32503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08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8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402017" y="6965126"/>
            <a:ext cx="4201569" cy="348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788869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aseline="0"/>
              <a:t>http://en.wikipedia.org/wiki/Fork-exec: “Microsoft Windows does not support the fork-exec model, as it does not have a system call analogous to fork(). The spawn() family of functions declared in process.h can replace it in cases where the call to fork() is followed directly by exec().”</a:t>
            </a:r>
          </a:p>
          <a:p>
            <a:endParaRPr lang="en-US" baseline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49390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4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/>
              <a:t>DEMO: </a:t>
            </a:r>
            <a:r>
              <a:rPr lang="en-US" b="1"/>
              <a:t>ps</a:t>
            </a:r>
            <a:r>
              <a:rPr lang="en-US" b="0"/>
              <a:t> and </a:t>
            </a:r>
            <a:r>
              <a:rPr lang="en-US" b="1"/>
              <a:t>pstree</a:t>
            </a:r>
            <a:r>
              <a:rPr lang="en-US" b="0"/>
              <a:t>.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0F64717-A5A5-4C4E-9291-2F18B7410B06}" type="slidenum">
              <a:rPr lang="en-US" smtClean="0"/>
              <a:pPr>
                <a:defRPr/>
              </a:pPr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5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355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Child</a:t>
            </a:r>
            <a:r>
              <a:rPr lang="en-US" baseline="0"/>
              <a:t> process and parent process are </a:t>
            </a:r>
            <a:r>
              <a:rPr lang="en-US" i="1" baseline="0"/>
              <a:t>almost</a:t>
            </a:r>
            <a:r>
              <a:rPr lang="en-US" i="0" baseline="0"/>
              <a:t> identical; see fork(3) for a few things that differ (e.g. pid and ppid, pending signals, …)</a:t>
            </a:r>
          </a:p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08012"/>
            <a:ext cx="7772400" cy="1470025"/>
          </a:xfrm>
        </p:spPr>
        <p:txBody>
          <a:bodyPr/>
          <a:lstStyle>
            <a:lvl1pPr>
              <a:defRPr>
                <a:latin typeface="Calibri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886200"/>
            <a:ext cx="7772400" cy="1752600"/>
          </a:xfrm>
        </p:spPr>
        <p:txBody>
          <a:bodyPr/>
          <a:lstStyle>
            <a:lvl1pPr marL="0" indent="0" algn="l">
              <a:buNone/>
              <a:defRPr sz="2000" b="0">
                <a:latin typeface="Calibri" pitchFamily="34" charset="0"/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018" y="435678"/>
            <a:ext cx="8405982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875" y="1362075"/>
            <a:ext cx="8366125" cy="49720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5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6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57762" y="445070"/>
            <a:ext cx="8405238" cy="762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4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5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3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4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74090" y="371182"/>
            <a:ext cx="8388910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  <a:endParaRPr lang="en-US" dirty="0" smtClean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96875" y="1362075"/>
            <a:ext cx="8366125" cy="4972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 smtClean="0"/>
          </a:p>
        </p:txBody>
      </p:sp>
      <p:sp>
        <p:nvSpPr>
          <p:cNvPr id="1032" name="Rectangle 8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7030A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>
              <a:defRPr/>
            </a:pPr>
            <a:endParaRPr lang="en-US" b="0" dirty="0">
              <a:latin typeface="Times New Roman" pitchFamily="18" charset="0"/>
            </a:endParaRPr>
          </a:p>
        </p:txBody>
      </p:sp>
      <p:sp>
        <p:nvSpPr>
          <p:cNvPr id="7" name="Text Box 5"/>
          <p:cNvSpPr txBox="1">
            <a:spLocks noChangeArrowheads="1"/>
          </p:cNvSpPr>
          <p:nvPr/>
        </p:nvSpPr>
        <p:spPr bwMode="auto">
          <a:xfrm>
            <a:off x="6705600" y="-48399"/>
            <a:ext cx="2425700" cy="276999"/>
          </a:xfrm>
          <a:prstGeom prst="rect">
            <a:avLst/>
          </a:prstGeom>
          <a:noFill/>
          <a:ln w="25400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n-US" sz="1200" dirty="0" smtClean="0">
                <a:solidFill>
                  <a:srgbClr val="DCB834"/>
                </a:solidFill>
                <a:latin typeface="Calibri" pitchFamily="34" charset="0"/>
                <a:cs typeface="Calibri" pitchFamily="34" charset="0"/>
              </a:rPr>
              <a:t>University of </a:t>
            </a:r>
            <a:r>
              <a:rPr lang="en-US" sz="1200" b="1" kern="1200" dirty="0" smtClean="0">
                <a:solidFill>
                  <a:srgbClr val="DCB834"/>
                </a:solidFill>
                <a:latin typeface="Calibri" pitchFamily="34" charset="0"/>
                <a:ea typeface="+mn-ea"/>
                <a:cs typeface="Calibri" pitchFamily="34" charset="0"/>
              </a:rPr>
              <a:t>Washington</a:t>
            </a:r>
            <a:endParaRPr lang="en-US" sz="1200" b="1" kern="1200" dirty="0">
              <a:solidFill>
                <a:srgbClr val="DCB834"/>
              </a:solidFill>
              <a:latin typeface="Calibri" pitchFamily="34" charset="0"/>
              <a:ea typeface="+mn-ea"/>
              <a:cs typeface="Calibri" pitchFamily="34" charset="0"/>
            </a:endParaRPr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0" y="65690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4"/>
          </p:nvPr>
        </p:nvSpPr>
        <p:spPr>
          <a:xfrm>
            <a:off x="8534400" y="6569075"/>
            <a:ext cx="60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600">
                <a:solidFill>
                  <a:schemeClr val="tx1">
                    <a:tint val="75000"/>
                  </a:schemeClr>
                </a:solidFill>
                <a:latin typeface="Calibri" pitchFamily="34" charset="0"/>
                <a:cs typeface="Calibri" pitchFamily="34" charset="0"/>
              </a:defRPr>
            </a:lvl1pPr>
          </a:lstStyle>
          <a:p>
            <a:fld id="{7CBE8339-D2AD-46DC-A898-FD1E949067F0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>
          <a:xfrm>
            <a:off x="3124200" y="6569872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lang="en-US" sz="900" b="1" kern="1200" dirty="0" smtClean="0">
                <a:solidFill>
                  <a:schemeClr val="tx1">
                    <a:tint val="75000"/>
                  </a:schemeClr>
                </a:solidFill>
                <a:latin typeface="Calibri" pitchFamily="34" charset="0"/>
                <a:ea typeface="+mn-ea"/>
                <a:cs typeface="Calibri" pitchFamily="34" charset="0"/>
              </a:defRPr>
            </a:lvl1pPr>
          </a:lstStyle>
          <a:p>
            <a:r>
              <a:rPr lang="en-US" smtClean="0"/>
              <a:t>Processes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2" r:id="rId1"/>
    <p:sldLayoutId id="2147483673" r:id="rId2"/>
    <p:sldLayoutId id="2147483677" r:id="rId3"/>
    <p:sldLayoutId id="2147483678" r:id="rId4"/>
  </p:sldLayoutIdLst>
  <p:timing>
    <p:tnLst>
      <p:par>
        <p:cTn xmlns:p14="http://schemas.microsoft.com/office/powerpoint/2010/main" id="1" dur="indefinite" restart="never" nodeType="tmRoot"/>
      </p:par>
    </p:tnLst>
  </p:timing>
  <p:hf sldNum="0" hdr="0" dt="0"/>
  <p:txStyles>
    <p:titleStyle>
      <a:lvl1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Calibri" pitchFamily="34" charset="0"/>
          <a:ea typeface="+mj-ea"/>
          <a:cs typeface="+mj-cs"/>
        </a:defRPr>
      </a:lvl1pPr>
      <a:lvl2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2pPr>
      <a:lvl3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3pPr>
      <a:lvl4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4pPr>
      <a:lvl5pPr marL="119063" indent="-1190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5pPr>
      <a:lvl6pPr marL="5762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6pPr>
      <a:lvl7pPr marL="10334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7pPr>
      <a:lvl8pPr marL="14906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8pPr>
      <a:lvl9pPr marL="1947863" algn="l" rtl="0" eaLnBrk="1" fontAlgn="base" hangingPunct="1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 Narrow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60000"/>
        <a:buFont typeface="Wingdings 2" pitchFamily="18" charset="2"/>
        <a:buChar char="¢"/>
        <a:defRPr sz="2400" b="1">
          <a:solidFill>
            <a:schemeClr val="tx1"/>
          </a:solidFill>
          <a:latin typeface="Calibri" pitchFamily="34" charset="0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990000"/>
        </a:buClr>
        <a:buSzPct val="11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SzPct val="80000"/>
        <a:buFont typeface="Wingdings" pitchFamily="2" charset="2"/>
        <a:buChar char="§"/>
        <a:defRPr sz="2000">
          <a:solidFill>
            <a:schemeClr val="tx1"/>
          </a:solidFill>
          <a:latin typeface="Calibri" pitchFamily="34" charset="0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Calibri" pitchFamily="34" charset="0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Calibri" pitchFamily="34" charset="0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Arial" charset="0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Section 8: Processes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trike="sngStrike" dirty="0" smtClean="0"/>
              <a:t>What is a process</a:t>
            </a:r>
          </a:p>
          <a:p>
            <a:r>
              <a:rPr lang="en-US" dirty="0" smtClean="0"/>
              <a:t>Creating processes</a:t>
            </a:r>
          </a:p>
          <a:p>
            <a:r>
              <a:rPr lang="en-US" dirty="0" smtClean="0"/>
              <a:t>Fork-Exec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6728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New Processes &amp; Programs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>
                <a:solidFill>
                  <a:srgbClr val="000000"/>
                </a:solidFill>
              </a:rPr>
              <a:t>fork-exec model: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fork()</a:t>
            </a:r>
            <a:r>
              <a:rPr lang="en-US" dirty="0" smtClean="0"/>
              <a:t> creates a copy of the current process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execve()</a:t>
            </a:r>
            <a:r>
              <a:rPr lang="en-US" dirty="0" smtClean="0"/>
              <a:t> replaces the current process’ code &amp; address space with the code for a different program</a:t>
            </a:r>
          </a:p>
          <a:p>
            <a:pPr lvl="1"/>
            <a:endParaRPr lang="en-US" dirty="0"/>
          </a:p>
          <a:p>
            <a:r>
              <a:rPr lang="en-US" dirty="0" smtClean="0">
                <a:latin typeface="Courier New"/>
                <a:cs typeface="Courier New"/>
              </a:rPr>
              <a:t>fork()</a:t>
            </a:r>
            <a:r>
              <a:rPr lang="en-US" dirty="0" smtClean="0"/>
              <a:t> and </a:t>
            </a:r>
            <a:r>
              <a:rPr lang="en-US" dirty="0" smtClean="0">
                <a:latin typeface="Courier New"/>
                <a:cs typeface="Courier New"/>
              </a:rPr>
              <a:t>execve()</a:t>
            </a:r>
            <a:r>
              <a:rPr lang="en-US" dirty="0" smtClean="0"/>
              <a:t> are </a:t>
            </a:r>
            <a:r>
              <a:rPr lang="en-US" i="1" dirty="0"/>
              <a:t>system calls</a:t>
            </a:r>
          </a:p>
          <a:p>
            <a:pPr lvl="1"/>
            <a:r>
              <a:rPr lang="en-US" dirty="0"/>
              <a:t>Note: process creation in Windows is slightly different from Linux’s fork-exec model</a:t>
            </a:r>
          </a:p>
          <a:p>
            <a:pPr lvl="1"/>
            <a:endParaRPr lang="en-US" dirty="0"/>
          </a:p>
          <a:p>
            <a:r>
              <a:rPr lang="en-US" dirty="0"/>
              <a:t>Other system calls for process management: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getpid()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  <a:ea typeface="+mn-ea"/>
                <a:cs typeface="+mn-cs"/>
              </a:rPr>
              <a:t>exit()</a:t>
            </a:r>
          </a:p>
          <a:p>
            <a:pPr lvl="1"/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wait()</a:t>
            </a:r>
            <a:r>
              <a:rPr lang="en-US" dirty="0">
                <a:solidFill>
                  <a:srgbClr val="000000"/>
                </a:solidFill>
                <a:latin typeface="Calibri"/>
                <a:cs typeface="Calibri"/>
              </a:rPr>
              <a:t> / </a:t>
            </a:r>
            <a:r>
              <a:rPr lang="en-US" b="1" dirty="0">
                <a:solidFill>
                  <a:srgbClr val="000000"/>
                </a:solidFill>
                <a:latin typeface="Courier New" pitchFamily="49" charset="0"/>
              </a:rPr>
              <a:t>waitpid()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074047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94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Courier New" pitchFamily="49" charset="0"/>
              </a:rPr>
              <a:t>fork</a:t>
            </a:r>
            <a:r>
              <a:rPr lang="en-US"/>
              <a:t>: Creating New Processes</a:t>
            </a:r>
          </a:p>
        </p:txBody>
      </p:sp>
      <p:sp>
        <p:nvSpPr>
          <p:cNvPr id="489475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err="1">
                <a:latin typeface="Courier New" pitchFamily="49" charset="0"/>
              </a:rPr>
              <a:t>pid_t</a:t>
            </a:r>
            <a:r>
              <a:rPr lang="en-US" dirty="0">
                <a:latin typeface="Courier New" pitchFamily="49" charset="0"/>
              </a:rPr>
              <a:t> fork(void)</a:t>
            </a:r>
            <a:endParaRPr lang="en-US" dirty="0"/>
          </a:p>
          <a:p>
            <a:pPr lvl="1"/>
            <a:r>
              <a:rPr lang="en-US" dirty="0"/>
              <a:t>creates a new process (child process) that is identical</a:t>
            </a:r>
            <a:r>
              <a:rPr lang="en-US" dirty="0" smtClean="0"/>
              <a:t> to </a:t>
            </a:r>
            <a:r>
              <a:rPr lang="en-US" dirty="0"/>
              <a:t>the calling process (parent process)</a:t>
            </a:r>
          </a:p>
          <a:p>
            <a:pPr lvl="1"/>
            <a:r>
              <a:rPr lang="en-US" dirty="0"/>
              <a:t>returns 0 to the child process</a:t>
            </a:r>
          </a:p>
          <a:p>
            <a:pPr lvl="1"/>
            <a:r>
              <a:rPr lang="en-US" dirty="0"/>
              <a:t>returns </a:t>
            </a:r>
            <a:r>
              <a:rPr lang="en-US" dirty="0" smtClean="0"/>
              <a:t>child’s process ID (</a:t>
            </a:r>
            <a:r>
              <a:rPr lang="en-US" b="1" dirty="0" err="1" smtClean="0">
                <a:latin typeface="Courier New" pitchFamily="49" charset="0"/>
              </a:rPr>
              <a:t>pid</a:t>
            </a:r>
            <a:r>
              <a:rPr lang="en-US" dirty="0" smtClean="0"/>
              <a:t>) to </a:t>
            </a:r>
            <a:r>
              <a:rPr lang="en-US" dirty="0"/>
              <a:t>the parent </a:t>
            </a:r>
            <a:r>
              <a:rPr lang="en-US" dirty="0" smtClean="0"/>
              <a:t>process</a:t>
            </a:r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 smtClean="0"/>
          </a:p>
          <a:p>
            <a:r>
              <a:rPr lang="en-US" dirty="0">
                <a:latin typeface="Courier New"/>
                <a:cs typeface="Courier New"/>
              </a:rPr>
              <a:t>f</a:t>
            </a:r>
            <a:r>
              <a:rPr lang="en-US" dirty="0" smtClean="0">
                <a:latin typeface="Courier New"/>
                <a:cs typeface="Courier New"/>
              </a:rPr>
              <a:t>ork</a:t>
            </a:r>
            <a:r>
              <a:rPr lang="en-US" dirty="0" smtClean="0"/>
              <a:t> is unique (and often confusing) because it is called </a:t>
            </a:r>
            <a:r>
              <a:rPr lang="en-US" i="1" dirty="0" smtClean="0">
                <a:solidFill>
                  <a:srgbClr val="C00000"/>
                </a:solidFill>
              </a:rPr>
              <a:t>once </a:t>
            </a:r>
            <a:r>
              <a:rPr lang="en-US" dirty="0" smtClean="0"/>
              <a:t>but returns </a:t>
            </a:r>
            <a:r>
              <a:rPr lang="en-US" i="1" dirty="0" smtClean="0">
                <a:solidFill>
                  <a:srgbClr val="C00000"/>
                </a:solidFill>
              </a:rPr>
              <a:t>twice</a:t>
            </a:r>
          </a:p>
          <a:p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489476" name="Text Box 4"/>
          <p:cNvSpPr txBox="1">
            <a:spLocks noChangeArrowheads="1"/>
          </p:cNvSpPr>
          <p:nvPr/>
        </p:nvSpPr>
        <p:spPr bwMode="auto">
          <a:xfrm>
            <a:off x="814778" y="3354060"/>
            <a:ext cx="4733988" cy="1754326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800" dirty="0" err="1" smtClean="0">
                <a:latin typeface="Courier New" pitchFamily="49" charset="0"/>
              </a:rPr>
              <a:t>pid_t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 err="1" smtClean="0">
                <a:latin typeface="Courier New" pitchFamily="49" charset="0"/>
              </a:rPr>
              <a:t>pid</a:t>
            </a:r>
            <a:r>
              <a:rPr lang="en-US" sz="18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800" dirty="0" smtClean="0">
                <a:latin typeface="Courier New" pitchFamily="49" charset="0"/>
              </a:rPr>
              <a:t>if (</a:t>
            </a:r>
            <a:r>
              <a:rPr lang="en-US" sz="1800" dirty="0" err="1" smtClean="0">
                <a:latin typeface="Courier New" pitchFamily="49" charset="0"/>
              </a:rPr>
              <a:t>pid</a:t>
            </a:r>
            <a:r>
              <a:rPr lang="en-US" sz="1800" dirty="0" smtClean="0">
                <a:latin typeface="Courier New" pitchFamily="49" charset="0"/>
              </a:rPr>
              <a:t> </a:t>
            </a:r>
            <a:r>
              <a:rPr lang="en-US" sz="18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   </a:t>
            </a:r>
            <a:r>
              <a:rPr lang="en-US" sz="1800" dirty="0" err="1">
                <a:latin typeface="Courier New" pitchFamily="49" charset="0"/>
              </a:rPr>
              <a:t>printf</a:t>
            </a:r>
            <a:r>
              <a:rPr lang="en-US" sz="18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800" dirty="0">
                <a:latin typeface="Courier New" pitchFamily="49" charset="0"/>
              </a:rPr>
              <a:t>}</a:t>
            </a:r>
          </a:p>
        </p:txBody>
      </p:sp>
    </p:spTree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Understanding fork</a:t>
            </a:r>
            <a:endParaRPr lang="en-US" dirty="0"/>
          </a:p>
        </p:txBody>
      </p:sp>
      <p:sp>
        <p:nvSpPr>
          <p:cNvPr id="3" name="Text Box 4"/>
          <p:cNvSpPr txBox="1">
            <a:spLocks noChangeArrowheads="1"/>
          </p:cNvSpPr>
          <p:nvPr/>
        </p:nvSpPr>
        <p:spPr bwMode="auto">
          <a:xfrm>
            <a:off x="615857" y="1588532"/>
            <a:ext cx="3728906" cy="1384995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3529" y="1219200"/>
            <a:ext cx="10811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Process n</a:t>
            </a:r>
          </a:p>
        </p:txBody>
      </p:sp>
      <p:sp>
        <p:nvSpPr>
          <p:cNvPr id="5" name="Right Arrow 4"/>
          <p:cNvSpPr/>
          <p:nvPr/>
        </p:nvSpPr>
        <p:spPr bwMode="auto">
          <a:xfrm>
            <a:off x="228600" y="1561121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6" name="Text Box 4"/>
          <p:cNvSpPr txBox="1">
            <a:spLocks noChangeArrowheads="1"/>
          </p:cNvSpPr>
          <p:nvPr/>
        </p:nvSpPr>
        <p:spPr bwMode="auto">
          <a:xfrm>
            <a:off x="5186494" y="1590259"/>
            <a:ext cx="3728906" cy="1384995"/>
          </a:xfrm>
          <a:prstGeom prst="rect">
            <a:avLst/>
          </a:prstGeom>
          <a:solidFill>
            <a:srgbClr val="D5F1C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084166" y="1220927"/>
            <a:ext cx="16689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Child Process m</a:t>
            </a:r>
          </a:p>
        </p:txBody>
      </p:sp>
      <p:sp>
        <p:nvSpPr>
          <p:cNvPr id="8" name="Right Arrow 7"/>
          <p:cNvSpPr/>
          <p:nvPr/>
        </p:nvSpPr>
        <p:spPr bwMode="auto">
          <a:xfrm>
            <a:off x="4799237" y="1562848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9" name="Text Box 4"/>
          <p:cNvSpPr txBox="1">
            <a:spLocks noChangeArrowheads="1"/>
          </p:cNvSpPr>
          <p:nvPr/>
        </p:nvSpPr>
        <p:spPr bwMode="auto">
          <a:xfrm>
            <a:off x="615857" y="3188732"/>
            <a:ext cx="3728906" cy="1384995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10" name="Right Arrow 9"/>
          <p:cNvSpPr/>
          <p:nvPr/>
        </p:nvSpPr>
        <p:spPr bwMode="auto">
          <a:xfrm>
            <a:off x="228600" y="3276730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-51902" y="3583127"/>
            <a:ext cx="73770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Calibri" pitchFamily="34" charset="0"/>
              </a:rPr>
              <a:t>pid</a:t>
            </a:r>
            <a:r>
              <a:rPr lang="en-US" sz="1400" dirty="0" smtClean="0">
                <a:latin typeface="Calibri" pitchFamily="34" charset="0"/>
              </a:rPr>
              <a:t> = m</a:t>
            </a:r>
          </a:p>
        </p:txBody>
      </p:sp>
      <p:sp>
        <p:nvSpPr>
          <p:cNvPr id="12" name="Text Box 4"/>
          <p:cNvSpPr txBox="1">
            <a:spLocks noChangeArrowheads="1"/>
          </p:cNvSpPr>
          <p:nvPr/>
        </p:nvSpPr>
        <p:spPr bwMode="auto">
          <a:xfrm>
            <a:off x="5186494" y="3188732"/>
            <a:ext cx="3728906" cy="1384995"/>
          </a:xfrm>
          <a:prstGeom prst="rect">
            <a:avLst/>
          </a:prstGeom>
          <a:solidFill>
            <a:srgbClr val="D5F1C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13" name="Right Arrow 12"/>
          <p:cNvSpPr/>
          <p:nvPr/>
        </p:nvSpPr>
        <p:spPr bwMode="auto">
          <a:xfrm>
            <a:off x="4799237" y="3276730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4518735" y="3583127"/>
            <a:ext cx="6832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 err="1" smtClean="0">
                <a:latin typeface="Calibri" pitchFamily="34" charset="0"/>
              </a:rPr>
              <a:t>pid</a:t>
            </a:r>
            <a:r>
              <a:rPr lang="en-US" sz="1400" dirty="0" smtClean="0">
                <a:latin typeface="Calibri" pitchFamily="34" charset="0"/>
              </a:rPr>
              <a:t> = 0</a:t>
            </a:r>
          </a:p>
        </p:txBody>
      </p: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614494" y="4802327"/>
            <a:ext cx="3728906" cy="1384995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16" name="Right Arrow 15"/>
          <p:cNvSpPr/>
          <p:nvPr/>
        </p:nvSpPr>
        <p:spPr bwMode="auto">
          <a:xfrm>
            <a:off x="227237" y="5640527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18" name="Text Box 4"/>
          <p:cNvSpPr txBox="1">
            <a:spLocks noChangeArrowheads="1"/>
          </p:cNvSpPr>
          <p:nvPr/>
        </p:nvSpPr>
        <p:spPr bwMode="auto">
          <a:xfrm>
            <a:off x="5186494" y="4802327"/>
            <a:ext cx="3728906" cy="1384995"/>
          </a:xfrm>
          <a:prstGeom prst="rect">
            <a:avLst/>
          </a:prstGeom>
          <a:solidFill>
            <a:srgbClr val="D5F1CF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l">
              <a:lnSpc>
                <a:spcPct val="100000"/>
              </a:lnSpc>
            </a:pPr>
            <a:r>
              <a:rPr lang="en-US" sz="1400" dirty="0" err="1" smtClean="0">
                <a:latin typeface="Courier New" pitchFamily="49" charset="0"/>
              </a:rPr>
              <a:t>pid_t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= fork();</a:t>
            </a:r>
          </a:p>
          <a:p>
            <a:pPr algn="l">
              <a:lnSpc>
                <a:spcPct val="100000"/>
              </a:lnSpc>
            </a:pPr>
            <a:r>
              <a:rPr lang="en-US" sz="1400" dirty="0" smtClean="0">
                <a:latin typeface="Courier New" pitchFamily="49" charset="0"/>
              </a:rPr>
              <a:t>if (</a:t>
            </a:r>
            <a:r>
              <a:rPr lang="en-US" sz="1400" dirty="0" err="1" smtClean="0">
                <a:latin typeface="Courier New" pitchFamily="49" charset="0"/>
              </a:rPr>
              <a:t>pid</a:t>
            </a:r>
            <a:r>
              <a:rPr lang="en-US" sz="1400" dirty="0" smtClean="0">
                <a:latin typeface="Courier New" pitchFamily="49" charset="0"/>
              </a:rPr>
              <a:t> </a:t>
            </a:r>
            <a:r>
              <a:rPr lang="en-US" sz="1400" dirty="0">
                <a:latin typeface="Courier New" pitchFamily="49" charset="0"/>
              </a:rPr>
              <a:t>== 0) {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child\n");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 else { 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   </a:t>
            </a:r>
            <a:r>
              <a:rPr lang="en-US" sz="1400" dirty="0" err="1">
                <a:latin typeface="Courier New" pitchFamily="49" charset="0"/>
              </a:rPr>
              <a:t>printf</a:t>
            </a:r>
            <a:r>
              <a:rPr lang="en-US" sz="1400" dirty="0">
                <a:latin typeface="Courier New" pitchFamily="49" charset="0"/>
              </a:rPr>
              <a:t>("hello from parent\n");</a:t>
            </a:r>
          </a:p>
          <a:p>
            <a:pPr algn="l">
              <a:lnSpc>
                <a:spcPct val="100000"/>
              </a:lnSpc>
            </a:pPr>
            <a:r>
              <a:rPr lang="en-US" sz="1400" dirty="0">
                <a:latin typeface="Courier New" pitchFamily="49" charset="0"/>
              </a:rPr>
              <a:t>}</a:t>
            </a:r>
          </a:p>
        </p:txBody>
      </p:sp>
      <p:sp>
        <p:nvSpPr>
          <p:cNvPr id="19" name="Right Arrow 18"/>
          <p:cNvSpPr/>
          <p:nvPr/>
        </p:nvSpPr>
        <p:spPr bwMode="auto">
          <a:xfrm>
            <a:off x="4799237" y="5216637"/>
            <a:ext cx="357762" cy="394395"/>
          </a:xfrm>
          <a:prstGeom prst="rightArrow">
            <a:avLst/>
          </a:prstGeom>
          <a:solidFill>
            <a:srgbClr val="C00000"/>
          </a:solidFill>
          <a:ln w="2857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ctr" anchorCtr="1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lang="en-US" dirty="0" smtClean="0">
              <a:latin typeface="Calibri" pitchFamily="34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295400" y="6290846"/>
            <a:ext cx="2282997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</a:rPr>
              <a:t>hello from parent</a:t>
            </a:r>
            <a:endParaRPr lang="en-US" sz="1600" dirty="0"/>
          </a:p>
        </p:txBody>
      </p:sp>
      <p:sp>
        <p:nvSpPr>
          <p:cNvPr id="21" name="Rectangle 20"/>
          <p:cNvSpPr/>
          <p:nvPr/>
        </p:nvSpPr>
        <p:spPr>
          <a:xfrm>
            <a:off x="5993834" y="6290846"/>
            <a:ext cx="2159566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 smtClean="0">
                <a:latin typeface="Courier New" pitchFamily="49" charset="0"/>
              </a:rPr>
              <a:t>hello from child</a:t>
            </a:r>
            <a:endParaRPr lang="en-US" sz="1600" dirty="0"/>
          </a:p>
        </p:txBody>
      </p:sp>
      <p:sp>
        <p:nvSpPr>
          <p:cNvPr id="22" name="TextBox 21"/>
          <p:cNvSpPr txBox="1"/>
          <p:nvPr/>
        </p:nvSpPr>
        <p:spPr>
          <a:xfrm>
            <a:off x="3810000" y="6277408"/>
            <a:ext cx="19473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i="1" dirty="0" smtClean="0">
                <a:solidFill>
                  <a:srgbClr val="C00000"/>
                </a:solidFill>
                <a:latin typeface="Calibri" pitchFamily="34" charset="0"/>
              </a:rPr>
              <a:t>Which one is first?</a:t>
            </a:r>
          </a:p>
        </p:txBody>
      </p:sp>
      <p:sp>
        <p:nvSpPr>
          <p:cNvPr id="23" name="Footer Placeholder 22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032794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animBg="1"/>
      <p:bldP spid="10" grpId="0" animBg="1"/>
      <p:bldP spid="11" grpId="0"/>
      <p:bldP spid="12" grpId="0" animBg="1"/>
      <p:bldP spid="13" grpId="0" animBg="1"/>
      <p:bldP spid="14" grpId="0"/>
      <p:bldP spid="15" grpId="0" animBg="1"/>
      <p:bldP spid="16" grpId="0" animBg="1"/>
      <p:bldP spid="18" grpId="0" animBg="1"/>
      <p:bldP spid="19" grpId="0" animBg="1"/>
      <p:bldP spid="20" grpId="0"/>
      <p:bldP spid="21" grpId="0"/>
      <p:bldP spid="2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Fork Example</a:t>
            </a:r>
          </a:p>
        </p:txBody>
      </p:sp>
      <p:sp>
        <p:nvSpPr>
          <p:cNvPr id="490500" name="Rectangle 4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Parent </a:t>
            </a:r>
            <a:r>
              <a:rPr lang="en-US" dirty="0"/>
              <a:t>and child both run the same code</a:t>
            </a:r>
          </a:p>
          <a:p>
            <a:pPr lvl="1"/>
            <a:r>
              <a:rPr lang="en-US" dirty="0"/>
              <a:t>Distinguish parent from child by return value from </a:t>
            </a:r>
            <a:r>
              <a:rPr lang="en-US" b="1" dirty="0">
                <a:latin typeface="Courier New" pitchFamily="49" charset="0"/>
              </a:rPr>
              <a:t>fork()</a:t>
            </a:r>
          </a:p>
          <a:p>
            <a:pPr lvl="1"/>
            <a:r>
              <a:rPr lang="en-US" dirty="0"/>
              <a:t>Which runs first after the </a:t>
            </a:r>
            <a:r>
              <a:rPr lang="en-US" b="1" dirty="0">
                <a:latin typeface="Courier New" pitchFamily="49" charset="0"/>
              </a:rPr>
              <a:t>fork()</a:t>
            </a:r>
            <a:r>
              <a:rPr lang="en-US" dirty="0"/>
              <a:t> is undefined</a:t>
            </a:r>
            <a:endParaRPr lang="en-US" b="1" dirty="0">
              <a:latin typeface="Courier New" pitchFamily="49" charset="0"/>
            </a:endParaRPr>
          </a:p>
          <a:p>
            <a:r>
              <a:rPr lang="en-US" dirty="0"/>
              <a:t>Start with same state, but each has a </a:t>
            </a:r>
            <a:r>
              <a:rPr lang="en-US" i="1" dirty="0"/>
              <a:t>private</a:t>
            </a:r>
            <a:r>
              <a:rPr lang="en-US" dirty="0"/>
              <a:t> copy</a:t>
            </a:r>
          </a:p>
          <a:p>
            <a:pPr lvl="1"/>
            <a:r>
              <a:rPr lang="en-US" dirty="0"/>
              <a:t>Same variables, same call stack, same file descriptors…</a:t>
            </a: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smtClean="0"/>
              <a:t>Processes</a:t>
            </a:r>
            <a:endParaRPr lang="en-US" dirty="0"/>
          </a:p>
        </p:txBody>
      </p:sp>
      <p:sp>
        <p:nvSpPr>
          <p:cNvPr id="490499" name="Text Box 3"/>
          <p:cNvSpPr txBox="1">
            <a:spLocks noChangeArrowheads="1"/>
          </p:cNvSpPr>
          <p:nvPr/>
        </p:nvSpPr>
        <p:spPr bwMode="auto">
          <a:xfrm>
            <a:off x="505115" y="3523833"/>
            <a:ext cx="7713971" cy="2800767"/>
          </a:xfrm>
          <a:prstGeom prst="rect">
            <a:avLst/>
          </a:prstGeom>
          <a:solidFill>
            <a:srgbClr val="F6F5BD"/>
          </a:solidFill>
          <a:ln w="317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en-US" sz="1600" dirty="0">
                <a:latin typeface="Courier New" pitchFamily="49" charset="0"/>
              </a:rPr>
              <a:t>void fork1()</a:t>
            </a:r>
          </a:p>
          <a:p>
            <a:r>
              <a:rPr lang="en-US" sz="1600" dirty="0">
                <a:latin typeface="Courier New" pitchFamily="49" charset="0"/>
              </a:rPr>
              <a:t>{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int</a:t>
            </a:r>
            <a:r>
              <a:rPr lang="en-US" sz="1600" dirty="0">
                <a:latin typeface="Courier New" pitchFamily="49" charset="0"/>
              </a:rPr>
              <a:t> x = 1;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pid_t</a:t>
            </a:r>
            <a:r>
              <a:rPr lang="en-US" sz="1600" dirty="0">
                <a:latin typeface="Courier New" pitchFamily="49" charset="0"/>
              </a:rPr>
              <a:t> </a:t>
            </a:r>
            <a:r>
              <a:rPr lang="en-US" sz="1600" dirty="0" err="1">
                <a:latin typeface="Courier New" pitchFamily="49" charset="0"/>
              </a:rPr>
              <a:t>pid</a:t>
            </a:r>
            <a:r>
              <a:rPr lang="en-US" sz="1600" dirty="0">
                <a:latin typeface="Courier New" pitchFamily="49" charset="0"/>
              </a:rPr>
              <a:t> = fork();</a:t>
            </a:r>
          </a:p>
          <a:p>
            <a:r>
              <a:rPr lang="en-US" sz="1600" dirty="0">
                <a:latin typeface="Courier New" pitchFamily="49" charset="0"/>
              </a:rPr>
              <a:t>    if (</a:t>
            </a:r>
            <a:r>
              <a:rPr lang="en-US" sz="1600" dirty="0" err="1">
                <a:latin typeface="Courier New" pitchFamily="49" charset="0"/>
              </a:rPr>
              <a:t>pid</a:t>
            </a:r>
            <a:r>
              <a:rPr lang="en-US" sz="1600" dirty="0">
                <a:latin typeface="Courier New" pitchFamily="49" charset="0"/>
              </a:rPr>
              <a:t> == 0) {</a:t>
            </a:r>
          </a:p>
          <a:p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printf</a:t>
            </a:r>
            <a:r>
              <a:rPr lang="en-US" sz="1600" dirty="0">
                <a:latin typeface="Courier New" pitchFamily="49" charset="0"/>
              </a:rPr>
              <a:t>("Child has x = %d\n", ++x);</a:t>
            </a:r>
          </a:p>
          <a:p>
            <a:r>
              <a:rPr lang="en-US" sz="1600" dirty="0">
                <a:latin typeface="Courier New" pitchFamily="49" charset="0"/>
              </a:rPr>
              <a:t>    } else {</a:t>
            </a:r>
          </a:p>
          <a:p>
            <a:r>
              <a:rPr lang="en-US" sz="1600" dirty="0">
                <a:latin typeface="Courier New" pitchFamily="49" charset="0"/>
              </a:rPr>
              <a:t>	</a:t>
            </a:r>
            <a:r>
              <a:rPr lang="en-US" sz="1600" dirty="0" err="1">
                <a:latin typeface="Courier New" pitchFamily="49" charset="0"/>
              </a:rPr>
              <a:t>printf</a:t>
            </a:r>
            <a:r>
              <a:rPr lang="en-US" sz="1600" dirty="0">
                <a:latin typeface="Courier New" pitchFamily="49" charset="0"/>
              </a:rPr>
              <a:t>("Parent has x = %d\n", --x);</a:t>
            </a:r>
          </a:p>
          <a:p>
            <a:r>
              <a:rPr lang="en-US" sz="1600" dirty="0">
                <a:latin typeface="Courier New" pitchFamily="49" charset="0"/>
              </a:rPr>
              <a:t>    }</a:t>
            </a:r>
          </a:p>
          <a:p>
            <a:r>
              <a:rPr lang="en-US" sz="1600" dirty="0">
                <a:latin typeface="Courier New" pitchFamily="49" charset="0"/>
              </a:rPr>
              <a:t>    </a:t>
            </a:r>
            <a:r>
              <a:rPr lang="en-US" sz="1600" dirty="0" err="1">
                <a:latin typeface="Courier New" pitchFamily="49" charset="0"/>
              </a:rPr>
              <a:t>printf</a:t>
            </a:r>
            <a:r>
              <a:rPr lang="en-US" sz="1600" dirty="0">
                <a:latin typeface="Courier New" pitchFamily="49" charset="0"/>
              </a:rPr>
              <a:t>("Bye from process %d with x = %d\n", </a:t>
            </a:r>
            <a:r>
              <a:rPr lang="en-US" sz="1600" dirty="0" err="1">
                <a:latin typeface="Courier New" pitchFamily="49" charset="0"/>
              </a:rPr>
              <a:t>getpid</a:t>
            </a:r>
            <a:r>
              <a:rPr lang="en-US" sz="1600" dirty="0">
                <a:latin typeface="Courier New" pitchFamily="49" charset="0"/>
              </a:rPr>
              <a:t>(), x);</a:t>
            </a:r>
          </a:p>
          <a:p>
            <a:r>
              <a:rPr lang="en-US" sz="1600" dirty="0">
                <a:latin typeface="Courier New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82787798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False"/>
  <p:tag name="USEBOLDAMS" val="False"/>
  <p:tag name="DEFAULTDISPLAYSOURCE" val="\documentclass{slides}\pagestyle{empty}&#10;\begin{document}&#10;&#10;\end{document}&#10;"/>
  <p:tag name="TEX2PS" val="latex $(base).tex; dvips -D $(res) -E -o $(base).ps $(base).dvi"/>
  <p:tag name="EXTERNALEDITCOMMAND" val="notepad %"/>
  <p:tag name="GHOSTSCRIPTCOMMAND" val="gswin32c"/>
  <p:tag name="DEFAULTBITMAP" val="pngmono"/>
  <p:tag name="DEFAULTBLEND" val="False"/>
  <p:tag name="DEFAULTTRANSPARENT" val="False"/>
  <p:tag name="DEFAULTWORKAROUNDTRANSPARENCYBUG" val="False"/>
  <p:tag name="DEFAULTRESOLUTION" val="1200"/>
  <p:tag name="DEFAULTMAGNIFICATION" val="0.8"/>
  <p:tag name="DEFAULTFONTSIZE" val="10"/>
  <p:tag name="DEFAULTWIDTH" val="418"/>
  <p:tag name="DEFAULTHEIGHT" val="316"/>
</p:tagLst>
</file>

<file path=ppt/theme/theme1.xml><?xml version="1.0" encoding="utf-8"?>
<a:theme xmlns:a="http://schemas.openxmlformats.org/drawingml/2006/main" name="template2010">
  <a:themeElements>
    <a:clrScheme name="Custom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00000"/>
      </a:hlink>
      <a:folHlink>
        <a:srgbClr val="C00000"/>
      </a:folHlink>
    </a:clrScheme>
    <a:fontScheme name="Custom 1">
      <a:majorFont>
        <a:latin typeface="Arial Narrow"/>
        <a:ea typeface=""/>
        <a:cs typeface=""/>
      </a:majorFont>
      <a:minorFont>
        <a:latin typeface="Arial Narrow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noFill/>
        <a:ln w="25400" cap="flat" cmpd="sng" algn="ctr">
          <a:solidFill>
            <a:srgbClr val="CC0000"/>
          </a:solidFill>
          <a:prstDash val="solid"/>
          <a:round/>
          <a:headEnd type="none" w="med" len="med"/>
          <a:tailEnd type="triangl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alt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 Narrow" pitchFamily="34" charset="0"/>
          </a:defRPr>
        </a:defPPr>
      </a:lstStyle>
    </a:lnDef>
    <a:txDef>
      <a:spPr>
        <a:noFill/>
      </a:spPr>
      <a:bodyPr wrap="none" rtlCol="0">
        <a:spAutoFit/>
      </a:bodyPr>
      <a:lstStyle>
        <a:defPPr>
          <a:defRPr dirty="0" smtClean="0">
            <a:latin typeface="Calibri" pitchFamily="34" charset="0"/>
          </a:defRPr>
        </a:defPPr>
      </a:lstStyle>
    </a:txDef>
  </a:objectDefaults>
  <a:extraClrSchemeLst>
    <a:extraClrScheme>
      <a:clrScheme name="class1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lass1 3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4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lass1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01-overview</Template>
  <TotalTime>24478</TotalTime>
  <Words>679</Words>
  <Application>Microsoft Macintosh PowerPoint</Application>
  <PresentationFormat>On-screen Show (4:3)</PresentationFormat>
  <Paragraphs>105</Paragraphs>
  <Slides>5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6" baseType="lpstr">
      <vt:lpstr>template2010</vt:lpstr>
      <vt:lpstr>Section 8: Processes</vt:lpstr>
      <vt:lpstr>Creating New Processes &amp; Programs</vt:lpstr>
      <vt:lpstr>fork: Creating New Processes</vt:lpstr>
      <vt:lpstr>Understanding fork</vt:lpstr>
      <vt:lpstr>Fork Example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HW/SW Interface</dc:title>
  <dc:subject/>
  <dc:creator>Borriello/Ceze</dc:creator>
  <cp:keywords/>
  <dc:description/>
  <cp:lastModifiedBy>Gaetano Borriello</cp:lastModifiedBy>
  <cp:revision>604</cp:revision>
  <cp:lastPrinted>2013-04-18T18:03:48Z</cp:lastPrinted>
  <dcterms:created xsi:type="dcterms:W3CDTF">2012-05-14T08:15:46Z</dcterms:created>
  <dcterms:modified xsi:type="dcterms:W3CDTF">2013-04-18T18:03:51Z</dcterms:modified>
  <cp:category/>
</cp:coreProperties>
</file>