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9"/>
  </p:notesMasterIdLst>
  <p:handoutMasterIdLst>
    <p:handoutMasterId r:id="rId10"/>
  </p:handoutMasterIdLst>
  <p:sldIdLst>
    <p:sldId id="941" r:id="rId2"/>
    <p:sldId id="942" r:id="rId3"/>
    <p:sldId id="929" r:id="rId4"/>
    <p:sldId id="892" r:id="rId5"/>
    <p:sldId id="893" r:id="rId6"/>
    <p:sldId id="894" r:id="rId7"/>
    <p:sldId id="895" r:id="rId8"/>
  </p:sldIdLst>
  <p:sldSz cx="9144000" cy="6858000" type="screen4x3"/>
  <p:notesSz cx="9586913" cy="7302500"/>
  <p:custDataLst>
    <p:tags r:id="rId1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5CE455"/>
    <a:srgbClr val="FF9999"/>
    <a:srgbClr val="FFFF99"/>
    <a:srgbClr val="DCB834"/>
    <a:srgbClr val="DFC03D"/>
    <a:srgbClr val="CDF1C5"/>
    <a:srgbClr val="F1C7C7"/>
    <a:srgbClr val="EFBFBF"/>
    <a:srgbClr val="C5FE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64" autoAdjust="0"/>
    <p:restoredTop sz="92593" autoAdjust="0"/>
  </p:normalViewPr>
  <p:slideViewPr>
    <p:cSldViewPr snapToGrid="0">
      <p:cViewPr>
        <p:scale>
          <a:sx n="115" d="100"/>
          <a:sy n="115" d="100"/>
        </p:scale>
        <p:origin x="-1416" y="-1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2300"/>
        <p:guide pos="302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tags" Target="tags/tag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04650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02017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22288"/>
            <a:ext cx="3716338" cy="2786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00485" y="3482563"/>
            <a:ext cx="7002615" cy="32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02017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7888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736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7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http://en.wikipedia.org/wiki/Computer_multitasking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9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0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1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Processes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Processes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Processes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Processes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Processes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304800"/>
            <a:ext cx="2538582" cy="762000"/>
          </a:xfrm>
        </p:spPr>
        <p:txBody>
          <a:bodyPr/>
          <a:lstStyle/>
          <a:p>
            <a:r>
              <a:rPr lang="en-US" smtClean="0"/>
              <a:t>Roadmap</a:t>
            </a:r>
            <a:endParaRPr lang="en-US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57200" y="1434490"/>
            <a:ext cx="3733800" cy="13208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600" dirty="0">
                <a:latin typeface="Courier New" pitchFamily="49" charset="0"/>
              </a:rPr>
              <a:t>car *c = malloc(sizeof(car));</a:t>
            </a:r>
          </a:p>
          <a:p>
            <a:r>
              <a:rPr lang="en-US" sz="1600" dirty="0">
                <a:latin typeface="Courier New" pitchFamily="49" charset="0"/>
              </a:rPr>
              <a:t>c-&gt;miles = 100;</a:t>
            </a:r>
          </a:p>
          <a:p>
            <a:r>
              <a:rPr lang="en-US" sz="1600" dirty="0">
                <a:latin typeface="Courier New" pitchFamily="49" charset="0"/>
              </a:rPr>
              <a:t>c-&gt;gals = 17;</a:t>
            </a:r>
          </a:p>
          <a:p>
            <a:r>
              <a:rPr lang="en-US" sz="1600" dirty="0">
                <a:latin typeface="Courier New" pitchFamily="49" charset="0"/>
              </a:rPr>
              <a:t>float mpg = get_mpg(c);</a:t>
            </a:r>
          </a:p>
          <a:p>
            <a:r>
              <a:rPr lang="en-US" sz="1600" dirty="0">
                <a:latin typeface="Courier New" pitchFamily="49" charset="0"/>
              </a:rPr>
              <a:t>free(c);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4343400" y="1425714"/>
            <a:ext cx="2438400" cy="1320874"/>
          </a:xfrm>
          <a:prstGeom prst="rect">
            <a:avLst/>
          </a:prstGeom>
          <a:solidFill>
            <a:srgbClr val="D2D2F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600" dirty="0">
                <a:latin typeface="Courier New" pitchFamily="49" charset="0"/>
              </a:rPr>
              <a:t>Car c = new Car();</a:t>
            </a:r>
          </a:p>
          <a:p>
            <a:r>
              <a:rPr lang="en-US" sz="1600" dirty="0">
                <a:latin typeface="Courier New" pitchFamily="49" charset="0"/>
              </a:rPr>
              <a:t>c.setMiles(100);</a:t>
            </a:r>
          </a:p>
          <a:p>
            <a:r>
              <a:rPr lang="en-US" sz="1600" dirty="0">
                <a:latin typeface="Courier New" pitchFamily="49" charset="0"/>
              </a:rPr>
              <a:t>c.setGals(17);</a:t>
            </a:r>
          </a:p>
          <a:p>
            <a:r>
              <a:rPr lang="en-US" sz="1600" dirty="0">
                <a:latin typeface="Courier New" pitchFamily="49" charset="0"/>
              </a:rPr>
              <a:t>float mpg =</a:t>
            </a:r>
            <a:br>
              <a:rPr lang="en-US" sz="1600" dirty="0">
                <a:latin typeface="Courier New" pitchFamily="49" charset="0"/>
              </a:rPr>
            </a:br>
            <a:r>
              <a:rPr lang="en-US" sz="1600" dirty="0">
                <a:latin typeface="Courier New" pitchFamily="49" charset="0"/>
              </a:rPr>
              <a:t>    c.getMPG();</a:t>
            </a: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905000" y="2938884"/>
            <a:ext cx="3471081" cy="1382430"/>
          </a:xfrm>
          <a:prstGeom prst="rect">
            <a:avLst/>
          </a:prstGeom>
          <a:solidFill>
            <a:srgbClr val="D2D2F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400" dirty="0">
                <a:latin typeface="Courier New" pitchFamily="49" charset="0"/>
              </a:rPr>
              <a:t>get_mpg:</a:t>
            </a:r>
          </a:p>
          <a:p>
            <a:r>
              <a:rPr lang="en-US" sz="1400" dirty="0">
                <a:latin typeface="Courier New" pitchFamily="49" charset="0"/>
              </a:rPr>
              <a:t>    pushq   %rbp</a:t>
            </a:r>
          </a:p>
          <a:p>
            <a:r>
              <a:rPr lang="en-US" sz="1400" dirty="0">
                <a:latin typeface="Courier New" pitchFamily="49" charset="0"/>
              </a:rPr>
              <a:t>    movq    %rsp, %rbp</a:t>
            </a:r>
          </a:p>
          <a:p>
            <a:r>
              <a:rPr lang="en-US" sz="1400" dirty="0">
                <a:latin typeface="Courier New" pitchFamily="49" charset="0"/>
              </a:rPr>
              <a:t>    ...</a:t>
            </a:r>
          </a:p>
          <a:p>
            <a:r>
              <a:rPr lang="en-US" sz="1400" dirty="0">
                <a:latin typeface="Courier New" pitchFamily="49" charset="0"/>
              </a:rPr>
              <a:t>    popq    %rbp</a:t>
            </a:r>
          </a:p>
          <a:p>
            <a:r>
              <a:rPr lang="en-US" sz="1400" dirty="0">
                <a:latin typeface="Courier New" pitchFamily="49" charset="0"/>
              </a:rPr>
              <a:t>    ret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7855" y="5649630"/>
            <a:ext cx="1204945" cy="105597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5727354"/>
            <a:ext cx="1828800" cy="93268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1752600" y="5649630"/>
            <a:ext cx="7010400" cy="1055970"/>
          </a:xfrm>
          <a:prstGeom prst="rect">
            <a:avLst/>
          </a:prstGeom>
          <a:noFill/>
          <a:ln w="1905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626100" y="4444347"/>
            <a:ext cx="2984500" cy="1017305"/>
            <a:chOff x="2057400" y="4480727"/>
            <a:chExt cx="2984500" cy="10173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76600" y="4480727"/>
              <a:ext cx="772668" cy="1017305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7400" y="4597400"/>
              <a:ext cx="1081903" cy="8128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67200" y="4522721"/>
              <a:ext cx="774700" cy="897741"/>
            </a:xfrm>
            <a:prstGeom prst="rect">
              <a:avLst/>
            </a:prstGeom>
          </p:spPr>
        </p:pic>
      </p:grpSp>
      <p:sp>
        <p:nvSpPr>
          <p:cNvPr id="22" name="TextBox 21"/>
          <p:cNvSpPr txBox="1"/>
          <p:nvPr/>
        </p:nvSpPr>
        <p:spPr>
          <a:xfrm>
            <a:off x="4343400" y="103438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Java: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101878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C: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2873514"/>
            <a:ext cx="1412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Assembly language: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1488" y="4430696"/>
            <a:ext cx="1412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Machine code:</a:t>
            </a:r>
          </a:p>
        </p:txBody>
      </p: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1905000" y="4473714"/>
            <a:ext cx="3471081" cy="951542"/>
          </a:xfrm>
          <a:prstGeom prst="rect">
            <a:avLst/>
          </a:prstGeom>
          <a:solidFill>
            <a:srgbClr val="D2D2F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400" dirty="0">
                <a:latin typeface="Courier New" pitchFamily="49" charset="0"/>
              </a:rPr>
              <a:t>0111010000011000</a:t>
            </a:r>
          </a:p>
          <a:p>
            <a:r>
              <a:rPr lang="en-US" sz="1400" dirty="0">
                <a:latin typeface="Courier New" pitchFamily="49" charset="0"/>
              </a:rPr>
              <a:t>100011010000010000000010</a:t>
            </a:r>
          </a:p>
          <a:p>
            <a:r>
              <a:rPr lang="en-US" sz="1400" dirty="0">
                <a:latin typeface="Courier New" pitchFamily="49" charset="0"/>
              </a:rPr>
              <a:t>1000100111000010</a:t>
            </a:r>
          </a:p>
          <a:p>
            <a:r>
              <a:rPr lang="en-US" sz="1400" dirty="0">
                <a:latin typeface="Courier New" pitchFamily="49" charset="0"/>
              </a:rPr>
              <a:t>110000011111101000011111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" y="5561798"/>
            <a:ext cx="1412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Computer system: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50125" y="4030586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OS: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5562600" y="4419600"/>
            <a:ext cx="3048000" cy="1055970"/>
          </a:xfrm>
          <a:prstGeom prst="rect">
            <a:avLst/>
          </a:prstGeom>
          <a:noFill/>
          <a:ln w="1905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32" name="Straight Arrow Connector 31"/>
          <p:cNvCxnSpPr>
            <a:stCxn id="9" idx="2"/>
          </p:cNvCxnSpPr>
          <p:nvPr/>
        </p:nvCxnSpPr>
        <p:spPr bwMode="auto">
          <a:xfrm>
            <a:off x="2324100" y="2755364"/>
            <a:ext cx="571500" cy="183520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37" name="Straight Arrow Connector 36"/>
          <p:cNvCxnSpPr>
            <a:stCxn id="10" idx="2"/>
          </p:cNvCxnSpPr>
          <p:nvPr/>
        </p:nvCxnSpPr>
        <p:spPr bwMode="auto">
          <a:xfrm flipH="1">
            <a:off x="4876800" y="2746588"/>
            <a:ext cx="685800" cy="192296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0" name="Straight Arrow Connector 39"/>
          <p:cNvCxnSpPr>
            <a:endCxn id="27" idx="0"/>
          </p:cNvCxnSpPr>
          <p:nvPr/>
        </p:nvCxnSpPr>
        <p:spPr bwMode="auto">
          <a:xfrm>
            <a:off x="3640541" y="4191000"/>
            <a:ext cx="0" cy="282714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3640541" y="5384082"/>
            <a:ext cx="0" cy="282714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>
            <a:off x="6781800" y="5384082"/>
            <a:ext cx="0" cy="282714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pic>
        <p:nvPicPr>
          <p:cNvPr id="47" name="Picture 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74125" y="5776393"/>
            <a:ext cx="774475" cy="803518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Processes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 bwMode="auto">
          <a:xfrm>
            <a:off x="2173674" y="5702485"/>
            <a:ext cx="1145032" cy="951640"/>
          </a:xfrm>
          <a:prstGeom prst="rect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5550124" y="4413940"/>
            <a:ext cx="3060475" cy="1061629"/>
          </a:xfrm>
          <a:prstGeom prst="rect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5" name="TextBox 105"/>
          <p:cNvSpPr txBox="1"/>
          <p:nvPr/>
        </p:nvSpPr>
        <p:spPr>
          <a:xfrm>
            <a:off x="7004858" y="381000"/>
            <a:ext cx="213360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Memory &amp; data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Integers &amp; floats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Machine code &amp; C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x86 </a:t>
            </a:r>
            <a:r>
              <a:rPr lang="en-US" sz="1800" dirty="0" smtClean="0">
                <a:solidFill>
                  <a:srgbClr val="999999"/>
                </a:solidFill>
                <a:latin typeface="Calibri" pitchFamily="34" charset="0"/>
              </a:rPr>
              <a:t>assembly</a:t>
            </a:r>
            <a:endParaRPr lang="en-US" sz="1800" dirty="0">
              <a:solidFill>
                <a:srgbClr val="999999"/>
              </a:solidFill>
              <a:latin typeface="Calibri" pitchFamily="34" charset="0"/>
            </a:endParaRP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Procedures &amp; stacks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Arrays &amp; structs</a:t>
            </a:r>
          </a:p>
          <a:p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Memory &amp; caches</a:t>
            </a:r>
          </a:p>
          <a:p>
            <a:r>
              <a:rPr lang="en-US" sz="1800" dirty="0">
                <a:solidFill>
                  <a:srgbClr val="FF0000"/>
                </a:solidFill>
                <a:latin typeface="Calibri" pitchFamily="34" charset="0"/>
              </a:rPr>
              <a:t>Processes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Virtual memory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Memory allocation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Java vs. C</a:t>
            </a:r>
          </a:p>
        </p:txBody>
      </p:sp>
    </p:spTree>
    <p:extLst>
      <p:ext uri="{BB962C8B-B14F-4D97-AF65-F5344CB8AC3E}">
        <p14:creationId xmlns:p14="http://schemas.microsoft.com/office/powerpoint/2010/main" val="2310182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8: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a process</a:t>
            </a:r>
          </a:p>
          <a:p>
            <a:r>
              <a:rPr lang="en-US" dirty="0" smtClean="0"/>
              <a:t>Creating processes</a:t>
            </a:r>
          </a:p>
          <a:p>
            <a:r>
              <a:rPr lang="en-US" dirty="0" smtClean="0"/>
              <a:t>Fork-Exec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Processes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049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process?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 smtClean="0"/>
              <a:t>Why are we learning about processes?</a:t>
            </a:r>
          </a:p>
          <a:p>
            <a:pPr lvl="1"/>
            <a:r>
              <a:rPr lang="en-US" b="0" dirty="0"/>
              <a:t>Processes are another </a:t>
            </a:r>
            <a:r>
              <a:rPr lang="en-US" b="0" i="1" dirty="0"/>
              <a:t>abstraction</a:t>
            </a:r>
            <a:r>
              <a:rPr lang="en-US" b="0" dirty="0"/>
              <a:t> in our computer system </a:t>
            </a:r>
            <a:r>
              <a:rPr lang="en-US" dirty="0"/>
              <a:t>–</a:t>
            </a:r>
            <a:r>
              <a:rPr lang="en-US" b="0" dirty="0"/>
              <a:t> the process abstraction provides an </a:t>
            </a:r>
            <a:r>
              <a:rPr lang="en-US" b="0" i="1" dirty="0"/>
              <a:t>interface</a:t>
            </a:r>
            <a:r>
              <a:rPr lang="en-US" b="0" dirty="0"/>
              <a:t> between the program and the underlying CPU + memory.</a:t>
            </a:r>
          </a:p>
          <a:p>
            <a:r>
              <a:rPr lang="en-US" b="0" dirty="0"/>
              <a:t>What do processes have to do with exceptional </a:t>
            </a:r>
            <a:r>
              <a:rPr lang="en-US" b="0"/>
              <a:t>control </a:t>
            </a:r>
            <a:r>
              <a:rPr lang="en-US" b="0" smtClean="0"/>
              <a:t>flow?</a:t>
            </a:r>
            <a:endParaRPr lang="en-US" b="0" dirty="0"/>
          </a:p>
          <a:p>
            <a:pPr lvl="1"/>
            <a:r>
              <a:rPr lang="en-US" dirty="0"/>
              <a:t>Exceptional control flow is the mechanism that the OS uses to enable multiple processes to run on the same system.</a:t>
            </a:r>
          </a:p>
          <a:p>
            <a:endParaRPr lang="en-US" b="0" dirty="0" smtClean="0"/>
          </a:p>
          <a:p>
            <a:r>
              <a:rPr lang="en-US" b="0" dirty="0" smtClean="0"/>
              <a:t>What is a program? A processor? A process?</a:t>
            </a:r>
            <a:endParaRPr lang="en-US" b="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Processes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161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Processes</a:t>
            </a:r>
          </a:p>
        </p:txBody>
      </p:sp>
      <p:sp>
        <p:nvSpPr>
          <p:cNvPr id="4833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Definition: A </a:t>
            </a:r>
            <a:r>
              <a:rPr lang="en-US" i="1" dirty="0">
                <a:solidFill>
                  <a:srgbClr val="C00000"/>
                </a:solidFill>
              </a:rPr>
              <a:t>process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is an instance of a running </a:t>
            </a:r>
            <a:r>
              <a:rPr lang="en-US" dirty="0" smtClean="0"/>
              <a:t>program</a:t>
            </a:r>
          </a:p>
          <a:p>
            <a:pPr lvl="1"/>
            <a:r>
              <a:rPr lang="en-US" dirty="0"/>
              <a:t>One of the most</a:t>
            </a:r>
            <a:r>
              <a:rPr lang="en-US" dirty="0" smtClean="0"/>
              <a:t> important ideas </a:t>
            </a:r>
            <a:r>
              <a:rPr lang="en-US" dirty="0"/>
              <a:t>in computer </a:t>
            </a:r>
            <a:r>
              <a:rPr lang="en-US" dirty="0" smtClean="0"/>
              <a:t>science</a:t>
            </a:r>
            <a:endParaRPr lang="en-US" dirty="0"/>
          </a:p>
          <a:p>
            <a:pPr lvl="1"/>
            <a:r>
              <a:rPr lang="en-US" dirty="0"/>
              <a:t>Not the same as “program” or “processor”</a:t>
            </a:r>
          </a:p>
          <a:p>
            <a:endParaRPr lang="en-US" dirty="0" smtClean="0"/>
          </a:p>
          <a:p>
            <a:r>
              <a:rPr lang="en-US" dirty="0" smtClean="0"/>
              <a:t>Process </a:t>
            </a:r>
            <a:r>
              <a:rPr lang="en-US" dirty="0"/>
              <a:t>provides each program with </a:t>
            </a:r>
            <a:r>
              <a:rPr lang="en-US" dirty="0">
                <a:solidFill>
                  <a:srgbClr val="C00000"/>
                </a:solidFill>
              </a:rPr>
              <a:t>two key abstractions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Logical control flow</a:t>
            </a:r>
          </a:p>
          <a:p>
            <a:pPr lvl="2"/>
            <a:r>
              <a:rPr lang="en-US" dirty="0"/>
              <a:t>Each process seems to have exclusive use of the </a:t>
            </a:r>
            <a:r>
              <a:rPr lang="en-US" dirty="0" smtClean="0"/>
              <a:t>CPU</a:t>
            </a:r>
            <a:endParaRPr lang="en-US" dirty="0"/>
          </a:p>
          <a:p>
            <a:pPr lvl="1"/>
            <a:r>
              <a:rPr lang="en-US" dirty="0"/>
              <a:t>Private </a:t>
            </a:r>
            <a:r>
              <a:rPr lang="en-US" dirty="0" smtClean="0"/>
              <a:t>virtual address </a:t>
            </a:r>
            <a:r>
              <a:rPr lang="en-US" dirty="0"/>
              <a:t>space</a:t>
            </a:r>
          </a:p>
          <a:p>
            <a:pPr lvl="2"/>
            <a:r>
              <a:rPr lang="en-US" dirty="0"/>
              <a:t>Each process seems to have exclusive use of main </a:t>
            </a:r>
            <a:r>
              <a:rPr lang="en-US" dirty="0" smtClean="0"/>
              <a:t>memory</a:t>
            </a:r>
            <a:endParaRPr lang="en-US" dirty="0"/>
          </a:p>
          <a:p>
            <a:r>
              <a:rPr lang="en-US" dirty="0" smtClean="0"/>
              <a:t>Why are these illusions important?</a:t>
            </a:r>
          </a:p>
          <a:p>
            <a:r>
              <a:rPr lang="en-US" dirty="0" smtClean="0"/>
              <a:t>How </a:t>
            </a:r>
            <a:r>
              <a:rPr lang="en-US" dirty="0"/>
              <a:t>are these </a:t>
            </a:r>
            <a:r>
              <a:rPr lang="en-US" dirty="0" smtClean="0"/>
              <a:t>illusions </a:t>
            </a:r>
            <a:r>
              <a:rPr lang="en-US" dirty="0"/>
              <a:t>maintained</a:t>
            </a:r>
            <a:r>
              <a:rPr lang="en-US" dirty="0" smtClean="0"/>
              <a:t>?</a:t>
            </a:r>
          </a:p>
          <a:p>
            <a:pPr lvl="1"/>
            <a:r>
              <a:rPr lang="en-US" dirty="0"/>
              <a:t>Process executions interleaved (multi-tasking)</a:t>
            </a:r>
          </a:p>
          <a:p>
            <a:pPr lvl="1"/>
            <a:r>
              <a:rPr lang="en-US" dirty="0"/>
              <a:t>Address spaces managed by virtual memory system – next course topic</a:t>
            </a:r>
          </a:p>
          <a:p>
            <a:pPr lvl="1"/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Processes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Concurrent Processes</a:t>
            </a:r>
          </a:p>
        </p:txBody>
      </p:sp>
      <p:sp>
        <p:nvSpPr>
          <p:cNvPr id="4853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processes </a:t>
            </a:r>
            <a:r>
              <a:rPr lang="en-US" i="1" dirty="0"/>
              <a:t>run </a:t>
            </a:r>
            <a:r>
              <a:rPr lang="en-US" i="1" dirty="0">
                <a:solidFill>
                  <a:srgbClr val="C00000"/>
                </a:solidFill>
              </a:rPr>
              <a:t>concurrently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(are concurrent) if their</a:t>
            </a:r>
            <a:r>
              <a:rPr lang="en-US" dirty="0" smtClean="0"/>
              <a:t> instruction executions (flows) overlap </a:t>
            </a:r>
            <a:r>
              <a:rPr lang="en-US" dirty="0"/>
              <a:t>in time</a:t>
            </a:r>
          </a:p>
          <a:p>
            <a:r>
              <a:rPr lang="en-US" dirty="0"/>
              <a:t>Otherwise, they are </a:t>
            </a:r>
            <a:r>
              <a:rPr lang="en-US" i="1" dirty="0" smtClean="0">
                <a:solidFill>
                  <a:srgbClr val="C00000"/>
                </a:solidFill>
              </a:rPr>
              <a:t>sequential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Concurrent: A &amp; B, A &amp; C</a:t>
            </a:r>
          </a:p>
          <a:p>
            <a:pPr lvl="1"/>
            <a:r>
              <a:rPr lang="en-US" dirty="0"/>
              <a:t>Sequential: B &amp; </a:t>
            </a:r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Processes</a:t>
            </a:r>
            <a:endParaRPr lang="en-US" dirty="0"/>
          </a:p>
        </p:txBody>
      </p:sp>
      <p:sp>
        <p:nvSpPr>
          <p:cNvPr id="485383" name="Line 7"/>
          <p:cNvSpPr>
            <a:spLocks noChangeShapeType="1"/>
          </p:cNvSpPr>
          <p:nvPr/>
        </p:nvSpPr>
        <p:spPr bwMode="auto">
          <a:xfrm>
            <a:off x="3124200" y="43434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85384" name="Text Box 8"/>
          <p:cNvSpPr txBox="1">
            <a:spLocks noChangeArrowheads="1"/>
          </p:cNvSpPr>
          <p:nvPr/>
        </p:nvSpPr>
        <p:spPr bwMode="auto">
          <a:xfrm>
            <a:off x="2622332" y="3962400"/>
            <a:ext cx="999697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i="1" dirty="0">
                <a:solidFill>
                  <a:srgbClr val="C00000"/>
                </a:solidFill>
                <a:latin typeface="Calibri" pitchFamily="34" charset="0"/>
              </a:rPr>
              <a:t>Process A</a:t>
            </a:r>
          </a:p>
        </p:txBody>
      </p:sp>
      <p:sp>
        <p:nvSpPr>
          <p:cNvPr id="485385" name="Text Box 9"/>
          <p:cNvSpPr txBox="1">
            <a:spLocks noChangeArrowheads="1"/>
          </p:cNvSpPr>
          <p:nvPr/>
        </p:nvSpPr>
        <p:spPr bwMode="auto">
          <a:xfrm>
            <a:off x="4146332" y="3962400"/>
            <a:ext cx="990079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i="1" dirty="0">
                <a:solidFill>
                  <a:srgbClr val="C00000"/>
                </a:solidFill>
                <a:latin typeface="Calibri" pitchFamily="34" charset="0"/>
              </a:rPr>
              <a:t>Process B</a:t>
            </a:r>
          </a:p>
        </p:txBody>
      </p:sp>
      <p:sp>
        <p:nvSpPr>
          <p:cNvPr id="485386" name="Text Box 10"/>
          <p:cNvSpPr txBox="1">
            <a:spLocks noChangeArrowheads="1"/>
          </p:cNvSpPr>
          <p:nvPr/>
        </p:nvSpPr>
        <p:spPr bwMode="auto">
          <a:xfrm>
            <a:off x="5670332" y="3962400"/>
            <a:ext cx="983667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i="1" dirty="0">
                <a:solidFill>
                  <a:srgbClr val="C00000"/>
                </a:solidFill>
                <a:latin typeface="Calibri" pitchFamily="34" charset="0"/>
              </a:rPr>
              <a:t>Process C</a:t>
            </a:r>
          </a:p>
        </p:txBody>
      </p:sp>
      <p:sp>
        <p:nvSpPr>
          <p:cNvPr id="485387" name="Line 11"/>
          <p:cNvSpPr>
            <a:spLocks noChangeShapeType="1"/>
          </p:cNvSpPr>
          <p:nvPr/>
        </p:nvSpPr>
        <p:spPr bwMode="auto">
          <a:xfrm>
            <a:off x="4648200" y="46482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85388" name="Line 12"/>
          <p:cNvSpPr>
            <a:spLocks noChangeShapeType="1"/>
          </p:cNvSpPr>
          <p:nvPr/>
        </p:nvSpPr>
        <p:spPr bwMode="auto">
          <a:xfrm>
            <a:off x="6172200" y="49530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85389" name="Line 13"/>
          <p:cNvSpPr>
            <a:spLocks noChangeShapeType="1"/>
          </p:cNvSpPr>
          <p:nvPr/>
        </p:nvSpPr>
        <p:spPr bwMode="auto">
          <a:xfrm>
            <a:off x="3124200" y="52578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85390" name="Line 14"/>
          <p:cNvSpPr>
            <a:spLocks noChangeShapeType="1"/>
          </p:cNvSpPr>
          <p:nvPr/>
        </p:nvSpPr>
        <p:spPr bwMode="auto">
          <a:xfrm>
            <a:off x="6172200" y="5562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85391" name="Line 15"/>
          <p:cNvSpPr>
            <a:spLocks noChangeShapeType="1"/>
          </p:cNvSpPr>
          <p:nvPr/>
        </p:nvSpPr>
        <p:spPr bwMode="auto">
          <a:xfrm>
            <a:off x="2667000" y="4648200"/>
            <a:ext cx="4038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85392" name="Line 16"/>
          <p:cNvSpPr>
            <a:spLocks noChangeShapeType="1"/>
          </p:cNvSpPr>
          <p:nvPr/>
        </p:nvSpPr>
        <p:spPr bwMode="auto">
          <a:xfrm>
            <a:off x="2667000" y="4953000"/>
            <a:ext cx="4038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85393" name="Line 17"/>
          <p:cNvSpPr>
            <a:spLocks noChangeShapeType="1"/>
          </p:cNvSpPr>
          <p:nvPr/>
        </p:nvSpPr>
        <p:spPr bwMode="auto">
          <a:xfrm>
            <a:off x="2667000" y="5257800"/>
            <a:ext cx="4038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85394" name="Line 18"/>
          <p:cNvSpPr>
            <a:spLocks noChangeShapeType="1"/>
          </p:cNvSpPr>
          <p:nvPr/>
        </p:nvSpPr>
        <p:spPr bwMode="auto">
          <a:xfrm>
            <a:off x="2667000" y="5562600"/>
            <a:ext cx="4038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85395" name="Line 19"/>
          <p:cNvSpPr>
            <a:spLocks noChangeShapeType="1"/>
          </p:cNvSpPr>
          <p:nvPr/>
        </p:nvSpPr>
        <p:spPr bwMode="auto">
          <a:xfrm>
            <a:off x="2667000" y="5867400"/>
            <a:ext cx="4038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0" name="Text Box 1031"/>
          <p:cNvSpPr txBox="1">
            <a:spLocks noChangeArrowheads="1"/>
          </p:cNvSpPr>
          <p:nvPr/>
        </p:nvSpPr>
        <p:spPr bwMode="auto">
          <a:xfrm>
            <a:off x="1010947" y="4872335"/>
            <a:ext cx="817853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dirty="0" smtClean="0">
                <a:latin typeface="Calibri" pitchFamily="34" charset="0"/>
              </a:rPr>
              <a:t>time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21" name="Down Arrow 20"/>
          <p:cNvSpPr/>
          <p:nvPr/>
        </p:nvSpPr>
        <p:spPr bwMode="auto">
          <a:xfrm>
            <a:off x="1752600" y="4237152"/>
            <a:ext cx="457200" cy="1858848"/>
          </a:xfrm>
          <a:prstGeom prst="downArrow">
            <a:avLst/>
          </a:prstGeom>
          <a:solidFill>
            <a:schemeClr val="bg1">
              <a:lumMod val="65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25" name="Line 11"/>
          <p:cNvSpPr>
            <a:spLocks noChangeShapeType="1"/>
          </p:cNvSpPr>
          <p:nvPr/>
        </p:nvSpPr>
        <p:spPr bwMode="auto">
          <a:xfrm>
            <a:off x="3024540" y="5564964"/>
            <a:ext cx="196399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6" name="Line 11"/>
          <p:cNvSpPr>
            <a:spLocks noChangeShapeType="1"/>
          </p:cNvSpPr>
          <p:nvPr/>
        </p:nvSpPr>
        <p:spPr bwMode="auto">
          <a:xfrm>
            <a:off x="4551731" y="4957911"/>
            <a:ext cx="196399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7" name="Line 11"/>
          <p:cNvSpPr>
            <a:spLocks noChangeShapeType="1"/>
          </p:cNvSpPr>
          <p:nvPr/>
        </p:nvSpPr>
        <p:spPr bwMode="auto">
          <a:xfrm>
            <a:off x="6078923" y="5869765"/>
            <a:ext cx="196399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5383" grpId="0" animBg="1"/>
      <p:bldP spid="485384" grpId="0"/>
      <p:bldP spid="485385" grpId="0"/>
      <p:bldP spid="485386" grpId="0"/>
      <p:bldP spid="485387" grpId="0" animBg="1"/>
      <p:bldP spid="485388" grpId="0" animBg="1"/>
      <p:bldP spid="485389" grpId="0" animBg="1"/>
      <p:bldP spid="485390" grpId="0" animBg="1"/>
      <p:bldP spid="485391" grpId="0" animBg="1"/>
      <p:bldP spid="485392" grpId="0" animBg="1"/>
      <p:bldP spid="485393" grpId="0" animBg="1"/>
      <p:bldP spid="485394" grpId="0" animBg="1"/>
      <p:bldP spid="485395" grpId="0" animBg="1"/>
      <p:bldP spid="20" grpId="0"/>
      <p:bldP spid="21" grpId="0" animBg="1"/>
      <p:bldP spid="25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User View of Concurrent Processes</a:t>
            </a:r>
          </a:p>
        </p:txBody>
      </p:sp>
      <p:sp>
        <p:nvSpPr>
          <p:cNvPr id="4864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Control flows for concurrent processes are physically disjoint in </a:t>
            </a:r>
            <a:r>
              <a:rPr lang="en-US" dirty="0" smtClean="0"/>
              <a:t>time</a:t>
            </a:r>
            <a:endParaRPr lang="en-US" dirty="0"/>
          </a:p>
          <a:p>
            <a:pPr lvl="1"/>
            <a:r>
              <a:rPr lang="en-US" dirty="0" smtClean="0"/>
              <a:t>CPU only executes instructions for one process at a time</a:t>
            </a:r>
          </a:p>
          <a:p>
            <a:r>
              <a:rPr lang="en-US" dirty="0" smtClean="0"/>
              <a:t>However</a:t>
            </a:r>
            <a:r>
              <a:rPr lang="en-US" dirty="0"/>
              <a:t>, we can think of concurrent processes</a:t>
            </a:r>
            <a:r>
              <a:rPr lang="en-US" dirty="0" smtClean="0"/>
              <a:t> as executing in </a:t>
            </a:r>
            <a:r>
              <a:rPr lang="en-US" dirty="0"/>
              <a:t>parallel</a:t>
            </a: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Processes</a:t>
            </a:r>
            <a:endParaRPr lang="en-US" dirty="0"/>
          </a:p>
        </p:txBody>
      </p:sp>
      <p:sp>
        <p:nvSpPr>
          <p:cNvPr id="486405" name="Text Box 5"/>
          <p:cNvSpPr txBox="1">
            <a:spLocks noChangeArrowheads="1"/>
          </p:cNvSpPr>
          <p:nvPr/>
        </p:nvSpPr>
        <p:spPr bwMode="auto">
          <a:xfrm>
            <a:off x="1219200" y="4311650"/>
            <a:ext cx="770163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dirty="0" smtClean="0">
                <a:latin typeface="Calibri" pitchFamily="34" charset="0"/>
              </a:rPr>
              <a:t>time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486406" name="Line 6"/>
          <p:cNvSpPr>
            <a:spLocks noChangeShapeType="1"/>
          </p:cNvSpPr>
          <p:nvPr/>
        </p:nvSpPr>
        <p:spPr bwMode="auto">
          <a:xfrm>
            <a:off x="3276600" y="41910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86407" name="Text Box 7"/>
          <p:cNvSpPr txBox="1">
            <a:spLocks noChangeArrowheads="1"/>
          </p:cNvSpPr>
          <p:nvPr/>
        </p:nvSpPr>
        <p:spPr bwMode="auto">
          <a:xfrm>
            <a:off x="2709863" y="3810000"/>
            <a:ext cx="999697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i="1" dirty="0">
                <a:solidFill>
                  <a:srgbClr val="C00000"/>
                </a:solidFill>
                <a:latin typeface="Calibri" pitchFamily="34" charset="0"/>
              </a:rPr>
              <a:t>Process A</a:t>
            </a:r>
          </a:p>
        </p:txBody>
      </p:sp>
      <p:sp>
        <p:nvSpPr>
          <p:cNvPr id="486408" name="Text Box 8"/>
          <p:cNvSpPr txBox="1">
            <a:spLocks noChangeArrowheads="1"/>
          </p:cNvSpPr>
          <p:nvPr/>
        </p:nvSpPr>
        <p:spPr bwMode="auto">
          <a:xfrm>
            <a:off x="4233863" y="3810000"/>
            <a:ext cx="990079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i="1" dirty="0">
                <a:solidFill>
                  <a:srgbClr val="C00000"/>
                </a:solidFill>
                <a:latin typeface="Calibri" pitchFamily="34" charset="0"/>
              </a:rPr>
              <a:t>Process B</a:t>
            </a:r>
          </a:p>
        </p:txBody>
      </p:sp>
      <p:sp>
        <p:nvSpPr>
          <p:cNvPr id="486409" name="Text Box 9"/>
          <p:cNvSpPr txBox="1">
            <a:spLocks noChangeArrowheads="1"/>
          </p:cNvSpPr>
          <p:nvPr/>
        </p:nvSpPr>
        <p:spPr bwMode="auto">
          <a:xfrm>
            <a:off x="5757863" y="3810000"/>
            <a:ext cx="983667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i="1" dirty="0">
                <a:solidFill>
                  <a:srgbClr val="C00000"/>
                </a:solidFill>
                <a:latin typeface="Calibri" pitchFamily="34" charset="0"/>
              </a:rPr>
              <a:t>Process C</a:t>
            </a:r>
          </a:p>
        </p:txBody>
      </p:sp>
      <p:sp>
        <p:nvSpPr>
          <p:cNvPr id="486410" name="Line 10"/>
          <p:cNvSpPr>
            <a:spLocks noChangeShapeType="1"/>
          </p:cNvSpPr>
          <p:nvPr/>
        </p:nvSpPr>
        <p:spPr bwMode="auto">
          <a:xfrm>
            <a:off x="4800600" y="43434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86411" name="Line 11"/>
          <p:cNvSpPr>
            <a:spLocks noChangeShapeType="1"/>
          </p:cNvSpPr>
          <p:nvPr/>
        </p:nvSpPr>
        <p:spPr bwMode="auto">
          <a:xfrm>
            <a:off x="6324600" y="46482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86412" name="Line 12"/>
          <p:cNvSpPr>
            <a:spLocks noChangeShapeType="1"/>
          </p:cNvSpPr>
          <p:nvPr/>
        </p:nvSpPr>
        <p:spPr bwMode="auto">
          <a:xfrm>
            <a:off x="3276600" y="4495799"/>
            <a:ext cx="0" cy="52281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86413" name="Line 13"/>
          <p:cNvSpPr>
            <a:spLocks noChangeShapeType="1"/>
          </p:cNvSpPr>
          <p:nvPr/>
        </p:nvSpPr>
        <p:spPr bwMode="auto">
          <a:xfrm>
            <a:off x="2819400" y="4191000"/>
            <a:ext cx="4038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86414" name="Line 14"/>
          <p:cNvSpPr>
            <a:spLocks noChangeShapeType="1"/>
          </p:cNvSpPr>
          <p:nvPr/>
        </p:nvSpPr>
        <p:spPr bwMode="auto">
          <a:xfrm>
            <a:off x="2819400" y="4816090"/>
            <a:ext cx="4038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86415" name="Line 15"/>
          <p:cNvSpPr>
            <a:spLocks noChangeShapeType="1"/>
          </p:cNvSpPr>
          <p:nvPr/>
        </p:nvSpPr>
        <p:spPr bwMode="auto">
          <a:xfrm>
            <a:off x="6324600" y="49530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86416" name="Line 16"/>
          <p:cNvSpPr>
            <a:spLocks noChangeShapeType="1"/>
          </p:cNvSpPr>
          <p:nvPr/>
        </p:nvSpPr>
        <p:spPr bwMode="auto">
          <a:xfrm>
            <a:off x="2819400" y="4343400"/>
            <a:ext cx="4038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86417" name="Line 17"/>
          <p:cNvSpPr>
            <a:spLocks noChangeShapeType="1"/>
          </p:cNvSpPr>
          <p:nvPr/>
        </p:nvSpPr>
        <p:spPr bwMode="auto">
          <a:xfrm>
            <a:off x="2819400" y="4648200"/>
            <a:ext cx="4038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8" name="Down Arrow 17"/>
          <p:cNvSpPr/>
          <p:nvPr/>
        </p:nvSpPr>
        <p:spPr bwMode="auto">
          <a:xfrm>
            <a:off x="1981200" y="4000500"/>
            <a:ext cx="457200" cy="1257300"/>
          </a:xfrm>
          <a:prstGeom prst="downArrow">
            <a:avLst/>
          </a:prstGeom>
          <a:solidFill>
            <a:schemeClr val="bg1">
              <a:lumMod val="65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22" name="Line 17"/>
          <p:cNvSpPr>
            <a:spLocks noChangeShapeType="1"/>
          </p:cNvSpPr>
          <p:nvPr/>
        </p:nvSpPr>
        <p:spPr bwMode="auto">
          <a:xfrm>
            <a:off x="2816920" y="5017460"/>
            <a:ext cx="4038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3" name="Line 17"/>
          <p:cNvSpPr>
            <a:spLocks noChangeShapeType="1"/>
          </p:cNvSpPr>
          <p:nvPr/>
        </p:nvSpPr>
        <p:spPr bwMode="auto">
          <a:xfrm>
            <a:off x="2814440" y="5262800"/>
            <a:ext cx="4038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>
            <a:off x="3181660" y="5015015"/>
            <a:ext cx="196399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5" name="Line 11"/>
          <p:cNvSpPr>
            <a:spLocks noChangeShapeType="1"/>
          </p:cNvSpPr>
          <p:nvPr/>
        </p:nvSpPr>
        <p:spPr bwMode="auto">
          <a:xfrm>
            <a:off x="4708850" y="4643654"/>
            <a:ext cx="196399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6" name="Line 11"/>
          <p:cNvSpPr>
            <a:spLocks noChangeShapeType="1"/>
          </p:cNvSpPr>
          <p:nvPr/>
        </p:nvSpPr>
        <p:spPr bwMode="auto">
          <a:xfrm>
            <a:off x="6222949" y="5267439"/>
            <a:ext cx="196399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 bwMode="auto">
          <a:xfrm>
            <a:off x="2120444" y="5485260"/>
            <a:ext cx="4495800" cy="425450"/>
          </a:xfrm>
          <a:prstGeom prst="rect">
            <a:avLst/>
          </a:prstGeom>
          <a:solidFill>
            <a:srgbClr val="F1C7C7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120444" y="5059810"/>
            <a:ext cx="4495800" cy="42545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2120444" y="5910710"/>
            <a:ext cx="4495800" cy="42545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2120444" y="4628466"/>
            <a:ext cx="4495800" cy="425450"/>
          </a:xfrm>
          <a:prstGeom prst="rect">
            <a:avLst/>
          </a:prstGeom>
          <a:solidFill>
            <a:srgbClr val="F1C7C7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2120444" y="4203016"/>
            <a:ext cx="4495800" cy="42545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487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Context Switching</a:t>
            </a:r>
          </a:p>
        </p:txBody>
      </p:sp>
      <p:sp>
        <p:nvSpPr>
          <p:cNvPr id="4874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Processes are managed by a shared chunk of OS code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called </a:t>
            </a:r>
            <a:r>
              <a:rPr lang="en-US" dirty="0"/>
              <a:t>the </a:t>
            </a:r>
            <a:r>
              <a:rPr lang="en-US" i="1" dirty="0">
                <a:solidFill>
                  <a:srgbClr val="C00000"/>
                </a:solidFill>
              </a:rPr>
              <a:t>kernel</a:t>
            </a:r>
          </a:p>
          <a:p>
            <a:pPr lvl="1"/>
            <a:r>
              <a:rPr lang="en-US" dirty="0"/>
              <a:t>Important: the kernel is not a separate process, but rather runs as part of</a:t>
            </a:r>
            <a:r>
              <a:rPr lang="en-US" dirty="0" smtClean="0"/>
              <a:t> a user </a:t>
            </a:r>
            <a:r>
              <a:rPr lang="en-US" dirty="0"/>
              <a:t>process</a:t>
            </a:r>
          </a:p>
          <a:p>
            <a:r>
              <a:rPr lang="en-US" dirty="0"/>
              <a:t>Control flow passes from one process to another via a </a:t>
            </a:r>
            <a:r>
              <a:rPr lang="en-US" i="1" dirty="0">
                <a:solidFill>
                  <a:srgbClr val="C00000"/>
                </a:solidFill>
              </a:rPr>
              <a:t>context </a:t>
            </a:r>
            <a:r>
              <a:rPr lang="en-US" i="1" dirty="0" smtClean="0">
                <a:solidFill>
                  <a:srgbClr val="C00000"/>
                </a:solidFill>
              </a:rPr>
              <a:t>switch…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b="0" dirty="0" smtClean="0"/>
              <a:t>(how?)</a:t>
            </a:r>
            <a:endParaRPr lang="en-US" b="0" dirty="0"/>
          </a:p>
          <a:p>
            <a:pPr lvl="1"/>
            <a:endParaRPr lang="en-US" dirty="0"/>
          </a:p>
        </p:txBody>
      </p:sp>
      <p:sp>
        <p:nvSpPr>
          <p:cNvPr id="44" name="Footer Placeholder 4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Processes</a:t>
            </a:r>
            <a:endParaRPr lang="en-US" dirty="0"/>
          </a:p>
        </p:txBody>
      </p:sp>
      <p:sp>
        <p:nvSpPr>
          <p:cNvPr id="487428" name="Text Box 4"/>
          <p:cNvSpPr txBox="1">
            <a:spLocks noChangeArrowheads="1"/>
          </p:cNvSpPr>
          <p:nvPr/>
        </p:nvSpPr>
        <p:spPr bwMode="auto">
          <a:xfrm>
            <a:off x="2342466" y="3581400"/>
            <a:ext cx="1097160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i="1" dirty="0">
                <a:solidFill>
                  <a:srgbClr val="C00000"/>
                </a:solidFill>
                <a:latin typeface="Calibri" pitchFamily="34" charset="0"/>
              </a:rPr>
              <a:t>Process </a:t>
            </a:r>
            <a:r>
              <a:rPr lang="en-US" sz="1800" i="1" dirty="0" smtClean="0">
                <a:solidFill>
                  <a:srgbClr val="C00000"/>
                </a:solidFill>
                <a:latin typeface="Calibri" pitchFamily="34" charset="0"/>
              </a:rPr>
              <a:t>A</a:t>
            </a:r>
            <a:endParaRPr lang="en-US" sz="1800" i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487429" name="Text Box 5"/>
          <p:cNvSpPr txBox="1">
            <a:spLocks noChangeArrowheads="1"/>
          </p:cNvSpPr>
          <p:nvPr/>
        </p:nvSpPr>
        <p:spPr bwMode="auto">
          <a:xfrm>
            <a:off x="3865458" y="3581400"/>
            <a:ext cx="1087542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i="1" dirty="0">
                <a:solidFill>
                  <a:srgbClr val="C00000"/>
                </a:solidFill>
                <a:latin typeface="Calibri" pitchFamily="34" charset="0"/>
              </a:rPr>
              <a:t>Process </a:t>
            </a:r>
            <a:r>
              <a:rPr lang="en-US" sz="1800" i="1" dirty="0" smtClean="0">
                <a:solidFill>
                  <a:srgbClr val="C00000"/>
                </a:solidFill>
                <a:latin typeface="Calibri" pitchFamily="34" charset="0"/>
              </a:rPr>
              <a:t>B</a:t>
            </a:r>
            <a:endParaRPr lang="en-US" sz="1800" i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487430" name="Line 6"/>
          <p:cNvSpPr>
            <a:spLocks noChangeShapeType="1"/>
          </p:cNvSpPr>
          <p:nvPr/>
        </p:nvSpPr>
        <p:spPr bwMode="auto">
          <a:xfrm flipH="1">
            <a:off x="2895600" y="4206200"/>
            <a:ext cx="6350" cy="420624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87435" name="Line 11"/>
          <p:cNvSpPr>
            <a:spLocks noChangeShapeType="1"/>
          </p:cNvSpPr>
          <p:nvPr/>
        </p:nvSpPr>
        <p:spPr bwMode="auto">
          <a:xfrm flipH="1">
            <a:off x="3721100" y="3581400"/>
            <a:ext cx="12700" cy="31242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87436" name="Text Box 12"/>
          <p:cNvSpPr txBox="1">
            <a:spLocks noChangeArrowheads="1"/>
          </p:cNvSpPr>
          <p:nvPr/>
        </p:nvSpPr>
        <p:spPr bwMode="auto">
          <a:xfrm>
            <a:off x="5422900" y="4267200"/>
            <a:ext cx="1009187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user code</a:t>
            </a:r>
          </a:p>
        </p:txBody>
      </p:sp>
      <p:sp>
        <p:nvSpPr>
          <p:cNvPr id="487437" name="Text Box 13"/>
          <p:cNvSpPr txBox="1">
            <a:spLocks noChangeArrowheads="1"/>
          </p:cNvSpPr>
          <p:nvPr/>
        </p:nvSpPr>
        <p:spPr bwMode="auto">
          <a:xfrm>
            <a:off x="5422900" y="4681538"/>
            <a:ext cx="1171859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kernel code</a:t>
            </a:r>
          </a:p>
        </p:txBody>
      </p:sp>
      <p:sp>
        <p:nvSpPr>
          <p:cNvPr id="487438" name="Text Box 14"/>
          <p:cNvSpPr txBox="1">
            <a:spLocks noChangeArrowheads="1"/>
          </p:cNvSpPr>
          <p:nvPr/>
        </p:nvSpPr>
        <p:spPr bwMode="auto">
          <a:xfrm>
            <a:off x="5422900" y="5094288"/>
            <a:ext cx="1009187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user code</a:t>
            </a:r>
          </a:p>
        </p:txBody>
      </p:sp>
      <p:sp>
        <p:nvSpPr>
          <p:cNvPr id="487439" name="Text Box 15"/>
          <p:cNvSpPr txBox="1">
            <a:spLocks noChangeArrowheads="1"/>
          </p:cNvSpPr>
          <p:nvPr/>
        </p:nvSpPr>
        <p:spPr bwMode="auto">
          <a:xfrm>
            <a:off x="5405438" y="5530850"/>
            <a:ext cx="1171859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kernel code</a:t>
            </a:r>
          </a:p>
        </p:txBody>
      </p:sp>
      <p:sp>
        <p:nvSpPr>
          <p:cNvPr id="487440" name="Text Box 16"/>
          <p:cNvSpPr txBox="1">
            <a:spLocks noChangeArrowheads="1"/>
          </p:cNvSpPr>
          <p:nvPr/>
        </p:nvSpPr>
        <p:spPr bwMode="auto">
          <a:xfrm>
            <a:off x="5422900" y="5988050"/>
            <a:ext cx="1009187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user code</a:t>
            </a:r>
          </a:p>
        </p:txBody>
      </p:sp>
      <p:sp>
        <p:nvSpPr>
          <p:cNvPr id="487451" name="AutoShape 27"/>
          <p:cNvSpPr>
            <a:spLocks/>
          </p:cNvSpPr>
          <p:nvPr/>
        </p:nvSpPr>
        <p:spPr bwMode="auto">
          <a:xfrm>
            <a:off x="6858000" y="4627343"/>
            <a:ext cx="76200" cy="381000"/>
          </a:xfrm>
          <a:prstGeom prst="rightBrace">
            <a:avLst>
              <a:gd name="adj1" fmla="val 41667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600" dirty="0">
              <a:latin typeface="Calibri" pitchFamily="34" charset="0"/>
            </a:endParaRPr>
          </a:p>
        </p:txBody>
      </p:sp>
      <p:sp>
        <p:nvSpPr>
          <p:cNvPr id="487452" name="Text Box 28"/>
          <p:cNvSpPr txBox="1">
            <a:spLocks noChangeArrowheads="1"/>
          </p:cNvSpPr>
          <p:nvPr/>
        </p:nvSpPr>
        <p:spPr bwMode="auto">
          <a:xfrm>
            <a:off x="6937375" y="4648566"/>
            <a:ext cx="1403654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i="1" dirty="0">
                <a:latin typeface="Calibri" pitchFamily="34" charset="0"/>
              </a:rPr>
              <a:t>context switch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487453" name="AutoShape 29"/>
          <p:cNvSpPr>
            <a:spLocks/>
          </p:cNvSpPr>
          <p:nvPr/>
        </p:nvSpPr>
        <p:spPr bwMode="auto">
          <a:xfrm>
            <a:off x="6858000" y="5496837"/>
            <a:ext cx="76200" cy="381000"/>
          </a:xfrm>
          <a:prstGeom prst="rightBrace">
            <a:avLst>
              <a:gd name="adj1" fmla="val 41667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sz="1600" dirty="0">
              <a:latin typeface="Calibri" pitchFamily="34" charset="0"/>
            </a:endParaRPr>
          </a:p>
        </p:txBody>
      </p:sp>
      <p:sp>
        <p:nvSpPr>
          <p:cNvPr id="487454" name="Text Box 30"/>
          <p:cNvSpPr txBox="1">
            <a:spLocks noChangeArrowheads="1"/>
          </p:cNvSpPr>
          <p:nvPr/>
        </p:nvSpPr>
        <p:spPr bwMode="auto">
          <a:xfrm>
            <a:off x="6937375" y="5518060"/>
            <a:ext cx="1403654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i="1" dirty="0">
                <a:latin typeface="Calibri" pitchFamily="34" charset="0"/>
              </a:rPr>
              <a:t>context switch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31" name="Text Box 5"/>
          <p:cNvSpPr txBox="1">
            <a:spLocks noChangeArrowheads="1"/>
          </p:cNvSpPr>
          <p:nvPr/>
        </p:nvSpPr>
        <p:spPr bwMode="auto">
          <a:xfrm>
            <a:off x="533400" y="4953000"/>
            <a:ext cx="770163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dirty="0" smtClean="0">
                <a:latin typeface="Calibri" pitchFamily="34" charset="0"/>
              </a:rPr>
              <a:t>time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2" name="Down Arrow 31"/>
          <p:cNvSpPr/>
          <p:nvPr/>
        </p:nvSpPr>
        <p:spPr bwMode="auto">
          <a:xfrm>
            <a:off x="1295400" y="4021503"/>
            <a:ext cx="457200" cy="2531697"/>
          </a:xfrm>
          <a:prstGeom prst="downArrow">
            <a:avLst/>
          </a:prstGeom>
          <a:solidFill>
            <a:schemeClr val="bg1">
              <a:lumMod val="65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38" name="Line 6"/>
          <p:cNvSpPr>
            <a:spLocks noChangeShapeType="1"/>
          </p:cNvSpPr>
          <p:nvPr/>
        </p:nvSpPr>
        <p:spPr bwMode="auto">
          <a:xfrm flipH="1">
            <a:off x="2889250" y="5903976"/>
            <a:ext cx="6350" cy="420624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39" name="Line 6"/>
          <p:cNvSpPr>
            <a:spLocks noChangeShapeType="1"/>
          </p:cNvSpPr>
          <p:nvPr/>
        </p:nvSpPr>
        <p:spPr bwMode="auto">
          <a:xfrm flipH="1">
            <a:off x="4489450" y="5065776"/>
            <a:ext cx="6350" cy="420624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cxnSp>
        <p:nvCxnSpPr>
          <p:cNvPr id="41" name="Straight Arrow Connector 40"/>
          <p:cNvCxnSpPr>
            <a:stCxn id="487430" idx="1"/>
            <a:endCxn id="39" idx="0"/>
          </p:cNvCxnSpPr>
          <p:nvPr/>
        </p:nvCxnSpPr>
        <p:spPr bwMode="auto">
          <a:xfrm rot="16200000" flipH="1">
            <a:off x="3476224" y="4046200"/>
            <a:ext cx="438952" cy="16002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43" name="Straight Arrow Connector 42"/>
          <p:cNvCxnSpPr>
            <a:stCxn id="39" idx="1"/>
            <a:endCxn id="38" idx="0"/>
          </p:cNvCxnSpPr>
          <p:nvPr/>
        </p:nvCxnSpPr>
        <p:spPr bwMode="auto">
          <a:xfrm rot="16200000" flipH="1" flipV="1">
            <a:off x="3483737" y="4898263"/>
            <a:ext cx="417576" cy="159385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4" grpId="0" animBg="1"/>
      <p:bldP spid="33" grpId="0" animBg="1"/>
      <p:bldP spid="487428" grpId="0"/>
      <p:bldP spid="487429" grpId="0"/>
      <p:bldP spid="487430" grpId="0" animBg="1"/>
      <p:bldP spid="487435" grpId="0" animBg="1"/>
      <p:bldP spid="487436" grpId="0"/>
      <p:bldP spid="487437" grpId="0"/>
      <p:bldP spid="487438" grpId="0"/>
      <p:bldP spid="487439" grpId="0"/>
      <p:bldP spid="487440" grpId="0"/>
      <p:bldP spid="487451" grpId="0" animBg="1"/>
      <p:bldP spid="487452" grpId="0"/>
      <p:bldP spid="487453" grpId="0" animBg="1"/>
      <p:bldP spid="487454" grpId="0"/>
      <p:bldP spid="31" grpId="0"/>
      <p:bldP spid="32" grpId="0" animBg="1"/>
      <p:bldP spid="38" grpId="0" animBg="1"/>
      <p:bldP spid="3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  <p:tag name="PREVIOUS_ACTIVE_SLIDE" val="929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01-overview</Template>
  <TotalTime>24476</TotalTime>
  <Words>466</Words>
  <Application>Microsoft Macintosh PowerPoint</Application>
  <PresentationFormat>On-screen Show (4:3)</PresentationFormat>
  <Paragraphs>104</Paragraphs>
  <Slides>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template2010</vt:lpstr>
      <vt:lpstr>Roadmap</vt:lpstr>
      <vt:lpstr>Section 8: Processes</vt:lpstr>
      <vt:lpstr>What is a process?</vt:lpstr>
      <vt:lpstr>Processes</vt:lpstr>
      <vt:lpstr>Concurrent Processes</vt:lpstr>
      <vt:lpstr>User View of Concurrent Processes</vt:lpstr>
      <vt:lpstr>Context Switching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HW/SW Interface</dc:title>
  <dc:subject/>
  <dc:creator>Borriello/Ceze</dc:creator>
  <cp:keywords/>
  <dc:description/>
  <cp:lastModifiedBy>Gaetano Borriello</cp:lastModifiedBy>
  <cp:revision>604</cp:revision>
  <cp:lastPrinted>2013-04-18T18:03:04Z</cp:lastPrinted>
  <dcterms:created xsi:type="dcterms:W3CDTF">2012-05-14T08:15:46Z</dcterms:created>
  <dcterms:modified xsi:type="dcterms:W3CDTF">2013-04-18T18:03:07Z</dcterms:modified>
  <cp:category/>
</cp:coreProperties>
</file>