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881" r:id="rId2"/>
    <p:sldId id="882" r:id="rId3"/>
    <p:sldId id="884" r:id="rId4"/>
    <p:sldId id="885" r:id="rId5"/>
    <p:sldId id="886" r:id="rId6"/>
    <p:sldId id="887" r:id="rId7"/>
    <p:sldId id="888" r:id="rId8"/>
    <p:sldId id="889" r:id="rId9"/>
    <p:sldId id="890" r:id="rId10"/>
    <p:sldId id="915" r:id="rId11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2" autoAdjust="0"/>
    <p:restoredTop sz="93559" autoAdjust="0"/>
  </p:normalViewPr>
  <p:slideViewPr>
    <p:cSldViewPr snapToGrid="0">
      <p:cViewPr>
        <p:scale>
          <a:sx n="105" d="100"/>
          <a:sy n="105" d="100"/>
        </p:scale>
        <p:origin x="-1992" y="-1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46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8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(Jump tables for switch statements: x86 Programming III slides)</a:t>
            </a:r>
          </a:p>
          <a:p>
            <a:endParaRPr lang="en-US" baseline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on x86-64, </a:t>
            </a:r>
            <a:r>
              <a:rPr lang="en-US" i="1"/>
              <a:t>syscall</a:t>
            </a:r>
            <a:r>
              <a:rPr lang="en-US"/>
              <a:t> and </a:t>
            </a:r>
            <a:r>
              <a:rPr lang="en-US" i="1"/>
              <a:t>sysret</a:t>
            </a:r>
            <a:r>
              <a:rPr lang="en-US"/>
              <a:t> are used instead of int 0x80.</a:t>
            </a:r>
          </a:p>
          <a:p>
            <a:r>
              <a:rPr lang="en-US"/>
              <a:t>Interrupt number 0x80 tells OS</a:t>
            </a:r>
            <a:r>
              <a:rPr lang="en-US" baseline="0"/>
              <a:t> that this is a system call; to specify </a:t>
            </a:r>
            <a:r>
              <a:rPr lang="en-US" i="1" baseline="0"/>
              <a:t>which</a:t>
            </a:r>
            <a:r>
              <a:rPr lang="en-US" i="0" baseline="0"/>
              <a:t> system call, the system call’s number is stored in a register (%eax on IA32 Linux) before executing the </a:t>
            </a:r>
            <a:r>
              <a:rPr lang="en-US" i="1" baseline="0"/>
              <a:t>int</a:t>
            </a:r>
            <a:r>
              <a:rPr lang="en-US" i="0" baseline="0"/>
              <a:t> instruction.</a:t>
            </a:r>
            <a:endParaRPr lang="en-US"/>
          </a:p>
          <a:p>
            <a:r>
              <a:rPr lang="en-US"/>
              <a:t>http://stackoverflow.com/questions/2705702/x86-assembly-before-making-a-system-call-on-linux-should-you-save-all-registers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4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SIGSEGV ever be handled without aborting? Yes, but program can’t really run afterwards: http://www.linuxprogrammingblog.com/all-about-linux-signals?page=4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</a:t>
            </a:r>
            <a:r>
              <a:rPr lang="en-US" dirty="0" smtClean="0"/>
              <a:t>Flow</a:t>
            </a:r>
            <a:endParaRPr lang="en-US" dirty="0"/>
          </a:p>
        </p:txBody>
      </p:sp>
      <p:sp>
        <p:nvSpPr>
          <p:cNvPr id="472068" name="Rectangle 1028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 lIns="90487" tIns="44450" rIns="90487" bIns="44450"/>
          <a:lstStyle/>
          <a:p>
            <a:r>
              <a:rPr lang="en-US" dirty="0"/>
              <a:t>Processors do only one thing:</a:t>
            </a:r>
          </a:p>
          <a:p>
            <a:pPr lvl="1"/>
            <a:r>
              <a:rPr lang="en-US" dirty="0"/>
              <a:t>From startup to shutdown, a CPU simply reads and executes (interprets) a sequence of instructions, one at a time</a:t>
            </a:r>
          </a:p>
          <a:p>
            <a:pPr lvl="1"/>
            <a:r>
              <a:rPr lang="en-US" dirty="0"/>
              <a:t>This sequence is the CPU’s </a:t>
            </a:r>
            <a:r>
              <a:rPr lang="en-US" i="1" dirty="0"/>
              <a:t>control flow</a:t>
            </a:r>
            <a:r>
              <a:rPr lang="en-US" dirty="0"/>
              <a:t> (or </a:t>
            </a:r>
            <a:r>
              <a:rPr lang="en-US" i="1" dirty="0"/>
              <a:t>flow of control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  <p:sp>
        <p:nvSpPr>
          <p:cNvPr id="472067" name="Text Box 1027"/>
          <p:cNvSpPr txBox="1">
            <a:spLocks noChangeArrowheads="1"/>
          </p:cNvSpPr>
          <p:nvPr/>
        </p:nvSpPr>
        <p:spPr bwMode="auto">
          <a:xfrm>
            <a:off x="3190875" y="3810000"/>
            <a:ext cx="1774012" cy="267765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&lt;startup&gt;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inst</a:t>
            </a:r>
            <a:r>
              <a:rPr lang="en-US" baseline="-25000" dirty="0">
                <a:latin typeface="Calibri" pitchFamily="34" charset="0"/>
              </a:rPr>
              <a:t>1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inst</a:t>
            </a:r>
            <a:r>
              <a:rPr lang="en-US" baseline="-25000" dirty="0">
                <a:latin typeface="Calibri" pitchFamily="34" charset="0"/>
              </a:rPr>
              <a:t>2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inst</a:t>
            </a:r>
            <a:r>
              <a:rPr lang="en-US" baseline="-25000" dirty="0">
                <a:latin typeface="Calibri" pitchFamily="34" charset="0"/>
              </a:rPr>
              <a:t>3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…</a:t>
            </a:r>
          </a:p>
          <a:p>
            <a:pPr>
              <a:lnSpc>
                <a:spcPct val="100000"/>
              </a:lnSpc>
            </a:pPr>
            <a:r>
              <a:rPr lang="en-US" dirty="0" err="1">
                <a:latin typeface="Calibri" pitchFamily="34" charset="0"/>
              </a:rPr>
              <a:t>inst</a:t>
            </a:r>
            <a:r>
              <a:rPr lang="en-US" baseline="-25000" dirty="0" err="1">
                <a:latin typeface="Calibri" pitchFamily="34" charset="0"/>
              </a:rPr>
              <a:t>n</a:t>
            </a:r>
            <a:endParaRPr lang="en-US" dirty="0">
              <a:latin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&lt;shutdown&gt;</a:t>
            </a:r>
          </a:p>
        </p:txBody>
      </p:sp>
      <p:sp>
        <p:nvSpPr>
          <p:cNvPr id="472069" name="Text Box 1029"/>
          <p:cNvSpPr txBox="1">
            <a:spLocks noChangeArrowheads="1"/>
          </p:cNvSpPr>
          <p:nvPr/>
        </p:nvSpPr>
        <p:spPr bwMode="auto">
          <a:xfrm>
            <a:off x="3190875" y="3244850"/>
            <a:ext cx="281641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rgbClr val="C00000"/>
                </a:solidFill>
                <a:latin typeface="Calibri" pitchFamily="34" charset="0"/>
              </a:rPr>
              <a:t>Physical control flow</a:t>
            </a:r>
          </a:p>
        </p:txBody>
      </p:sp>
      <p:sp>
        <p:nvSpPr>
          <p:cNvPr id="472071" name="Text Box 1031"/>
          <p:cNvSpPr txBox="1">
            <a:spLocks noChangeArrowheads="1"/>
          </p:cNvSpPr>
          <p:nvPr/>
        </p:nvSpPr>
        <p:spPr bwMode="auto">
          <a:xfrm>
            <a:off x="1544347" y="4719935"/>
            <a:ext cx="77016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time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" name="Down Arrow 7"/>
          <p:cNvSpPr/>
          <p:nvPr/>
        </p:nvSpPr>
        <p:spPr bwMode="auto">
          <a:xfrm>
            <a:off x="2547877" y="3963434"/>
            <a:ext cx="457200" cy="241591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Altering the Control Flow</a:t>
            </a:r>
          </a:p>
        </p:txBody>
      </p:sp>
      <p:sp>
        <p:nvSpPr>
          <p:cNvPr id="473091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350264" cy="4972050"/>
          </a:xfrm>
        </p:spPr>
        <p:txBody>
          <a:bodyPr/>
          <a:lstStyle/>
          <a:p>
            <a:r>
              <a:rPr lang="en-US" dirty="0"/>
              <a:t>Up to now: two ways to change control flow:</a:t>
            </a:r>
          </a:p>
          <a:p>
            <a:pPr lvl="1"/>
            <a:r>
              <a:rPr lang="en-US" dirty="0"/>
              <a:t>Jumps (conditional and unconditional)</a:t>
            </a:r>
          </a:p>
          <a:p>
            <a:pPr lvl="1"/>
            <a:r>
              <a:rPr lang="en-US" dirty="0"/>
              <a:t>Call and return</a:t>
            </a:r>
          </a:p>
          <a:p>
            <a:pPr lvl="1">
              <a:buFont typeface="Wingdings" pitchFamily="2" charset="2"/>
              <a:buNone/>
            </a:pPr>
            <a:r>
              <a:rPr lang="en-US" dirty="0"/>
              <a:t>Both react to changes in </a:t>
            </a:r>
            <a:r>
              <a:rPr lang="en-US" b="1" i="1" dirty="0">
                <a:solidFill>
                  <a:srgbClr val="C00000"/>
                </a:solidFill>
              </a:rPr>
              <a:t>program </a:t>
            </a:r>
            <a:r>
              <a:rPr lang="en-US" b="1" i="1" dirty="0" smtClean="0">
                <a:solidFill>
                  <a:srgbClr val="C00000"/>
                </a:solidFill>
              </a:rPr>
              <a:t>state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Processor also needs to </a:t>
            </a:r>
            <a:r>
              <a:rPr lang="en-US" dirty="0"/>
              <a:t>react to changes in </a:t>
            </a:r>
            <a:r>
              <a:rPr lang="en-US" i="1" dirty="0">
                <a:solidFill>
                  <a:srgbClr val="C00000"/>
                </a:solidFill>
              </a:rPr>
              <a:t>system state</a:t>
            </a:r>
            <a:endParaRPr lang="en-US" i="1" dirty="0" smtClean="0">
              <a:solidFill>
                <a:srgbClr val="C00000"/>
              </a:solidFill>
            </a:endParaRPr>
          </a:p>
          <a:p>
            <a:pPr lvl="1"/>
            <a:r>
              <a:rPr lang="en-US" dirty="0" smtClean="0"/>
              <a:t>user hits “Ctrl-C” at the keyboard</a:t>
            </a:r>
          </a:p>
          <a:p>
            <a:pPr lvl="1"/>
            <a:r>
              <a:rPr lang="en-US" dirty="0" smtClean="0"/>
              <a:t>user clicks on a different application’s window on the screen</a:t>
            </a:r>
          </a:p>
          <a:p>
            <a:pPr lvl="1"/>
            <a:r>
              <a:rPr lang="en-US" dirty="0" smtClean="0"/>
              <a:t>data </a:t>
            </a:r>
            <a:r>
              <a:rPr lang="en-US" dirty="0"/>
              <a:t>arrives from a disk or a network adapter</a:t>
            </a:r>
          </a:p>
          <a:p>
            <a:pPr lvl="1"/>
            <a:r>
              <a:rPr lang="en-US" dirty="0"/>
              <a:t>instruction divides by zero</a:t>
            </a:r>
            <a:endParaRPr lang="en-US" dirty="0" smtClean="0"/>
          </a:p>
          <a:p>
            <a:pPr lvl="1"/>
            <a:r>
              <a:rPr lang="en-US" dirty="0" smtClean="0"/>
              <a:t>system </a:t>
            </a:r>
            <a:r>
              <a:rPr lang="en-US" dirty="0"/>
              <a:t>timer </a:t>
            </a:r>
            <a:r>
              <a:rPr lang="en-US" dirty="0" smtClean="0"/>
              <a:t>expires</a:t>
            </a:r>
          </a:p>
          <a:p>
            <a:r>
              <a:rPr lang="en-US" dirty="0" smtClean="0"/>
              <a:t>Can jumps and procedure calls achieve this?</a:t>
            </a:r>
          </a:p>
          <a:p>
            <a:pPr lvl="1"/>
            <a:r>
              <a:rPr lang="en-US" dirty="0" smtClean="0"/>
              <a:t>Jumps and calls are not sufficient – the system needs mechanisms for </a:t>
            </a:r>
            <a:r>
              <a:rPr lang="en-US" i="1" dirty="0" smtClean="0"/>
              <a:t>“</a:t>
            </a:r>
            <a:r>
              <a:rPr lang="en-US" i="1" dirty="0" smtClean="0">
                <a:solidFill>
                  <a:srgbClr val="C00000"/>
                </a:solidFill>
              </a:rPr>
              <a:t>exceptional</a:t>
            </a:r>
            <a:r>
              <a:rPr lang="en-US" i="1" dirty="0" smtClean="0"/>
              <a:t>”</a:t>
            </a:r>
            <a:r>
              <a:rPr lang="en-US" dirty="0" smtClean="0"/>
              <a:t> control flow!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 bwMode="auto">
          <a:xfrm>
            <a:off x="825500" y="2228520"/>
            <a:ext cx="7570461" cy="2971800"/>
          </a:xfrm>
          <a:prstGeom prst="rect">
            <a:avLst/>
          </a:prstGeom>
          <a:solidFill>
            <a:srgbClr val="E9E1C9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686800" cy="1098550"/>
          </a:xfrm>
          <a:noFill/>
          <a:ln/>
        </p:spPr>
        <p:txBody>
          <a:bodyPr/>
          <a:lstStyle/>
          <a:p>
            <a:r>
              <a:rPr lang="en-US" smtClean="0"/>
              <a:t>An </a:t>
            </a:r>
            <a:r>
              <a:rPr lang="en-US" i="1" smtClean="0">
                <a:solidFill>
                  <a:srgbClr val="C00000"/>
                </a:solidFill>
              </a:rPr>
              <a:t>exception</a:t>
            </a:r>
            <a:r>
              <a:rPr lang="en-US" smtClean="0">
                <a:solidFill>
                  <a:srgbClr val="C00000"/>
                </a:solidFill>
              </a:rPr>
              <a:t> </a:t>
            </a:r>
            <a:r>
              <a:rPr lang="en-US" smtClean="0"/>
              <a:t>is transfer of control to the operating system (OS) in response to some </a:t>
            </a:r>
            <a:r>
              <a:rPr lang="en-US" i="1" smtClean="0"/>
              <a:t>event</a:t>
            </a:r>
            <a:r>
              <a:rPr lang="en-US" smtClean="0"/>
              <a:t>  (i.e., change in processor state)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pPr marL="0" indent="0">
              <a:buNone/>
            </a:pPr>
            <a:endParaRPr lang="en-US" sz="2000" smtClean="0"/>
          </a:p>
          <a:p>
            <a:r>
              <a:rPr lang="en-US" sz="2000" smtClean="0"/>
              <a:t>Examples: </a:t>
            </a:r>
            <a:br>
              <a:rPr lang="en-US" sz="2000" smtClean="0"/>
            </a:br>
            <a:r>
              <a:rPr lang="en-US" sz="2000" b="0" smtClean="0"/>
              <a:t>div by 0, page fault, I/O request completes, Ctrl-C</a:t>
            </a:r>
          </a:p>
          <a:p>
            <a:r>
              <a:rPr lang="en-US" sz="2000" b="0" i="1" smtClean="0"/>
              <a:t>How does the system know where to jump to in the OS?</a:t>
            </a:r>
            <a:endParaRPr lang="en-US" sz="2000" b="0" i="1" dirty="0"/>
          </a:p>
        </p:txBody>
      </p:sp>
      <p:sp>
        <p:nvSpPr>
          <p:cNvPr id="476164" name="Rectangle 4"/>
          <p:cNvSpPr>
            <a:spLocks noChangeArrowheads="1"/>
          </p:cNvSpPr>
          <p:nvPr/>
        </p:nvSpPr>
        <p:spPr bwMode="auto">
          <a:xfrm>
            <a:off x="2419350" y="2299958"/>
            <a:ext cx="180438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User Process</a:t>
            </a:r>
          </a:p>
        </p:txBody>
      </p:sp>
      <p:sp>
        <p:nvSpPr>
          <p:cNvPr id="476165" name="Rectangle 5"/>
          <p:cNvSpPr>
            <a:spLocks noChangeArrowheads="1"/>
          </p:cNvSpPr>
          <p:nvPr/>
        </p:nvSpPr>
        <p:spPr bwMode="auto">
          <a:xfrm>
            <a:off x="5724525" y="2299958"/>
            <a:ext cx="536989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OS</a:t>
            </a:r>
          </a:p>
        </p:txBody>
      </p:sp>
      <p:sp>
        <p:nvSpPr>
          <p:cNvPr id="476166" name="Line 6"/>
          <p:cNvSpPr>
            <a:spLocks noChangeShapeType="1"/>
          </p:cNvSpPr>
          <p:nvPr/>
        </p:nvSpPr>
        <p:spPr bwMode="auto">
          <a:xfrm>
            <a:off x="3233738" y="2822245"/>
            <a:ext cx="0" cy="598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7" name="Line 7"/>
          <p:cNvSpPr>
            <a:spLocks noChangeShapeType="1"/>
          </p:cNvSpPr>
          <p:nvPr/>
        </p:nvSpPr>
        <p:spPr bwMode="auto">
          <a:xfrm>
            <a:off x="3240088" y="3427083"/>
            <a:ext cx="280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8" name="Line 8"/>
          <p:cNvSpPr>
            <a:spLocks noChangeShapeType="1"/>
          </p:cNvSpPr>
          <p:nvPr/>
        </p:nvSpPr>
        <p:spPr bwMode="auto">
          <a:xfrm>
            <a:off x="6053138" y="3433433"/>
            <a:ext cx="0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69" name="Line 9"/>
          <p:cNvSpPr>
            <a:spLocks noChangeShapeType="1"/>
          </p:cNvSpPr>
          <p:nvPr/>
        </p:nvSpPr>
        <p:spPr bwMode="auto">
          <a:xfrm flipH="1" flipV="1">
            <a:off x="3227388" y="3496933"/>
            <a:ext cx="2832100" cy="546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70" name="Line 10"/>
          <p:cNvSpPr>
            <a:spLocks noChangeShapeType="1"/>
          </p:cNvSpPr>
          <p:nvPr/>
        </p:nvSpPr>
        <p:spPr bwMode="auto">
          <a:xfrm>
            <a:off x="3233738" y="3523920"/>
            <a:ext cx="0" cy="1512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6171" name="Rectangle 11"/>
          <p:cNvSpPr>
            <a:spLocks noChangeArrowheads="1"/>
          </p:cNvSpPr>
          <p:nvPr/>
        </p:nvSpPr>
        <p:spPr bwMode="auto">
          <a:xfrm>
            <a:off x="4102100" y="3100058"/>
            <a:ext cx="107264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>
                <a:latin typeface="Calibri" pitchFamily="34" charset="0"/>
              </a:rPr>
              <a:t>exception</a:t>
            </a:r>
          </a:p>
        </p:txBody>
      </p:sp>
      <p:sp>
        <p:nvSpPr>
          <p:cNvPr id="476172" name="Rectangle 12"/>
          <p:cNvSpPr>
            <a:spLocks noChangeArrowheads="1"/>
          </p:cNvSpPr>
          <p:nvPr/>
        </p:nvSpPr>
        <p:spPr bwMode="auto">
          <a:xfrm>
            <a:off x="6083300" y="3373108"/>
            <a:ext cx="2146300" cy="11977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>
                <a:latin typeface="Calibri" pitchFamily="34" charset="0"/>
              </a:rPr>
              <a:t>exception processing</a:t>
            </a:r>
          </a:p>
          <a:p>
            <a:pPr algn="l">
              <a:lnSpc>
                <a:spcPct val="100000"/>
              </a:lnSpc>
            </a:pPr>
            <a:r>
              <a:rPr lang="en-US" sz="1800" b="0" dirty="0">
                <a:latin typeface="Calibri" pitchFamily="34" charset="0"/>
              </a:rPr>
              <a:t>by </a:t>
            </a: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exception handler</a:t>
            </a:r>
          </a:p>
          <a:p>
            <a:pPr algn="l">
              <a:lnSpc>
                <a:spcPct val="100000"/>
              </a:lnSpc>
            </a:pP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476173" name="Rectangle 13"/>
          <p:cNvSpPr>
            <a:spLocks noChangeArrowheads="1"/>
          </p:cNvSpPr>
          <p:nvPr/>
        </p:nvSpPr>
        <p:spPr bwMode="auto">
          <a:xfrm>
            <a:off x="3733800" y="3940314"/>
            <a:ext cx="2043940" cy="920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 smtClean="0">
                <a:latin typeface="Calibri" pitchFamily="34" charset="0"/>
              </a:rPr>
              <a:t> return to </a:t>
            </a:r>
            <a:r>
              <a:rPr lang="en-US" sz="1800" b="0" i="1" dirty="0" err="1" smtClean="0">
                <a:latin typeface="Calibri" pitchFamily="34" charset="0"/>
              </a:rPr>
              <a:t>I_current</a:t>
            </a:r>
            <a:endParaRPr lang="en-US" sz="1800" b="0" i="1" dirty="0" smtClean="0">
              <a:latin typeface="Calibri" pitchFamily="34" charset="0"/>
            </a:endParaRPr>
          </a:p>
          <a:p>
            <a:pPr marL="112713" indent="-112713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 smtClean="0">
                <a:latin typeface="Calibri" pitchFamily="34" charset="0"/>
              </a:rPr>
              <a:t>return to </a:t>
            </a:r>
            <a:r>
              <a:rPr lang="en-US" sz="1800" b="0" i="1" dirty="0" err="1" smtClean="0">
                <a:latin typeface="Calibri" pitchFamily="34" charset="0"/>
              </a:rPr>
              <a:t>I_next</a:t>
            </a:r>
            <a:endParaRPr lang="en-US" sz="1800" b="0" i="1" dirty="0" smtClean="0">
              <a:latin typeface="Calibri" pitchFamily="34" charset="0"/>
            </a:endParaRPr>
          </a:p>
          <a:p>
            <a:pPr marL="112713" indent="-112713" algn="l">
              <a:lnSpc>
                <a:spcPct val="100000"/>
              </a:lnSpc>
              <a:buFont typeface="Arial" pitchFamily="34" charset="0"/>
              <a:buChar char="•"/>
            </a:pPr>
            <a:r>
              <a:rPr lang="en-US" sz="1800" b="0" i="1" dirty="0" smtClean="0">
                <a:latin typeface="Calibri" pitchFamily="34" charset="0"/>
              </a:rPr>
              <a:t>abort</a:t>
            </a:r>
            <a:endParaRPr lang="en-US" sz="1800" b="0" dirty="0">
              <a:latin typeface="Calibri" pitchFamily="34" charset="0"/>
            </a:endParaRPr>
          </a:p>
        </p:txBody>
      </p:sp>
      <p:sp>
        <p:nvSpPr>
          <p:cNvPr id="476174" name="Rectangle 14"/>
          <p:cNvSpPr>
            <a:spLocks noChangeArrowheads="1"/>
          </p:cNvSpPr>
          <p:nvPr/>
        </p:nvSpPr>
        <p:spPr bwMode="auto">
          <a:xfrm>
            <a:off x="1040139" y="3169635"/>
            <a:ext cx="804863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i="1" dirty="0">
                <a:solidFill>
                  <a:srgbClr val="C00000"/>
                </a:solidFill>
                <a:latin typeface="Calibri" pitchFamily="34" charset="0"/>
              </a:rPr>
              <a:t>event </a:t>
            </a:r>
          </a:p>
        </p:txBody>
      </p:sp>
      <p:sp>
        <p:nvSpPr>
          <p:cNvPr id="476175" name="Text Box 15"/>
          <p:cNvSpPr txBox="1">
            <a:spLocks noChangeArrowheads="1"/>
          </p:cNvSpPr>
          <p:nvPr/>
        </p:nvSpPr>
        <p:spPr bwMode="auto">
          <a:xfrm>
            <a:off x="2396803" y="3195471"/>
            <a:ext cx="867097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 smtClean="0">
                <a:latin typeface="Calibri" pitchFamily="34" charset="0"/>
              </a:rPr>
              <a:t>I_current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476176" name="Text Box 16"/>
          <p:cNvSpPr txBox="1">
            <a:spLocks noChangeArrowheads="1"/>
          </p:cNvSpPr>
          <p:nvPr/>
        </p:nvSpPr>
        <p:spPr bwMode="auto">
          <a:xfrm>
            <a:off x="2613978" y="3400830"/>
            <a:ext cx="649922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 smtClean="0">
                <a:latin typeface="Calibri" pitchFamily="34" charset="0"/>
              </a:rPr>
              <a:t>I_next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476177" name="Line 17"/>
          <p:cNvSpPr>
            <a:spLocks noChangeShapeType="1"/>
          </p:cNvSpPr>
          <p:nvPr/>
        </p:nvSpPr>
        <p:spPr bwMode="auto">
          <a:xfrm>
            <a:off x="1716251" y="3344143"/>
            <a:ext cx="6858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Exceptions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7" grpId="0" animBg="1"/>
      <p:bldP spid="476168" grpId="0" animBg="1"/>
      <p:bldP spid="476169" grpId="0" animBg="1"/>
      <p:bldP spid="476170" grpId="0" animBg="1"/>
      <p:bldP spid="476171" grpId="0"/>
      <p:bldP spid="476172" grpId="0"/>
      <p:bldP spid="476173" grpId="0"/>
      <p:bldP spid="476174" grpId="0"/>
      <p:bldP spid="476176" grpId="0"/>
      <p:bldP spid="4761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611188" y="35560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611188" y="37846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611188" y="40132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5" name="Oval 9"/>
          <p:cNvSpPr>
            <a:spLocks noChangeArrowheads="1"/>
          </p:cNvSpPr>
          <p:nvPr/>
        </p:nvSpPr>
        <p:spPr bwMode="auto">
          <a:xfrm>
            <a:off x="1179513" y="407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0525" y="35052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0</a:t>
            </a:r>
          </a:p>
        </p:txBody>
      </p: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390525" y="37084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1</a:t>
            </a:r>
          </a:p>
        </p:txBody>
      </p:sp>
      <p:sp>
        <p:nvSpPr>
          <p:cNvPr id="48" name="Text Box 12"/>
          <p:cNvSpPr txBox="1">
            <a:spLocks noChangeArrowheads="1"/>
          </p:cNvSpPr>
          <p:nvPr/>
        </p:nvSpPr>
        <p:spPr bwMode="auto">
          <a:xfrm>
            <a:off x="390525" y="3962400"/>
            <a:ext cx="2825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2</a:t>
            </a:r>
          </a:p>
        </p:txBody>
      </p:sp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1004888" y="4025900"/>
            <a:ext cx="43656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>
                <a:latin typeface="Arial" pitchFamily="34" charset="0"/>
              </a:rPr>
              <a:t>...</a:t>
            </a: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611188" y="4495800"/>
            <a:ext cx="1219200" cy="2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" name="Text Box 15"/>
          <p:cNvSpPr txBox="1">
            <a:spLocks noChangeArrowheads="1"/>
          </p:cNvSpPr>
          <p:nvPr/>
        </p:nvSpPr>
        <p:spPr bwMode="auto">
          <a:xfrm>
            <a:off x="223838" y="4445000"/>
            <a:ext cx="449262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>
                <a:latin typeface="Arial" pitchFamily="34" charset="0"/>
              </a:rPr>
              <a:t>n-1</a:t>
            </a:r>
          </a:p>
        </p:txBody>
      </p:sp>
      <p:sp>
        <p:nvSpPr>
          <p:cNvPr id="52" name="Oval 16"/>
          <p:cNvSpPr>
            <a:spLocks noChangeArrowheads="1"/>
          </p:cNvSpPr>
          <p:nvPr/>
        </p:nvSpPr>
        <p:spPr bwMode="auto">
          <a:xfrm>
            <a:off x="1179513" y="36449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3" name="Oval 20"/>
          <p:cNvSpPr>
            <a:spLocks noChangeArrowheads="1"/>
          </p:cNvSpPr>
          <p:nvPr/>
        </p:nvSpPr>
        <p:spPr bwMode="auto">
          <a:xfrm>
            <a:off x="1179513" y="38608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4" name="Oval 25"/>
          <p:cNvSpPr>
            <a:spLocks noChangeArrowheads="1"/>
          </p:cNvSpPr>
          <p:nvPr/>
        </p:nvSpPr>
        <p:spPr bwMode="auto">
          <a:xfrm>
            <a:off x="1179513" y="45593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77213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 Vectors</a:t>
            </a:r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  <p:sp>
        <p:nvSpPr>
          <p:cNvPr id="477214" name="Rectangle 30"/>
          <p:cNvSpPr>
            <a:spLocks noGrp="1" noChangeArrowheads="1"/>
          </p:cNvSpPr>
          <p:nvPr>
            <p:ph type="body" idx="4294967295"/>
          </p:nvPr>
        </p:nvSpPr>
        <p:spPr>
          <a:xfrm>
            <a:off x="5562600" y="2339975"/>
            <a:ext cx="3581400" cy="2589213"/>
          </a:xfrm>
        </p:spPr>
        <p:txBody>
          <a:bodyPr/>
          <a:lstStyle/>
          <a:p>
            <a:r>
              <a:rPr lang="en-US" sz="1800" dirty="0"/>
              <a:t>Each </a:t>
            </a:r>
            <a:r>
              <a:rPr lang="en-US" sz="1800" dirty="0" smtClean="0"/>
              <a:t>type </a:t>
            </a:r>
            <a:r>
              <a:rPr lang="en-US" sz="1800" dirty="0"/>
              <a:t>of event has a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unique </a:t>
            </a:r>
            <a:r>
              <a:rPr lang="en-US" sz="1800" dirty="0"/>
              <a:t>exception number k</a:t>
            </a:r>
          </a:p>
          <a:p>
            <a:endParaRPr lang="en-US" sz="1800" dirty="0" smtClean="0"/>
          </a:p>
          <a:p>
            <a:r>
              <a:rPr lang="en-US" sz="1800" dirty="0" smtClean="0"/>
              <a:t>k = index </a:t>
            </a:r>
            <a:r>
              <a:rPr lang="en-US" sz="1800" dirty="0"/>
              <a:t>into </a:t>
            </a:r>
            <a:r>
              <a:rPr lang="en-US" sz="1800" dirty="0" smtClean="0"/>
              <a:t>exception table </a:t>
            </a:r>
            <a:br>
              <a:rPr lang="en-US" sz="1800" dirty="0" smtClean="0"/>
            </a:br>
            <a:r>
              <a:rPr lang="en-US" sz="1800" dirty="0" smtClean="0"/>
              <a:t>(</a:t>
            </a:r>
            <a:r>
              <a:rPr lang="en-US" sz="1800" dirty="0"/>
              <a:t>a.k.a</a:t>
            </a:r>
            <a:r>
              <a:rPr lang="en-US" sz="1800" dirty="0" smtClean="0"/>
              <a:t>. </a:t>
            </a:r>
            <a:r>
              <a:rPr lang="en-US" sz="1800" dirty="0"/>
              <a:t>interrupt vector)</a:t>
            </a:r>
          </a:p>
          <a:p>
            <a:endParaRPr lang="en-US" sz="1800" dirty="0" smtClean="0"/>
          </a:p>
          <a:p>
            <a:r>
              <a:rPr lang="en-US" sz="1800" dirty="0" smtClean="0"/>
              <a:t>Handler </a:t>
            </a:r>
            <a:r>
              <a:rPr lang="en-US" sz="1800" dirty="0"/>
              <a:t>k is called each time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exception </a:t>
            </a:r>
            <a:r>
              <a:rPr lang="en-US" sz="1800" dirty="0"/>
              <a:t>k occurs</a:t>
            </a:r>
          </a:p>
        </p:txBody>
      </p:sp>
      <p:sp>
        <p:nvSpPr>
          <p:cNvPr id="477188" name="Rectangle 4"/>
          <p:cNvSpPr>
            <a:spLocks noChangeArrowheads="1"/>
          </p:cNvSpPr>
          <p:nvPr/>
        </p:nvSpPr>
        <p:spPr bwMode="auto">
          <a:xfrm>
            <a:off x="511624" y="2993480"/>
            <a:ext cx="1012376" cy="5822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 smtClean="0">
                <a:latin typeface="Calibri" pitchFamily="34" charset="0"/>
              </a:rPr>
              <a:t>Exception</a:t>
            </a:r>
          </a:p>
          <a:p>
            <a:pPr>
              <a:lnSpc>
                <a:spcPct val="100000"/>
              </a:lnSpc>
            </a:pPr>
            <a:r>
              <a:rPr lang="en-US" sz="1600" dirty="0" smtClean="0">
                <a:latin typeface="Calibri" pitchFamily="34" charset="0"/>
              </a:rPr>
              <a:t>Table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477192" name="Line 8"/>
          <p:cNvSpPr>
            <a:spLocks noChangeShapeType="1"/>
          </p:cNvSpPr>
          <p:nvPr/>
        </p:nvSpPr>
        <p:spPr bwMode="auto">
          <a:xfrm flipV="1">
            <a:off x="1220788" y="3797300"/>
            <a:ext cx="1219200" cy="317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1" name="Line 17"/>
          <p:cNvSpPr>
            <a:spLocks noChangeShapeType="1"/>
          </p:cNvSpPr>
          <p:nvPr/>
        </p:nvSpPr>
        <p:spPr bwMode="auto">
          <a:xfrm flipV="1">
            <a:off x="1220788" y="2425700"/>
            <a:ext cx="1219200" cy="1257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2" name="Rectangle 18"/>
          <p:cNvSpPr>
            <a:spLocks noChangeArrowheads="1"/>
          </p:cNvSpPr>
          <p:nvPr/>
        </p:nvSpPr>
        <p:spPr bwMode="auto">
          <a:xfrm>
            <a:off x="2439988" y="24257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0</a:t>
            </a:r>
          </a:p>
        </p:txBody>
      </p:sp>
      <p:sp>
        <p:nvSpPr>
          <p:cNvPr id="477203" name="Rectangle 19"/>
          <p:cNvSpPr>
            <a:spLocks noChangeArrowheads="1"/>
          </p:cNvSpPr>
          <p:nvPr/>
        </p:nvSpPr>
        <p:spPr bwMode="auto">
          <a:xfrm>
            <a:off x="2439988" y="31115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1</a:t>
            </a:r>
          </a:p>
        </p:txBody>
      </p:sp>
      <p:sp>
        <p:nvSpPr>
          <p:cNvPr id="477205" name="Line 21"/>
          <p:cNvSpPr>
            <a:spLocks noChangeShapeType="1"/>
          </p:cNvSpPr>
          <p:nvPr/>
        </p:nvSpPr>
        <p:spPr bwMode="auto">
          <a:xfrm flipV="1">
            <a:off x="1220788" y="3111500"/>
            <a:ext cx="1219200" cy="793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06" name="Rectangle 22"/>
          <p:cNvSpPr>
            <a:spLocks noChangeArrowheads="1"/>
          </p:cNvSpPr>
          <p:nvPr/>
        </p:nvSpPr>
        <p:spPr bwMode="auto">
          <a:xfrm>
            <a:off x="2439988" y="37973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2</a:t>
            </a:r>
          </a:p>
        </p:txBody>
      </p:sp>
      <p:sp>
        <p:nvSpPr>
          <p:cNvPr id="477207" name="Rectangle 23"/>
          <p:cNvSpPr>
            <a:spLocks noChangeArrowheads="1"/>
          </p:cNvSpPr>
          <p:nvPr/>
        </p:nvSpPr>
        <p:spPr bwMode="auto">
          <a:xfrm>
            <a:off x="2439988" y="5105400"/>
            <a:ext cx="2589212" cy="533400"/>
          </a:xfrm>
          <a:prstGeom prst="rect">
            <a:avLst/>
          </a:prstGeom>
          <a:solidFill>
            <a:srgbClr val="F6F5B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code for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alibri" pitchFamily="34" charset="0"/>
              </a:rPr>
              <a:t>exception handler n-1</a:t>
            </a:r>
          </a:p>
        </p:txBody>
      </p:sp>
      <p:sp>
        <p:nvSpPr>
          <p:cNvPr id="477208" name="Text Box 24"/>
          <p:cNvSpPr txBox="1">
            <a:spLocks noChangeArrowheads="1"/>
          </p:cNvSpPr>
          <p:nvPr/>
        </p:nvSpPr>
        <p:spPr bwMode="auto">
          <a:xfrm>
            <a:off x="3581400" y="4406900"/>
            <a:ext cx="4365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...</a:t>
            </a:r>
          </a:p>
        </p:txBody>
      </p:sp>
      <p:sp>
        <p:nvSpPr>
          <p:cNvPr id="477210" name="Line 26"/>
          <p:cNvSpPr>
            <a:spLocks noChangeShapeType="1"/>
          </p:cNvSpPr>
          <p:nvPr/>
        </p:nvSpPr>
        <p:spPr bwMode="auto">
          <a:xfrm>
            <a:off x="1220788" y="4603750"/>
            <a:ext cx="1219200" cy="50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77211" name="Text Box 27"/>
          <p:cNvSpPr txBox="1">
            <a:spLocks noChangeArrowheads="1"/>
          </p:cNvSpPr>
          <p:nvPr/>
        </p:nvSpPr>
        <p:spPr bwMode="auto">
          <a:xfrm>
            <a:off x="433551" y="1625025"/>
            <a:ext cx="1060803" cy="5847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Exception 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numbers</a:t>
            </a:r>
          </a:p>
        </p:txBody>
      </p:sp>
      <p:cxnSp>
        <p:nvCxnSpPr>
          <p:cNvPr id="57" name="Straight Arrow Connector 56"/>
          <p:cNvCxnSpPr/>
          <p:nvPr/>
        </p:nvCxnSpPr>
        <p:spPr bwMode="auto">
          <a:xfrm rot="5400000">
            <a:off x="-124894" y="2837150"/>
            <a:ext cx="1336100" cy="1588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Asynchronous Exceptions (Interrupts)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Caused by events external to the processor</a:t>
            </a:r>
          </a:p>
          <a:p>
            <a:pPr lvl="1"/>
            <a:r>
              <a:rPr lang="en-US" dirty="0"/>
              <a:t>Indicated by setting the processor’s interrupt </a:t>
            </a:r>
            <a:r>
              <a:rPr lang="en-US" dirty="0" err="1" smtClean="0"/>
              <a:t>pin(s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Handler </a:t>
            </a:r>
            <a:r>
              <a:rPr lang="en-US" dirty="0"/>
              <a:t>returns to “next” </a:t>
            </a:r>
            <a:r>
              <a:rPr lang="en-US" dirty="0" smtClean="0"/>
              <a:t>instruction</a:t>
            </a:r>
          </a:p>
          <a:p>
            <a:r>
              <a:rPr lang="en-US" dirty="0" smtClean="0"/>
              <a:t>Examples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I/O interrupts</a:t>
            </a:r>
          </a:p>
          <a:p>
            <a:pPr lvl="2"/>
            <a:r>
              <a:rPr lang="en-US" dirty="0"/>
              <a:t>hitting Ctrl-C on the </a:t>
            </a:r>
            <a:r>
              <a:rPr lang="en-US" dirty="0" smtClean="0"/>
              <a:t>keyboard</a:t>
            </a:r>
          </a:p>
          <a:p>
            <a:pPr lvl="2"/>
            <a:r>
              <a:rPr lang="en-US" dirty="0" smtClean="0"/>
              <a:t>clicking a mouse button or tapping a touchscreen</a:t>
            </a:r>
          </a:p>
          <a:p>
            <a:pPr lvl="2"/>
            <a:r>
              <a:rPr lang="en-US" dirty="0"/>
              <a:t>arrival of a packet from a network</a:t>
            </a:r>
          </a:p>
          <a:p>
            <a:pPr lvl="2"/>
            <a:r>
              <a:rPr lang="en-US" dirty="0"/>
              <a:t>arrival of data from a disk</a:t>
            </a:r>
          </a:p>
          <a:p>
            <a:pPr lvl="1"/>
            <a:r>
              <a:rPr lang="en-US" dirty="0"/>
              <a:t>Hard reset interrupt</a:t>
            </a:r>
          </a:p>
          <a:p>
            <a:pPr lvl="2"/>
            <a:r>
              <a:rPr lang="en-US" dirty="0"/>
              <a:t>hitting the reset </a:t>
            </a:r>
            <a:r>
              <a:rPr lang="en-US" dirty="0" smtClean="0"/>
              <a:t>button on front panel</a:t>
            </a:r>
          </a:p>
          <a:p>
            <a:pPr lvl="1"/>
            <a:r>
              <a:rPr lang="en-US" dirty="0"/>
              <a:t>Soft reset interrupt</a:t>
            </a:r>
          </a:p>
          <a:p>
            <a:pPr lvl="2"/>
            <a:r>
              <a:rPr lang="en-US" dirty="0"/>
              <a:t>hitting Ctrl-Alt-Delete on a PC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Synchronous Exceptions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188291"/>
            <a:ext cx="8366125" cy="4972050"/>
          </a:xfrm>
        </p:spPr>
        <p:txBody>
          <a:bodyPr/>
          <a:lstStyle/>
          <a:p>
            <a:r>
              <a:rPr lang="en-US" dirty="0"/>
              <a:t>Caused by </a:t>
            </a:r>
            <a:r>
              <a:rPr lang="en-US" dirty="0" smtClean="0"/>
              <a:t>events </a:t>
            </a:r>
            <a:r>
              <a:rPr lang="en-US" dirty="0"/>
              <a:t>that occur as a result of executing an instruction: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Traps</a:t>
            </a:r>
          </a:p>
          <a:p>
            <a:pPr lvl="2"/>
            <a:r>
              <a:rPr lang="en-US" dirty="0"/>
              <a:t>Intentional: transfer control to OS to perform some function</a:t>
            </a:r>
          </a:p>
          <a:p>
            <a:pPr lvl="2"/>
            <a:r>
              <a:rPr lang="en-US" dirty="0"/>
              <a:t>Examples: </a:t>
            </a:r>
            <a:r>
              <a:rPr lang="en-US" b="1" i="1" dirty="0"/>
              <a:t>system calls</a:t>
            </a:r>
            <a:r>
              <a:rPr lang="en-US" dirty="0"/>
              <a:t>, breakpoint traps, special instructions</a:t>
            </a:r>
          </a:p>
          <a:p>
            <a:pPr lvl="2"/>
            <a:r>
              <a:rPr lang="en-US" dirty="0"/>
              <a:t>Returns control to “next” instruction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Faults</a:t>
            </a:r>
          </a:p>
          <a:p>
            <a:pPr lvl="2"/>
            <a:r>
              <a:rPr lang="en-US" dirty="0"/>
              <a:t>Unintentional but possibly recoverable </a:t>
            </a:r>
          </a:p>
          <a:p>
            <a:pPr lvl="2"/>
            <a:r>
              <a:rPr lang="en-US" dirty="0"/>
              <a:t>Examples: page faults (recoverable)</a:t>
            </a:r>
            <a:r>
              <a:rPr lang="en-US" dirty="0" smtClean="0"/>
              <a:t>, segment </a:t>
            </a:r>
            <a:r>
              <a:rPr lang="en-US" dirty="0"/>
              <a:t>protection faults (unrecoverable), integer divide-by-zero exceptions (unrecoverable)</a:t>
            </a:r>
            <a:endParaRPr lang="en-US" dirty="0" smtClean="0"/>
          </a:p>
          <a:p>
            <a:pPr lvl="2"/>
            <a:r>
              <a:rPr lang="en-US" dirty="0"/>
              <a:t>Either re-executes faulting (“current”) instruction or aborts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Aborts</a:t>
            </a:r>
            <a:endParaRPr lang="en-US" b="1" i="1" dirty="0" smtClean="0">
              <a:solidFill>
                <a:srgbClr val="C00000"/>
              </a:solidFill>
            </a:endParaRPr>
          </a:p>
          <a:p>
            <a:pPr lvl="2"/>
            <a:r>
              <a:rPr lang="en-US" dirty="0" smtClean="0"/>
              <a:t>Unintentional </a:t>
            </a:r>
            <a:r>
              <a:rPr lang="en-US" dirty="0"/>
              <a:t>and unrecoverable</a:t>
            </a:r>
          </a:p>
          <a:p>
            <a:pPr lvl="2"/>
            <a:r>
              <a:rPr lang="en-US" dirty="0"/>
              <a:t>Examples: parity error, machine check</a:t>
            </a:r>
          </a:p>
          <a:p>
            <a:pPr lvl="2"/>
            <a:r>
              <a:rPr lang="en-US" dirty="0"/>
              <a:t>Aborts current program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 bwMode="auto">
          <a:xfrm>
            <a:off x="838200" y="3657600"/>
            <a:ext cx="4876800" cy="2286000"/>
          </a:xfrm>
          <a:prstGeom prst="rect">
            <a:avLst/>
          </a:prstGeom>
          <a:solidFill>
            <a:srgbClr val="E9E1C9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5527675" cy="573088"/>
          </a:xfrm>
          <a:noFill/>
          <a:ln/>
        </p:spPr>
        <p:txBody>
          <a:bodyPr/>
          <a:lstStyle/>
          <a:p>
            <a:r>
              <a:rPr lang="en-US" dirty="0"/>
              <a:t>Trap </a:t>
            </a:r>
            <a:r>
              <a:rPr lang="en-US" dirty="0" smtClean="0"/>
              <a:t>Example: Opening File</a:t>
            </a:r>
            <a:endParaRPr lang="en-US" dirty="0"/>
          </a:p>
        </p:txBody>
      </p:sp>
      <p:sp>
        <p:nvSpPr>
          <p:cNvPr id="480271" name="Rectangle 15"/>
          <p:cNvSpPr>
            <a:spLocks noGrp="1" noChangeArrowheads="1"/>
          </p:cNvSpPr>
          <p:nvPr>
            <p:ph type="body" idx="1"/>
          </p:nvPr>
        </p:nvSpPr>
        <p:spPr>
          <a:xfrm>
            <a:off x="396875" y="1219200"/>
            <a:ext cx="8366125" cy="5486400"/>
          </a:xfrm>
        </p:spPr>
        <p:txBody>
          <a:bodyPr/>
          <a:lstStyle/>
          <a:p>
            <a:r>
              <a:rPr lang="en-US" sz="2000" b="0" dirty="0" smtClean="0"/>
              <a:t>User calls: </a:t>
            </a:r>
            <a:r>
              <a:rPr lang="en-US" sz="2000" dirty="0">
                <a:latin typeface="Courier New" pitchFamily="49" charset="0"/>
              </a:rPr>
              <a:t>open(filename, options</a:t>
            </a:r>
            <a:r>
              <a:rPr lang="en-US" sz="2000" dirty="0" smtClean="0">
                <a:latin typeface="Courier New" pitchFamily="49" charset="0"/>
              </a:rPr>
              <a:t>)</a:t>
            </a:r>
            <a:endParaRPr lang="en-US" sz="2000" b="0" dirty="0"/>
          </a:p>
          <a:p>
            <a:r>
              <a:rPr lang="en-US" sz="2000" b="0" dirty="0"/>
              <a:t>Function </a:t>
            </a:r>
            <a:r>
              <a:rPr lang="en-US" sz="2000" dirty="0" smtClean="0">
                <a:latin typeface="Courier New" pitchFamily="49" charset="0"/>
              </a:rPr>
              <a:t>open</a:t>
            </a:r>
            <a:r>
              <a:rPr lang="en-US" sz="2000" b="0" dirty="0" smtClean="0"/>
              <a:t> executes </a:t>
            </a:r>
            <a:r>
              <a:rPr lang="en-US" sz="2000" b="0" dirty="0"/>
              <a:t>system call instruction </a:t>
            </a:r>
            <a:r>
              <a:rPr lang="en-US" sz="2000" dirty="0" err="1">
                <a:latin typeface="Courier New" pitchFamily="49" charset="0"/>
              </a:rPr>
              <a:t>int</a:t>
            </a:r>
            <a:endParaRPr lang="en-US" sz="2000" dirty="0">
              <a:latin typeface="Courier New" pitchFamily="49" charset="0"/>
            </a:endParaRPr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r>
              <a:rPr lang="en-US" sz="2000" b="0" dirty="0" smtClean="0"/>
              <a:t>OS </a:t>
            </a:r>
            <a:r>
              <a:rPr lang="en-US" sz="2000" b="0" dirty="0"/>
              <a:t>must find or create file, get it ready for reading or writing</a:t>
            </a:r>
          </a:p>
          <a:p>
            <a:r>
              <a:rPr lang="en-US" sz="2000" b="0" dirty="0"/>
              <a:t>Returns integer file descriptor</a:t>
            </a:r>
          </a:p>
        </p:txBody>
      </p:sp>
      <p:sp>
        <p:nvSpPr>
          <p:cNvPr id="480272" name="Text Box 16"/>
          <p:cNvSpPr txBox="1">
            <a:spLocks noChangeArrowheads="1"/>
          </p:cNvSpPr>
          <p:nvPr/>
        </p:nvSpPr>
        <p:spPr bwMode="auto">
          <a:xfrm>
            <a:off x="838200" y="2133600"/>
            <a:ext cx="6295699" cy="13398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0804d070 &lt;__</a:t>
            </a:r>
            <a:r>
              <a:rPr lang="en-US" sz="1600" dirty="0" err="1">
                <a:latin typeface="Courier New" pitchFamily="49" charset="0"/>
              </a:rPr>
              <a:t>libc_open</a:t>
            </a:r>
            <a:r>
              <a:rPr lang="en-US" sz="1600" dirty="0">
                <a:latin typeface="Courier New" pitchFamily="49" charset="0"/>
              </a:rPr>
              <a:t>&gt;: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. . .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804d082:	</a:t>
            </a:r>
            <a:r>
              <a:rPr lang="en-US" sz="1600" dirty="0" err="1">
                <a:latin typeface="Courier New" pitchFamily="49" charset="0"/>
              </a:rPr>
              <a:t>cd</a:t>
            </a:r>
            <a:r>
              <a:rPr lang="en-US" sz="1600" dirty="0">
                <a:latin typeface="Courier New" pitchFamily="49" charset="0"/>
              </a:rPr>
              <a:t> 80                	</a:t>
            </a:r>
            <a:r>
              <a:rPr lang="en-US" sz="1600" i="1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   $0x80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804d084:	5b                   	pop    %</a:t>
            </a:r>
            <a:r>
              <a:rPr lang="en-US" sz="1600" dirty="0" err="1">
                <a:latin typeface="Courier New" pitchFamily="49" charset="0"/>
              </a:rPr>
              <a:t>ebx</a:t>
            </a:r>
            <a:endParaRPr lang="en-US" sz="16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. . .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939582" y="3657600"/>
            <a:ext cx="180438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User Process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4244757" y="3657600"/>
            <a:ext cx="536989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OS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753970" y="4179887"/>
            <a:ext cx="0" cy="598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760320" y="4784725"/>
            <a:ext cx="280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4573370" y="4791075"/>
            <a:ext cx="0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2" name="Line 9"/>
          <p:cNvSpPr>
            <a:spLocks noChangeShapeType="1"/>
          </p:cNvSpPr>
          <p:nvPr/>
        </p:nvSpPr>
        <p:spPr bwMode="auto">
          <a:xfrm flipH="1" flipV="1">
            <a:off x="1747620" y="4854575"/>
            <a:ext cx="2832100" cy="546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 flipH="1">
            <a:off x="1747620" y="4881562"/>
            <a:ext cx="6350" cy="909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" name="Rectangle 11"/>
          <p:cNvSpPr>
            <a:spLocks noChangeArrowheads="1"/>
          </p:cNvSpPr>
          <p:nvPr/>
        </p:nvSpPr>
        <p:spPr bwMode="auto">
          <a:xfrm>
            <a:off x="2622332" y="4419600"/>
            <a:ext cx="1072649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>
                <a:latin typeface="Calibri" pitchFamily="34" charset="0"/>
              </a:rPr>
              <a:t>exception</a:t>
            </a:r>
          </a:p>
        </p:txBody>
      </p:sp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4603532" y="4876800"/>
            <a:ext cx="1219200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open file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622332" y="5186362"/>
            <a:ext cx="85316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returns</a:t>
            </a:r>
            <a:endParaRPr lang="en-US" sz="1800" b="0" dirty="0">
              <a:latin typeface="Calibri" pitchFamily="34" charset="0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1327763" y="4553113"/>
            <a:ext cx="380169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 smtClean="0">
                <a:latin typeface="Calibri" pitchFamily="34" charset="0"/>
              </a:rPr>
              <a:t>int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29" name="Text Box 16"/>
          <p:cNvSpPr txBox="1">
            <a:spLocks noChangeArrowheads="1"/>
          </p:cNvSpPr>
          <p:nvPr/>
        </p:nvSpPr>
        <p:spPr bwMode="auto">
          <a:xfrm>
            <a:off x="1239534" y="4758472"/>
            <a:ext cx="468398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smtClean="0">
                <a:latin typeface="Calibri" pitchFamily="34" charset="0"/>
              </a:rPr>
              <a:t>pop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2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914400" y="3048000"/>
            <a:ext cx="5715000" cy="2286000"/>
          </a:xfrm>
          <a:prstGeom prst="rect">
            <a:avLst/>
          </a:prstGeom>
          <a:solidFill>
            <a:srgbClr val="E9E1C9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481297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53400" cy="3124200"/>
          </a:xfrm>
        </p:spPr>
        <p:txBody>
          <a:bodyPr/>
          <a:lstStyle/>
          <a:p>
            <a:r>
              <a:rPr lang="en-US" sz="2000" b="0" dirty="0" smtClean="0"/>
              <a:t>User </a:t>
            </a:r>
            <a:r>
              <a:rPr lang="en-US" sz="2000" b="0" dirty="0"/>
              <a:t>writes to memory location</a:t>
            </a:r>
          </a:p>
          <a:p>
            <a:r>
              <a:rPr lang="en-US" sz="2000" b="0" dirty="0"/>
              <a:t>That portion (page) of user’s memory </a:t>
            </a:r>
            <a:r>
              <a:rPr lang="en-US" sz="2000" b="0" dirty="0" smtClean="0"/>
              <a:t/>
            </a:r>
            <a:br>
              <a:rPr lang="en-US" sz="2000" b="0" dirty="0" smtClean="0"/>
            </a:br>
            <a:r>
              <a:rPr lang="en-US" sz="2000" b="0" dirty="0" smtClean="0"/>
              <a:t>is </a:t>
            </a:r>
            <a:r>
              <a:rPr lang="en-US" sz="2000" b="0" dirty="0"/>
              <a:t>currently on disk</a:t>
            </a:r>
          </a:p>
          <a:p>
            <a:endParaRPr lang="en-US" sz="2200" b="0" dirty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200" b="0" dirty="0" smtClean="0"/>
          </a:p>
          <a:p>
            <a:endParaRPr lang="en-US" sz="2000" b="0" dirty="0" smtClean="0"/>
          </a:p>
          <a:p>
            <a:r>
              <a:rPr lang="en-US" sz="2000" b="0" dirty="0" smtClean="0"/>
              <a:t>Page </a:t>
            </a:r>
            <a:r>
              <a:rPr lang="en-US" sz="2000" b="0" dirty="0"/>
              <a:t>handler must load page into physical memory</a:t>
            </a:r>
          </a:p>
          <a:p>
            <a:r>
              <a:rPr lang="en-US" sz="2000" b="0" dirty="0"/>
              <a:t>Returns to faulting instruction: </a:t>
            </a:r>
            <a:r>
              <a:rPr lang="en-US" sz="2000" dirty="0">
                <a:latin typeface="Courier New"/>
                <a:cs typeface="Courier New"/>
              </a:rPr>
              <a:t>mov</a:t>
            </a:r>
            <a:r>
              <a:rPr lang="en-US" sz="2000" b="0" dirty="0"/>
              <a:t> is executed again!</a:t>
            </a:r>
          </a:p>
          <a:p>
            <a:r>
              <a:rPr lang="en-US" sz="2000" b="0" dirty="0"/>
              <a:t>Successful on second try</a:t>
            </a:r>
          </a:p>
        </p:txBody>
      </p:sp>
      <p:sp>
        <p:nvSpPr>
          <p:cNvPr id="481298" name="Text Box 18"/>
          <p:cNvSpPr txBox="1">
            <a:spLocks noChangeArrowheads="1"/>
          </p:cNvSpPr>
          <p:nvPr/>
        </p:nvSpPr>
        <p:spPr bwMode="auto">
          <a:xfrm>
            <a:off x="6113354" y="1022350"/>
            <a:ext cx="2165350" cy="13398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a[1000];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main ()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 a[500] = 13;</a:t>
            </a:r>
          </a:p>
          <a:p>
            <a:pPr algn="l"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sp>
        <p:nvSpPr>
          <p:cNvPr id="481299" name="Text Box 19"/>
          <p:cNvSpPr txBox="1">
            <a:spLocks noChangeArrowheads="1"/>
          </p:cNvSpPr>
          <p:nvPr/>
        </p:nvSpPr>
        <p:spPr bwMode="auto">
          <a:xfrm>
            <a:off x="914400" y="2488982"/>
            <a:ext cx="7348538" cy="3619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600">
                <a:latin typeface="Courier New" pitchFamily="49" charset="0"/>
              </a:rPr>
              <a:t> 80483b7:	c7 05 10 9d 04 08 0d 	movl   $0xd,0x8049d10</a:t>
            </a:r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90600" y="3100551"/>
            <a:ext cx="180438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User Process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295775" y="3100551"/>
            <a:ext cx="536989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OS</a:t>
            </a:r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1804988" y="3622838"/>
            <a:ext cx="0" cy="598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1811338" y="4227676"/>
            <a:ext cx="280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4624388" y="4234026"/>
            <a:ext cx="0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 flipH="1" flipV="1">
            <a:off x="1798637" y="4234026"/>
            <a:ext cx="28321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 flipH="1">
            <a:off x="1798638" y="4324513"/>
            <a:ext cx="6350" cy="9096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2277364" y="3862551"/>
            <a:ext cx="2142236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exception: page fault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4654550" y="4206766"/>
            <a:ext cx="1974850" cy="6437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Create page and </a:t>
            </a:r>
          </a:p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load into memory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2673350" y="4548351"/>
            <a:ext cx="853165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returns</a:t>
            </a:r>
            <a:endParaRPr lang="en-US" sz="1800" b="0" dirty="0">
              <a:latin typeface="Calibri" pitchFamily="34" charset="0"/>
            </a:endParaRPr>
          </a:p>
        </p:txBody>
      </p: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1250732" y="4062249"/>
            <a:ext cx="544573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 smtClean="0">
                <a:latin typeface="Calibri" pitchFamily="34" charset="0"/>
              </a:rPr>
              <a:t>movl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Example: Page Fault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18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517634" y="5525815"/>
            <a:ext cx="6705600" cy="1255985"/>
          </a:xfrm>
        </p:spPr>
        <p:txBody>
          <a:bodyPr/>
          <a:lstStyle/>
          <a:p>
            <a:r>
              <a:rPr lang="en-US" sz="2000" b="0" dirty="0" smtClean="0"/>
              <a:t>Page </a:t>
            </a:r>
            <a:r>
              <a:rPr lang="en-US" sz="2000" b="0" dirty="0"/>
              <a:t>handler detects invalid address</a:t>
            </a:r>
          </a:p>
          <a:p>
            <a:r>
              <a:rPr lang="en-US" sz="2000" b="0" dirty="0"/>
              <a:t>Sends </a:t>
            </a:r>
            <a:r>
              <a:rPr lang="en-US" sz="2000" dirty="0">
                <a:latin typeface="Courier New" pitchFamily="49" charset="0"/>
              </a:rPr>
              <a:t>SIGSEGV</a:t>
            </a:r>
            <a:r>
              <a:rPr lang="en-US" sz="2000" b="0" dirty="0"/>
              <a:t> signal to user process</a:t>
            </a:r>
          </a:p>
          <a:p>
            <a:r>
              <a:rPr lang="en-US" sz="2000" b="0" dirty="0"/>
              <a:t>User process exits with “segmentation fault”</a:t>
            </a:r>
          </a:p>
        </p:txBody>
      </p:sp>
      <p:sp>
        <p:nvSpPr>
          <p:cNvPr id="482319" name="Text Box 15"/>
          <p:cNvSpPr txBox="1">
            <a:spLocks noChangeArrowheads="1"/>
          </p:cNvSpPr>
          <p:nvPr/>
        </p:nvSpPr>
        <p:spPr bwMode="auto">
          <a:xfrm>
            <a:off x="959068" y="1219200"/>
            <a:ext cx="2287588" cy="133985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urier New" pitchFamily="49" charset="0"/>
              </a:rPr>
              <a:t>int a[1000];</a:t>
            </a:r>
          </a:p>
          <a:p>
            <a:r>
              <a:rPr lang="en-US" sz="1600" dirty="0" err="1">
                <a:latin typeface="Courier New" pitchFamily="49" charset="0"/>
              </a:rPr>
              <a:t>main ()</a:t>
            </a:r>
          </a:p>
          <a:p>
            <a:r>
              <a:rPr lang="en-US" sz="1600" dirty="0" err="1">
                <a:latin typeface="Courier New" pitchFamily="49" charset="0"/>
              </a:rPr>
              <a:t>{</a:t>
            </a:r>
          </a:p>
          <a:p>
            <a:r>
              <a:rPr lang="en-US" sz="1600" dirty="0" err="1">
                <a:latin typeface="Courier New" pitchFamily="49" charset="0"/>
              </a:rPr>
              <a:t>    a[5000] = 13;</a:t>
            </a:r>
          </a:p>
          <a:p>
            <a:r>
              <a:rPr lang="en-US" sz="1600" dirty="0" err="1">
                <a:latin typeface="Courier New" pitchFamily="49" charset="0"/>
              </a:rPr>
              <a:t>}</a:t>
            </a:r>
          </a:p>
        </p:txBody>
      </p:sp>
      <p:sp>
        <p:nvSpPr>
          <p:cNvPr id="482320" name="Text Box 16"/>
          <p:cNvSpPr txBox="1">
            <a:spLocks noChangeArrowheads="1"/>
          </p:cNvSpPr>
          <p:nvPr/>
        </p:nvSpPr>
        <p:spPr bwMode="auto">
          <a:xfrm>
            <a:off x="959068" y="2667000"/>
            <a:ext cx="7393371" cy="338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>
                <a:latin typeface="Courier New" pitchFamily="49" charset="0"/>
              </a:rPr>
              <a:t> 80483b7:	c7 05 60 e3 04 08 0d 	movl   $0xd,0x804e360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959068" y="3276600"/>
            <a:ext cx="7270532" cy="2057400"/>
          </a:xfrm>
          <a:prstGeom prst="rect">
            <a:avLst/>
          </a:prstGeom>
          <a:solidFill>
            <a:srgbClr val="E9E1C9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1060450" y="3276600"/>
            <a:ext cx="1804388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User Process</a:t>
            </a: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365625" y="3276600"/>
            <a:ext cx="536989" cy="459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OS</a:t>
            </a:r>
          </a:p>
        </p:txBody>
      </p:sp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1874838" y="3798887"/>
            <a:ext cx="0" cy="598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1881188" y="4403725"/>
            <a:ext cx="2806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>
            <a:off x="4694238" y="4410075"/>
            <a:ext cx="0" cy="596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auto">
          <a:xfrm>
            <a:off x="2277364" y="4038600"/>
            <a:ext cx="2142236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exception: page fault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4724400" y="4495800"/>
            <a:ext cx="2286000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detect invalid address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1319049" y="4240574"/>
            <a:ext cx="544573" cy="30777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0" dirty="0" err="1" smtClean="0">
                <a:latin typeface="Calibri" pitchFamily="34" charset="0"/>
              </a:rPr>
              <a:t>movl</a:t>
            </a:r>
            <a:endParaRPr lang="en-US" sz="1400" b="0" dirty="0">
              <a:latin typeface="Calibri" pitchFamily="34" charset="0"/>
            </a:endParaRP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4708634" y="5005551"/>
            <a:ext cx="1768366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6477000" y="4814841"/>
            <a:ext cx="1600200" cy="3667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79" tIns="44446" rIns="90479" bIns="44446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0" i="1" dirty="0" smtClean="0">
                <a:latin typeface="Calibri" pitchFamily="34" charset="0"/>
              </a:rPr>
              <a:t>signal process</a:t>
            </a:r>
            <a:endParaRPr lang="en-US" sz="1800" b="0" i="1" dirty="0">
              <a:latin typeface="Calibri" pitchFamily="34" charset="0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Example: Invalid Memory Reference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318" grpId="0" build="p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6" grpId="0"/>
      <p:bldP spid="27" grpId="0"/>
      <p:bldP spid="29" grpId="0"/>
      <p:bldP spid="31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Exceptions</a:t>
            </a:r>
          </a:p>
          <a:p>
            <a:pPr lvl="1"/>
            <a:r>
              <a:rPr lang="en-US" smtClean="0"/>
              <a:t>Events that require non-standard control flow</a:t>
            </a:r>
          </a:p>
          <a:p>
            <a:pPr lvl="1"/>
            <a:r>
              <a:rPr lang="en-US" smtClean="0"/>
              <a:t>Generated externally (interrupts) or internally (traps and faults)</a:t>
            </a:r>
          </a:p>
          <a:p>
            <a:pPr lvl="1"/>
            <a:r>
              <a:rPr lang="en-US"/>
              <a:t>After an exception is handled, one of three things may happen:</a:t>
            </a:r>
          </a:p>
          <a:p>
            <a:pPr lvl="2"/>
            <a:r>
              <a:rPr lang="en-US"/>
              <a:t>Re-execute the current instruction</a:t>
            </a:r>
          </a:p>
          <a:p>
            <a:pPr lvl="2"/>
            <a:r>
              <a:rPr lang="en-US"/>
              <a:t>Resume execution with the next instruction</a:t>
            </a:r>
          </a:p>
          <a:p>
            <a:pPr lvl="2"/>
            <a:r>
              <a:rPr lang="en-US"/>
              <a:t>Abort the process that caused the exception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Exceptional Control Flow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884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23650</TotalTime>
  <Words>842</Words>
  <Application>Microsoft Macintosh PowerPoint</Application>
  <PresentationFormat>On-screen Show (4:3)</PresentationFormat>
  <Paragraphs>193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Control Flow</vt:lpstr>
      <vt:lpstr>Altering the Control Flow</vt:lpstr>
      <vt:lpstr>Exceptions</vt:lpstr>
      <vt:lpstr>Interrupt Vectors</vt:lpstr>
      <vt:lpstr>Asynchronous Exceptions (Interrupts)</vt:lpstr>
      <vt:lpstr>Synchronous Exceptions</vt:lpstr>
      <vt:lpstr>Trap Example: Opening File</vt:lpstr>
      <vt:lpstr>Fault Example: Page Fault</vt:lpstr>
      <vt:lpstr>Fault Example: Invalid Memory Reference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Borriello/Cezel</dc:creator>
  <cp:keywords/>
  <dc:description/>
  <cp:lastModifiedBy>Gaetano Borriello</cp:lastModifiedBy>
  <cp:revision>487</cp:revision>
  <cp:lastPrinted>2011-11-09T17:21:36Z</cp:lastPrinted>
  <dcterms:created xsi:type="dcterms:W3CDTF">2012-05-14T08:15:46Z</dcterms:created>
  <dcterms:modified xsi:type="dcterms:W3CDTF">2013-04-30T05:04:20Z</dcterms:modified>
  <cp:category/>
</cp:coreProperties>
</file>