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71" r:id="rId1"/>
  </p:sldMasterIdLst>
  <p:notesMasterIdLst>
    <p:notesMasterId r:id="rId13"/>
  </p:notesMasterIdLst>
  <p:handoutMasterIdLst>
    <p:handoutMasterId r:id="rId14"/>
  </p:handoutMasterIdLst>
  <p:sldIdLst>
    <p:sldId id="942" r:id="rId2"/>
    <p:sldId id="931" r:id="rId3"/>
    <p:sldId id="932" r:id="rId4"/>
    <p:sldId id="933" r:id="rId5"/>
    <p:sldId id="934" r:id="rId6"/>
    <p:sldId id="935" r:id="rId7"/>
    <p:sldId id="936" r:id="rId8"/>
    <p:sldId id="937" r:id="rId9"/>
    <p:sldId id="938" r:id="rId10"/>
    <p:sldId id="939" r:id="rId11"/>
    <p:sldId id="941" r:id="rId12"/>
  </p:sldIdLst>
  <p:sldSz cx="9144000" cy="6858000" type="screen4x3"/>
  <p:notesSz cx="9586913" cy="7302500"/>
  <p:custDataLst>
    <p:tags r:id="rId15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C00000"/>
    <a:srgbClr val="5CE455"/>
    <a:srgbClr val="FF9999"/>
    <a:srgbClr val="FFFF99"/>
    <a:srgbClr val="DCB834"/>
    <a:srgbClr val="DFC03D"/>
    <a:srgbClr val="CDF1C5"/>
    <a:srgbClr val="F1C7C7"/>
    <a:srgbClr val="EFBFBF"/>
    <a:srgbClr val="C5FE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61" autoAdjust="0"/>
    <p:restoredTop sz="92432" autoAdjust="0"/>
  </p:normalViewPr>
  <p:slideViewPr>
    <p:cSldViewPr snapToGrid="0">
      <p:cViewPr varScale="1">
        <p:scale>
          <a:sx n="108" d="100"/>
          <a:sy n="108" d="100"/>
        </p:scale>
        <p:origin x="-170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49" d="100"/>
          <a:sy n="49" d="100"/>
        </p:scale>
        <p:origin x="-1812" y="-90"/>
      </p:cViewPr>
      <p:guideLst>
        <p:guide orient="horz" pos="2300"/>
        <p:guide pos="302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Macintosh%20HD:Users:droh:Downloads:corei7mountain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hPercent val="100"/>
      <c:rotY val="40"/>
      <c:depthPercent val="100"/>
      <c:rAngAx val="0"/>
      <c:perspective val="30"/>
    </c:view3D>
    <c:floor>
      <c:thickness val="0"/>
      <c:spPr>
        <a:solidFill>
          <a:srgbClr val="C0C0C0"/>
        </a:solidFill>
        <a:ln w="3175">
          <a:solidFill>
            <a:srgbClr val="000000"/>
          </a:solidFill>
          <a:prstDash val="solid"/>
        </a:ln>
      </c:spPr>
    </c:floor>
    <c:sideWall>
      <c:thickness val="0"/>
      <c:spPr>
        <a:solidFill>
          <a:srgbClr val="FFFFFF"/>
        </a:solidFill>
        <a:ln w="12700">
          <a:solidFill>
            <a:srgbClr val="808080"/>
          </a:solidFill>
          <a:prstDash val="solid"/>
        </a:ln>
      </c:spPr>
    </c:sideWall>
    <c:backWall>
      <c:thickness val="0"/>
      <c:spPr>
        <a:solidFill>
          <a:srgbClr val="FFFFFF"/>
        </a:solidFill>
        <a:ln w="12700">
          <a:solidFill>
            <a:srgbClr val="808080"/>
          </a:solidFill>
          <a:prstDash val="solid"/>
        </a:ln>
      </c:spPr>
    </c:backWall>
    <c:plotArea>
      <c:layout/>
      <c:surface3DChart>
        <c:wireframe val="0"/>
        <c:ser>
          <c:idx val="0"/>
          <c:order val="0"/>
          <c:tx>
            <c:strRef>
              <c:f>'corei7-mountain-data'!$B$1</c:f>
              <c:strCache>
                <c:ptCount val="1"/>
                <c:pt idx="0">
                  <c:v>64M</c:v>
                </c:pt>
              </c:strCache>
            </c:strRef>
          </c:tx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  <a:sp3d prstMaterial="flat"/>
          </c:spPr>
          <c:cat>
            <c:strRef>
              <c:f>'corei7-mountain-data'!$A$2:$A$19</c:f>
              <c:strCache>
                <c:ptCount val="18"/>
                <c:pt idx="0">
                  <c:v>s1</c:v>
                </c:pt>
                <c:pt idx="1">
                  <c:v>s2</c:v>
                </c:pt>
                <c:pt idx="2">
                  <c:v>s3</c:v>
                </c:pt>
                <c:pt idx="3">
                  <c:v>s4</c:v>
                </c:pt>
                <c:pt idx="4">
                  <c:v>s5</c:v>
                </c:pt>
                <c:pt idx="5">
                  <c:v>s6</c:v>
                </c:pt>
                <c:pt idx="6">
                  <c:v>s7</c:v>
                </c:pt>
                <c:pt idx="7">
                  <c:v>s8</c:v>
                </c:pt>
                <c:pt idx="8">
                  <c:v>s9</c:v>
                </c:pt>
                <c:pt idx="9">
                  <c:v>s10</c:v>
                </c:pt>
                <c:pt idx="10">
                  <c:v>s11</c:v>
                </c:pt>
                <c:pt idx="11">
                  <c:v>s12</c:v>
                </c:pt>
                <c:pt idx="12">
                  <c:v>s13</c:v>
                </c:pt>
                <c:pt idx="13">
                  <c:v>s14</c:v>
                </c:pt>
                <c:pt idx="14">
                  <c:v>s15</c:v>
                </c:pt>
                <c:pt idx="15">
                  <c:v>s16</c:v>
                </c:pt>
                <c:pt idx="16">
                  <c:v>s32</c:v>
                </c:pt>
                <c:pt idx="17">
                  <c:v>s64</c:v>
                </c:pt>
              </c:strCache>
            </c:strRef>
          </c:cat>
          <c:val>
            <c:numRef>
              <c:f>'corei7-mountain-data'!$B$2:$B$19</c:f>
              <c:numCache>
                <c:formatCode>General</c:formatCode>
                <c:ptCount val="18"/>
                <c:pt idx="0">
                  <c:v>4029.59</c:v>
                </c:pt>
                <c:pt idx="1">
                  <c:v>2752.75</c:v>
                </c:pt>
                <c:pt idx="2">
                  <c:v>2159.29</c:v>
                </c:pt>
                <c:pt idx="3">
                  <c:v>1710.75</c:v>
                </c:pt>
                <c:pt idx="4">
                  <c:v>1391.48</c:v>
                </c:pt>
                <c:pt idx="5">
                  <c:v>1176.29</c:v>
                </c:pt>
                <c:pt idx="6">
                  <c:v>1015.77</c:v>
                </c:pt>
                <c:pt idx="7">
                  <c:v>890.72</c:v>
                </c:pt>
                <c:pt idx="8">
                  <c:v>845.57</c:v>
                </c:pt>
                <c:pt idx="9">
                  <c:v>805.45999999999935</c:v>
                </c:pt>
                <c:pt idx="10">
                  <c:v>773.78</c:v>
                </c:pt>
                <c:pt idx="11">
                  <c:v>757.94</c:v>
                </c:pt>
                <c:pt idx="12">
                  <c:v>727.91</c:v>
                </c:pt>
                <c:pt idx="13">
                  <c:v>712.66</c:v>
                </c:pt>
                <c:pt idx="14">
                  <c:v>705.63</c:v>
                </c:pt>
                <c:pt idx="15">
                  <c:v>701.98</c:v>
                </c:pt>
                <c:pt idx="16">
                  <c:v>598.19000000000005</c:v>
                </c:pt>
                <c:pt idx="17">
                  <c:v>601.22</c:v>
                </c:pt>
              </c:numCache>
            </c:numRef>
          </c:val>
        </c:ser>
        <c:ser>
          <c:idx val="1"/>
          <c:order val="1"/>
          <c:tx>
            <c:strRef>
              <c:f>'corei7-mountain-data'!$C$1</c:f>
              <c:strCache>
                <c:ptCount val="1"/>
                <c:pt idx="0">
                  <c:v>32M</c:v>
                </c:pt>
              </c:strCache>
            </c:strRef>
          </c:tx>
          <c:spPr>
            <a:solidFill>
              <a:srgbClr val="993366"/>
            </a:solidFill>
            <a:ln w="12700">
              <a:solidFill>
                <a:srgbClr val="000000"/>
              </a:solidFill>
              <a:prstDash val="solid"/>
            </a:ln>
            <a:sp3d prstMaterial="flat"/>
          </c:spPr>
          <c:cat>
            <c:strRef>
              <c:f>'corei7-mountain-data'!$A$2:$A$19</c:f>
              <c:strCache>
                <c:ptCount val="18"/>
                <c:pt idx="0">
                  <c:v>s1</c:v>
                </c:pt>
                <c:pt idx="1">
                  <c:v>s2</c:v>
                </c:pt>
                <c:pt idx="2">
                  <c:v>s3</c:v>
                </c:pt>
                <c:pt idx="3">
                  <c:v>s4</c:v>
                </c:pt>
                <c:pt idx="4">
                  <c:v>s5</c:v>
                </c:pt>
                <c:pt idx="5">
                  <c:v>s6</c:v>
                </c:pt>
                <c:pt idx="6">
                  <c:v>s7</c:v>
                </c:pt>
                <c:pt idx="7">
                  <c:v>s8</c:v>
                </c:pt>
                <c:pt idx="8">
                  <c:v>s9</c:v>
                </c:pt>
                <c:pt idx="9">
                  <c:v>s10</c:v>
                </c:pt>
                <c:pt idx="10">
                  <c:v>s11</c:v>
                </c:pt>
                <c:pt idx="11">
                  <c:v>s12</c:v>
                </c:pt>
                <c:pt idx="12">
                  <c:v>s13</c:v>
                </c:pt>
                <c:pt idx="13">
                  <c:v>s14</c:v>
                </c:pt>
                <c:pt idx="14">
                  <c:v>s15</c:v>
                </c:pt>
                <c:pt idx="15">
                  <c:v>s16</c:v>
                </c:pt>
                <c:pt idx="16">
                  <c:v>s32</c:v>
                </c:pt>
                <c:pt idx="17">
                  <c:v>s64</c:v>
                </c:pt>
              </c:strCache>
            </c:strRef>
          </c:cat>
          <c:val>
            <c:numRef>
              <c:f>'corei7-mountain-data'!$C$2:$C$19</c:f>
              <c:numCache>
                <c:formatCode>General</c:formatCode>
                <c:ptCount val="18"/>
                <c:pt idx="0">
                  <c:v>4029.36</c:v>
                </c:pt>
                <c:pt idx="1">
                  <c:v>2752.39</c:v>
                </c:pt>
                <c:pt idx="2">
                  <c:v>2160.62</c:v>
                </c:pt>
                <c:pt idx="3">
                  <c:v>1710.98</c:v>
                </c:pt>
                <c:pt idx="4">
                  <c:v>1391.5</c:v>
                </c:pt>
                <c:pt idx="5">
                  <c:v>1176.54</c:v>
                </c:pt>
                <c:pt idx="6">
                  <c:v>1016.71</c:v>
                </c:pt>
                <c:pt idx="7">
                  <c:v>891.8</c:v>
                </c:pt>
                <c:pt idx="8">
                  <c:v>846.98</c:v>
                </c:pt>
                <c:pt idx="9">
                  <c:v>807.22</c:v>
                </c:pt>
                <c:pt idx="10">
                  <c:v>775.18</c:v>
                </c:pt>
                <c:pt idx="11">
                  <c:v>760.41</c:v>
                </c:pt>
                <c:pt idx="12">
                  <c:v>730.74</c:v>
                </c:pt>
                <c:pt idx="13">
                  <c:v>714.98</c:v>
                </c:pt>
                <c:pt idx="14">
                  <c:v>709.26</c:v>
                </c:pt>
                <c:pt idx="15">
                  <c:v>708.88</c:v>
                </c:pt>
                <c:pt idx="16">
                  <c:v>608.99</c:v>
                </c:pt>
                <c:pt idx="17">
                  <c:v>607.39</c:v>
                </c:pt>
              </c:numCache>
            </c:numRef>
          </c:val>
        </c:ser>
        <c:ser>
          <c:idx val="2"/>
          <c:order val="2"/>
          <c:tx>
            <c:strRef>
              <c:f>'corei7-mountain-data'!$D$1</c:f>
              <c:strCache>
                <c:ptCount val="1"/>
                <c:pt idx="0">
                  <c:v>16M</c:v>
                </c:pt>
              </c:strCache>
            </c:strRef>
          </c:tx>
          <c:spPr>
            <a:solidFill>
              <a:srgbClr val="FFFFCC"/>
            </a:solidFill>
            <a:ln w="12700">
              <a:solidFill>
                <a:srgbClr val="000000"/>
              </a:solidFill>
              <a:prstDash val="solid"/>
            </a:ln>
            <a:sp3d prstMaterial="flat"/>
          </c:spPr>
          <c:cat>
            <c:strRef>
              <c:f>'corei7-mountain-data'!$A$2:$A$19</c:f>
              <c:strCache>
                <c:ptCount val="18"/>
                <c:pt idx="0">
                  <c:v>s1</c:v>
                </c:pt>
                <c:pt idx="1">
                  <c:v>s2</c:v>
                </c:pt>
                <c:pt idx="2">
                  <c:v>s3</c:v>
                </c:pt>
                <c:pt idx="3">
                  <c:v>s4</c:v>
                </c:pt>
                <c:pt idx="4">
                  <c:v>s5</c:v>
                </c:pt>
                <c:pt idx="5">
                  <c:v>s6</c:v>
                </c:pt>
                <c:pt idx="6">
                  <c:v>s7</c:v>
                </c:pt>
                <c:pt idx="7">
                  <c:v>s8</c:v>
                </c:pt>
                <c:pt idx="8">
                  <c:v>s9</c:v>
                </c:pt>
                <c:pt idx="9">
                  <c:v>s10</c:v>
                </c:pt>
                <c:pt idx="10">
                  <c:v>s11</c:v>
                </c:pt>
                <c:pt idx="11">
                  <c:v>s12</c:v>
                </c:pt>
                <c:pt idx="12">
                  <c:v>s13</c:v>
                </c:pt>
                <c:pt idx="13">
                  <c:v>s14</c:v>
                </c:pt>
                <c:pt idx="14">
                  <c:v>s15</c:v>
                </c:pt>
                <c:pt idx="15">
                  <c:v>s16</c:v>
                </c:pt>
                <c:pt idx="16">
                  <c:v>s32</c:v>
                </c:pt>
                <c:pt idx="17">
                  <c:v>s64</c:v>
                </c:pt>
              </c:strCache>
            </c:strRef>
          </c:cat>
          <c:val>
            <c:numRef>
              <c:f>'corei7-mountain-data'!$D$2:$D$19</c:f>
              <c:numCache>
                <c:formatCode>General</c:formatCode>
                <c:ptCount val="18"/>
                <c:pt idx="0">
                  <c:v>4040.1</c:v>
                </c:pt>
                <c:pt idx="1">
                  <c:v>2788.42</c:v>
                </c:pt>
                <c:pt idx="2">
                  <c:v>2188.92</c:v>
                </c:pt>
                <c:pt idx="3">
                  <c:v>1742.97</c:v>
                </c:pt>
                <c:pt idx="4">
                  <c:v>1421.69</c:v>
                </c:pt>
                <c:pt idx="5">
                  <c:v>1201.31</c:v>
                </c:pt>
                <c:pt idx="6">
                  <c:v>1038.3699999999999</c:v>
                </c:pt>
                <c:pt idx="7">
                  <c:v>911.7</c:v>
                </c:pt>
                <c:pt idx="8">
                  <c:v>870.39</c:v>
                </c:pt>
                <c:pt idx="9">
                  <c:v>835.30999999999938</c:v>
                </c:pt>
                <c:pt idx="10">
                  <c:v>809.25</c:v>
                </c:pt>
                <c:pt idx="11">
                  <c:v>798.05</c:v>
                </c:pt>
                <c:pt idx="12">
                  <c:v>780.28</c:v>
                </c:pt>
                <c:pt idx="13">
                  <c:v>778.37</c:v>
                </c:pt>
                <c:pt idx="14">
                  <c:v>787.2</c:v>
                </c:pt>
                <c:pt idx="15">
                  <c:v>744.13</c:v>
                </c:pt>
                <c:pt idx="16">
                  <c:v>633.53</c:v>
                </c:pt>
                <c:pt idx="17">
                  <c:v>608.85999999999808</c:v>
                </c:pt>
              </c:numCache>
            </c:numRef>
          </c:val>
        </c:ser>
        <c:ser>
          <c:idx val="3"/>
          <c:order val="3"/>
          <c:tx>
            <c:strRef>
              <c:f>'corei7-mountain-data'!$E$1</c:f>
              <c:strCache>
                <c:ptCount val="1"/>
                <c:pt idx="0">
                  <c:v>8M</c:v>
                </c:pt>
              </c:strCache>
            </c:strRef>
          </c:tx>
          <c:spPr>
            <a:solidFill>
              <a:srgbClr val="CCFFFF"/>
            </a:solidFill>
            <a:ln w="12700">
              <a:solidFill>
                <a:srgbClr val="000000"/>
              </a:solidFill>
              <a:prstDash val="solid"/>
            </a:ln>
            <a:sp3d prstMaterial="flat"/>
          </c:spPr>
          <c:cat>
            <c:strRef>
              <c:f>'corei7-mountain-data'!$A$2:$A$19</c:f>
              <c:strCache>
                <c:ptCount val="18"/>
                <c:pt idx="0">
                  <c:v>s1</c:v>
                </c:pt>
                <c:pt idx="1">
                  <c:v>s2</c:v>
                </c:pt>
                <c:pt idx="2">
                  <c:v>s3</c:v>
                </c:pt>
                <c:pt idx="3">
                  <c:v>s4</c:v>
                </c:pt>
                <c:pt idx="4">
                  <c:v>s5</c:v>
                </c:pt>
                <c:pt idx="5">
                  <c:v>s6</c:v>
                </c:pt>
                <c:pt idx="6">
                  <c:v>s7</c:v>
                </c:pt>
                <c:pt idx="7">
                  <c:v>s8</c:v>
                </c:pt>
                <c:pt idx="8">
                  <c:v>s9</c:v>
                </c:pt>
                <c:pt idx="9">
                  <c:v>s10</c:v>
                </c:pt>
                <c:pt idx="10">
                  <c:v>s11</c:v>
                </c:pt>
                <c:pt idx="11">
                  <c:v>s12</c:v>
                </c:pt>
                <c:pt idx="12">
                  <c:v>s13</c:v>
                </c:pt>
                <c:pt idx="13">
                  <c:v>s14</c:v>
                </c:pt>
                <c:pt idx="14">
                  <c:v>s15</c:v>
                </c:pt>
                <c:pt idx="15">
                  <c:v>s16</c:v>
                </c:pt>
                <c:pt idx="16">
                  <c:v>s32</c:v>
                </c:pt>
                <c:pt idx="17">
                  <c:v>s64</c:v>
                </c:pt>
              </c:strCache>
            </c:strRef>
          </c:cat>
          <c:val>
            <c:numRef>
              <c:f>'corei7-mountain-data'!$E$2:$E$19</c:f>
              <c:numCache>
                <c:formatCode>General</c:formatCode>
                <c:ptCount val="18"/>
                <c:pt idx="0">
                  <c:v>4374.01</c:v>
                </c:pt>
                <c:pt idx="1">
                  <c:v>3610.74</c:v>
                </c:pt>
                <c:pt idx="2">
                  <c:v>3002.03</c:v>
                </c:pt>
                <c:pt idx="3">
                  <c:v>2492.39</c:v>
                </c:pt>
                <c:pt idx="4">
                  <c:v>2131.04</c:v>
                </c:pt>
                <c:pt idx="5">
                  <c:v>1821.71</c:v>
                </c:pt>
                <c:pt idx="6">
                  <c:v>1564.14</c:v>
                </c:pt>
                <c:pt idx="7">
                  <c:v>1414.18</c:v>
                </c:pt>
                <c:pt idx="8">
                  <c:v>1404.78</c:v>
                </c:pt>
                <c:pt idx="9">
                  <c:v>1408.59</c:v>
                </c:pt>
                <c:pt idx="10">
                  <c:v>1423.67</c:v>
                </c:pt>
                <c:pt idx="11">
                  <c:v>1456.86</c:v>
                </c:pt>
                <c:pt idx="12">
                  <c:v>1499.61</c:v>
                </c:pt>
                <c:pt idx="13">
                  <c:v>1600.13</c:v>
                </c:pt>
                <c:pt idx="14">
                  <c:v>1667.47</c:v>
                </c:pt>
                <c:pt idx="15">
                  <c:v>1231.7</c:v>
                </c:pt>
                <c:pt idx="16">
                  <c:v>1078.97</c:v>
                </c:pt>
                <c:pt idx="17">
                  <c:v>1026.03</c:v>
                </c:pt>
              </c:numCache>
            </c:numRef>
          </c:val>
        </c:ser>
        <c:ser>
          <c:idx val="4"/>
          <c:order val="4"/>
          <c:tx>
            <c:strRef>
              <c:f>'corei7-mountain-data'!$F$1</c:f>
              <c:strCache>
                <c:ptCount val="1"/>
                <c:pt idx="0">
                  <c:v>4M</c:v>
                </c:pt>
              </c:strCache>
            </c:strRef>
          </c:tx>
          <c:spPr>
            <a:solidFill>
              <a:srgbClr val="660066"/>
            </a:solidFill>
            <a:ln w="12700">
              <a:solidFill>
                <a:srgbClr val="000000"/>
              </a:solidFill>
              <a:prstDash val="solid"/>
            </a:ln>
            <a:sp3d prstMaterial="flat"/>
          </c:spPr>
          <c:cat>
            <c:strRef>
              <c:f>'corei7-mountain-data'!$A$2:$A$19</c:f>
              <c:strCache>
                <c:ptCount val="18"/>
                <c:pt idx="0">
                  <c:v>s1</c:v>
                </c:pt>
                <c:pt idx="1">
                  <c:v>s2</c:v>
                </c:pt>
                <c:pt idx="2">
                  <c:v>s3</c:v>
                </c:pt>
                <c:pt idx="3">
                  <c:v>s4</c:v>
                </c:pt>
                <c:pt idx="4">
                  <c:v>s5</c:v>
                </c:pt>
                <c:pt idx="5">
                  <c:v>s6</c:v>
                </c:pt>
                <c:pt idx="6">
                  <c:v>s7</c:v>
                </c:pt>
                <c:pt idx="7">
                  <c:v>s8</c:v>
                </c:pt>
                <c:pt idx="8">
                  <c:v>s9</c:v>
                </c:pt>
                <c:pt idx="9">
                  <c:v>s10</c:v>
                </c:pt>
                <c:pt idx="10">
                  <c:v>s11</c:v>
                </c:pt>
                <c:pt idx="11">
                  <c:v>s12</c:v>
                </c:pt>
                <c:pt idx="12">
                  <c:v>s13</c:v>
                </c:pt>
                <c:pt idx="13">
                  <c:v>s14</c:v>
                </c:pt>
                <c:pt idx="14">
                  <c:v>s15</c:v>
                </c:pt>
                <c:pt idx="15">
                  <c:v>s16</c:v>
                </c:pt>
                <c:pt idx="16">
                  <c:v>s32</c:v>
                </c:pt>
                <c:pt idx="17">
                  <c:v>s64</c:v>
                </c:pt>
              </c:strCache>
            </c:strRef>
          </c:cat>
          <c:val>
            <c:numRef>
              <c:f>'corei7-mountain-data'!$F$2:$F$19</c:f>
              <c:numCache>
                <c:formatCode>General</c:formatCode>
                <c:ptCount val="18"/>
                <c:pt idx="0">
                  <c:v>4642.47</c:v>
                </c:pt>
                <c:pt idx="1">
                  <c:v>4583.8</c:v>
                </c:pt>
                <c:pt idx="2">
                  <c:v>4074.93</c:v>
                </c:pt>
                <c:pt idx="3">
                  <c:v>3557.51</c:v>
                </c:pt>
                <c:pt idx="4">
                  <c:v>3337.59</c:v>
                </c:pt>
                <c:pt idx="5">
                  <c:v>2898.78</c:v>
                </c:pt>
                <c:pt idx="6">
                  <c:v>2535.2199999999998</c:v>
                </c:pt>
                <c:pt idx="7">
                  <c:v>2248.83</c:v>
                </c:pt>
                <c:pt idx="8">
                  <c:v>2227.41</c:v>
                </c:pt>
                <c:pt idx="9">
                  <c:v>2203.98</c:v>
                </c:pt>
                <c:pt idx="10">
                  <c:v>2187.29</c:v>
                </c:pt>
                <c:pt idx="11">
                  <c:v>2164.1799999999998</c:v>
                </c:pt>
                <c:pt idx="12">
                  <c:v>2156.96</c:v>
                </c:pt>
                <c:pt idx="13">
                  <c:v>2148.52</c:v>
                </c:pt>
                <c:pt idx="14">
                  <c:v>2146.83</c:v>
                </c:pt>
                <c:pt idx="15">
                  <c:v>2131.36</c:v>
                </c:pt>
                <c:pt idx="16">
                  <c:v>2038.29</c:v>
                </c:pt>
                <c:pt idx="17">
                  <c:v>2060.87</c:v>
                </c:pt>
              </c:numCache>
            </c:numRef>
          </c:val>
        </c:ser>
        <c:ser>
          <c:idx val="5"/>
          <c:order val="5"/>
          <c:tx>
            <c:strRef>
              <c:f>'corei7-mountain-data'!$G$1</c:f>
              <c:strCache>
                <c:ptCount val="1"/>
                <c:pt idx="0">
                  <c:v>2M</c:v>
                </c:pt>
              </c:strCache>
            </c:strRef>
          </c:tx>
          <c:spPr>
            <a:solidFill>
              <a:srgbClr val="FF8080"/>
            </a:solidFill>
            <a:ln w="12700">
              <a:solidFill>
                <a:srgbClr val="000000"/>
              </a:solidFill>
              <a:prstDash val="solid"/>
            </a:ln>
            <a:sp3d prstMaterial="flat"/>
          </c:spPr>
          <c:cat>
            <c:strRef>
              <c:f>'corei7-mountain-data'!$A$2:$A$19</c:f>
              <c:strCache>
                <c:ptCount val="18"/>
                <c:pt idx="0">
                  <c:v>s1</c:v>
                </c:pt>
                <c:pt idx="1">
                  <c:v>s2</c:v>
                </c:pt>
                <c:pt idx="2">
                  <c:v>s3</c:v>
                </c:pt>
                <c:pt idx="3">
                  <c:v>s4</c:v>
                </c:pt>
                <c:pt idx="4">
                  <c:v>s5</c:v>
                </c:pt>
                <c:pt idx="5">
                  <c:v>s6</c:v>
                </c:pt>
                <c:pt idx="6">
                  <c:v>s7</c:v>
                </c:pt>
                <c:pt idx="7">
                  <c:v>s8</c:v>
                </c:pt>
                <c:pt idx="8">
                  <c:v>s9</c:v>
                </c:pt>
                <c:pt idx="9">
                  <c:v>s10</c:v>
                </c:pt>
                <c:pt idx="10">
                  <c:v>s11</c:v>
                </c:pt>
                <c:pt idx="11">
                  <c:v>s12</c:v>
                </c:pt>
                <c:pt idx="12">
                  <c:v>s13</c:v>
                </c:pt>
                <c:pt idx="13">
                  <c:v>s14</c:v>
                </c:pt>
                <c:pt idx="14">
                  <c:v>s15</c:v>
                </c:pt>
                <c:pt idx="15">
                  <c:v>s16</c:v>
                </c:pt>
                <c:pt idx="16">
                  <c:v>s32</c:v>
                </c:pt>
                <c:pt idx="17">
                  <c:v>s64</c:v>
                </c:pt>
              </c:strCache>
            </c:strRef>
          </c:cat>
          <c:val>
            <c:numRef>
              <c:f>'corei7-mountain-data'!$G$2:$G$19</c:f>
              <c:numCache>
                <c:formatCode>General</c:formatCode>
                <c:ptCount val="18"/>
                <c:pt idx="0">
                  <c:v>4674.0600000000004</c:v>
                </c:pt>
                <c:pt idx="1">
                  <c:v>4659.0600000000004</c:v>
                </c:pt>
                <c:pt idx="2">
                  <c:v>4153.1000000000004</c:v>
                </c:pt>
                <c:pt idx="3">
                  <c:v>4016.4</c:v>
                </c:pt>
                <c:pt idx="4">
                  <c:v>3540.78</c:v>
                </c:pt>
                <c:pt idx="5">
                  <c:v>3027.05</c:v>
                </c:pt>
                <c:pt idx="6">
                  <c:v>2625.06</c:v>
                </c:pt>
                <c:pt idx="7">
                  <c:v>2321.73</c:v>
                </c:pt>
                <c:pt idx="8">
                  <c:v>2306.4</c:v>
                </c:pt>
                <c:pt idx="9">
                  <c:v>2292.86</c:v>
                </c:pt>
                <c:pt idx="10">
                  <c:v>2282.38</c:v>
                </c:pt>
                <c:pt idx="11">
                  <c:v>2270.35</c:v>
                </c:pt>
                <c:pt idx="12">
                  <c:v>2264.14</c:v>
                </c:pt>
                <c:pt idx="13">
                  <c:v>2259.8000000000002</c:v>
                </c:pt>
                <c:pt idx="14">
                  <c:v>2260.46</c:v>
                </c:pt>
                <c:pt idx="15">
                  <c:v>2261.54</c:v>
                </c:pt>
                <c:pt idx="16">
                  <c:v>2224.92</c:v>
                </c:pt>
                <c:pt idx="17">
                  <c:v>2431.58</c:v>
                </c:pt>
              </c:numCache>
            </c:numRef>
          </c:val>
        </c:ser>
        <c:ser>
          <c:idx val="6"/>
          <c:order val="6"/>
          <c:tx>
            <c:strRef>
              <c:f>'corei7-mountain-data'!$H$1</c:f>
              <c:strCache>
                <c:ptCount val="1"/>
                <c:pt idx="0">
                  <c:v>1M</c:v>
                </c:pt>
              </c:strCache>
            </c:strRef>
          </c:tx>
          <c:spPr>
            <a:solidFill>
              <a:srgbClr val="0066CC"/>
            </a:solidFill>
            <a:ln w="12700">
              <a:solidFill>
                <a:srgbClr val="000000"/>
              </a:solidFill>
              <a:prstDash val="solid"/>
            </a:ln>
            <a:sp3d prstMaterial="flat"/>
          </c:spPr>
          <c:cat>
            <c:strRef>
              <c:f>'corei7-mountain-data'!$A$2:$A$19</c:f>
              <c:strCache>
                <c:ptCount val="18"/>
                <c:pt idx="0">
                  <c:v>s1</c:v>
                </c:pt>
                <c:pt idx="1">
                  <c:v>s2</c:v>
                </c:pt>
                <c:pt idx="2">
                  <c:v>s3</c:v>
                </c:pt>
                <c:pt idx="3">
                  <c:v>s4</c:v>
                </c:pt>
                <c:pt idx="4">
                  <c:v>s5</c:v>
                </c:pt>
                <c:pt idx="5">
                  <c:v>s6</c:v>
                </c:pt>
                <c:pt idx="6">
                  <c:v>s7</c:v>
                </c:pt>
                <c:pt idx="7">
                  <c:v>s8</c:v>
                </c:pt>
                <c:pt idx="8">
                  <c:v>s9</c:v>
                </c:pt>
                <c:pt idx="9">
                  <c:v>s10</c:v>
                </c:pt>
                <c:pt idx="10">
                  <c:v>s11</c:v>
                </c:pt>
                <c:pt idx="11">
                  <c:v>s12</c:v>
                </c:pt>
                <c:pt idx="12">
                  <c:v>s13</c:v>
                </c:pt>
                <c:pt idx="13">
                  <c:v>s14</c:v>
                </c:pt>
                <c:pt idx="14">
                  <c:v>s15</c:v>
                </c:pt>
                <c:pt idx="15">
                  <c:v>s16</c:v>
                </c:pt>
                <c:pt idx="16">
                  <c:v>s32</c:v>
                </c:pt>
                <c:pt idx="17">
                  <c:v>s64</c:v>
                </c:pt>
              </c:strCache>
            </c:strRef>
          </c:cat>
          <c:val>
            <c:numRef>
              <c:f>'corei7-mountain-data'!$H$2:$H$19</c:f>
              <c:numCache>
                <c:formatCode>General</c:formatCode>
                <c:ptCount val="18"/>
                <c:pt idx="0">
                  <c:v>4673.7700000000004</c:v>
                </c:pt>
                <c:pt idx="1">
                  <c:v>4656.9799999999996</c:v>
                </c:pt>
                <c:pt idx="2">
                  <c:v>4156.32</c:v>
                </c:pt>
                <c:pt idx="3">
                  <c:v>4012.65</c:v>
                </c:pt>
                <c:pt idx="4">
                  <c:v>3535.85</c:v>
                </c:pt>
                <c:pt idx="5">
                  <c:v>3021.82</c:v>
                </c:pt>
                <c:pt idx="6">
                  <c:v>2623.08</c:v>
                </c:pt>
                <c:pt idx="7">
                  <c:v>2318.19</c:v>
                </c:pt>
                <c:pt idx="8">
                  <c:v>2303.7199999999998</c:v>
                </c:pt>
                <c:pt idx="9">
                  <c:v>2291.5500000000002</c:v>
                </c:pt>
                <c:pt idx="10">
                  <c:v>2280.42</c:v>
                </c:pt>
                <c:pt idx="11">
                  <c:v>2270.2399999999998</c:v>
                </c:pt>
                <c:pt idx="12">
                  <c:v>2264.8200000000002</c:v>
                </c:pt>
                <c:pt idx="13">
                  <c:v>2261.86</c:v>
                </c:pt>
                <c:pt idx="14">
                  <c:v>2261.31</c:v>
                </c:pt>
                <c:pt idx="15">
                  <c:v>2271.41</c:v>
                </c:pt>
                <c:pt idx="16">
                  <c:v>2237.27</c:v>
                </c:pt>
                <c:pt idx="17">
                  <c:v>2432.7399999999998</c:v>
                </c:pt>
              </c:numCache>
            </c:numRef>
          </c:val>
        </c:ser>
        <c:ser>
          <c:idx val="7"/>
          <c:order val="7"/>
          <c:tx>
            <c:strRef>
              <c:f>'corei7-mountain-data'!$I$1</c:f>
              <c:strCache>
                <c:ptCount val="1"/>
                <c:pt idx="0">
                  <c:v>512K</c:v>
                </c:pt>
              </c:strCache>
            </c:strRef>
          </c:tx>
          <c:spPr>
            <a:solidFill>
              <a:srgbClr val="CCCCFF"/>
            </a:solidFill>
            <a:ln w="12700">
              <a:solidFill>
                <a:srgbClr val="000000"/>
              </a:solidFill>
              <a:prstDash val="solid"/>
            </a:ln>
            <a:sp3d prstMaterial="flat"/>
          </c:spPr>
          <c:cat>
            <c:strRef>
              <c:f>'corei7-mountain-data'!$A$2:$A$19</c:f>
              <c:strCache>
                <c:ptCount val="18"/>
                <c:pt idx="0">
                  <c:v>s1</c:v>
                </c:pt>
                <c:pt idx="1">
                  <c:v>s2</c:v>
                </c:pt>
                <c:pt idx="2">
                  <c:v>s3</c:v>
                </c:pt>
                <c:pt idx="3">
                  <c:v>s4</c:v>
                </c:pt>
                <c:pt idx="4">
                  <c:v>s5</c:v>
                </c:pt>
                <c:pt idx="5">
                  <c:v>s6</c:v>
                </c:pt>
                <c:pt idx="6">
                  <c:v>s7</c:v>
                </c:pt>
                <c:pt idx="7">
                  <c:v>s8</c:v>
                </c:pt>
                <c:pt idx="8">
                  <c:v>s9</c:v>
                </c:pt>
                <c:pt idx="9">
                  <c:v>s10</c:v>
                </c:pt>
                <c:pt idx="10">
                  <c:v>s11</c:v>
                </c:pt>
                <c:pt idx="11">
                  <c:v>s12</c:v>
                </c:pt>
                <c:pt idx="12">
                  <c:v>s13</c:v>
                </c:pt>
                <c:pt idx="13">
                  <c:v>s14</c:v>
                </c:pt>
                <c:pt idx="14">
                  <c:v>s15</c:v>
                </c:pt>
                <c:pt idx="15">
                  <c:v>s16</c:v>
                </c:pt>
                <c:pt idx="16">
                  <c:v>s32</c:v>
                </c:pt>
                <c:pt idx="17">
                  <c:v>s64</c:v>
                </c:pt>
              </c:strCache>
            </c:strRef>
          </c:cat>
          <c:val>
            <c:numRef>
              <c:f>'corei7-mountain-data'!$I$2:$I$19</c:f>
              <c:numCache>
                <c:formatCode>General</c:formatCode>
                <c:ptCount val="18"/>
                <c:pt idx="0">
                  <c:v>4673</c:v>
                </c:pt>
                <c:pt idx="1">
                  <c:v>4658.05</c:v>
                </c:pt>
                <c:pt idx="2">
                  <c:v>4267.3</c:v>
                </c:pt>
                <c:pt idx="3">
                  <c:v>4052.55</c:v>
                </c:pt>
                <c:pt idx="4">
                  <c:v>3730.88</c:v>
                </c:pt>
                <c:pt idx="5">
                  <c:v>3236.67</c:v>
                </c:pt>
                <c:pt idx="6">
                  <c:v>2839.93</c:v>
                </c:pt>
                <c:pt idx="7">
                  <c:v>2527.15</c:v>
                </c:pt>
                <c:pt idx="8">
                  <c:v>2513.25</c:v>
                </c:pt>
                <c:pt idx="9">
                  <c:v>2503.12</c:v>
                </c:pt>
                <c:pt idx="10">
                  <c:v>2494.19</c:v>
                </c:pt>
                <c:pt idx="11">
                  <c:v>2517.44</c:v>
                </c:pt>
                <c:pt idx="12">
                  <c:v>2523.1</c:v>
                </c:pt>
                <c:pt idx="13">
                  <c:v>2551.67</c:v>
                </c:pt>
                <c:pt idx="14">
                  <c:v>2555.5300000000002</c:v>
                </c:pt>
                <c:pt idx="15">
                  <c:v>2477.41</c:v>
                </c:pt>
                <c:pt idx="16">
                  <c:v>2420.17</c:v>
                </c:pt>
                <c:pt idx="17">
                  <c:v>2590.64</c:v>
                </c:pt>
              </c:numCache>
            </c:numRef>
          </c:val>
        </c:ser>
        <c:ser>
          <c:idx val="8"/>
          <c:order val="8"/>
          <c:tx>
            <c:strRef>
              <c:f>'corei7-mountain-data'!$J$1</c:f>
              <c:strCache>
                <c:ptCount val="1"/>
                <c:pt idx="0">
                  <c:v>256K</c:v>
                </c:pt>
              </c:strCache>
            </c:strRef>
          </c:tx>
          <c:spPr>
            <a:solidFill>
              <a:srgbClr val="000090"/>
            </a:solidFill>
            <a:ln w="12700">
              <a:solidFill>
                <a:srgbClr val="000000"/>
              </a:solidFill>
              <a:prstDash val="solid"/>
            </a:ln>
            <a:sp3d prstMaterial="flat"/>
          </c:spPr>
          <c:cat>
            <c:strRef>
              <c:f>'corei7-mountain-data'!$A$2:$A$19</c:f>
              <c:strCache>
                <c:ptCount val="18"/>
                <c:pt idx="0">
                  <c:v>s1</c:v>
                </c:pt>
                <c:pt idx="1">
                  <c:v>s2</c:v>
                </c:pt>
                <c:pt idx="2">
                  <c:v>s3</c:v>
                </c:pt>
                <c:pt idx="3">
                  <c:v>s4</c:v>
                </c:pt>
                <c:pt idx="4">
                  <c:v>s5</c:v>
                </c:pt>
                <c:pt idx="5">
                  <c:v>s6</c:v>
                </c:pt>
                <c:pt idx="6">
                  <c:v>s7</c:v>
                </c:pt>
                <c:pt idx="7">
                  <c:v>s8</c:v>
                </c:pt>
                <c:pt idx="8">
                  <c:v>s9</c:v>
                </c:pt>
                <c:pt idx="9">
                  <c:v>s10</c:v>
                </c:pt>
                <c:pt idx="10">
                  <c:v>s11</c:v>
                </c:pt>
                <c:pt idx="11">
                  <c:v>s12</c:v>
                </c:pt>
                <c:pt idx="12">
                  <c:v>s13</c:v>
                </c:pt>
                <c:pt idx="13">
                  <c:v>s14</c:v>
                </c:pt>
                <c:pt idx="14">
                  <c:v>s15</c:v>
                </c:pt>
                <c:pt idx="15">
                  <c:v>s16</c:v>
                </c:pt>
                <c:pt idx="16">
                  <c:v>s32</c:v>
                </c:pt>
                <c:pt idx="17">
                  <c:v>s64</c:v>
                </c:pt>
              </c:strCache>
            </c:strRef>
          </c:cat>
          <c:val>
            <c:numRef>
              <c:f>'corei7-mountain-data'!$J$2:$J$19</c:f>
              <c:numCache>
                <c:formatCode>General</c:formatCode>
                <c:ptCount val="18"/>
                <c:pt idx="0">
                  <c:v>4672.3100000000004</c:v>
                </c:pt>
                <c:pt idx="1">
                  <c:v>4645.58</c:v>
                </c:pt>
                <c:pt idx="2">
                  <c:v>4300.1000000000004</c:v>
                </c:pt>
                <c:pt idx="3">
                  <c:v>4091.3</c:v>
                </c:pt>
                <c:pt idx="4">
                  <c:v>3890.2</c:v>
                </c:pt>
                <c:pt idx="5">
                  <c:v>3175.38</c:v>
                </c:pt>
                <c:pt idx="6">
                  <c:v>2748.26</c:v>
                </c:pt>
                <c:pt idx="7">
                  <c:v>2351.27</c:v>
                </c:pt>
                <c:pt idx="8">
                  <c:v>2518.38</c:v>
                </c:pt>
                <c:pt idx="9">
                  <c:v>2627.49</c:v>
                </c:pt>
                <c:pt idx="10">
                  <c:v>2644.71</c:v>
                </c:pt>
                <c:pt idx="11">
                  <c:v>2646.45</c:v>
                </c:pt>
                <c:pt idx="12">
                  <c:v>2690.79</c:v>
                </c:pt>
                <c:pt idx="13">
                  <c:v>2715.46</c:v>
                </c:pt>
                <c:pt idx="14">
                  <c:v>2762.7</c:v>
                </c:pt>
                <c:pt idx="15">
                  <c:v>2445.48</c:v>
                </c:pt>
                <c:pt idx="16">
                  <c:v>2440.11</c:v>
                </c:pt>
                <c:pt idx="17">
                  <c:v>2560.87</c:v>
                </c:pt>
              </c:numCache>
            </c:numRef>
          </c:val>
        </c:ser>
        <c:ser>
          <c:idx val="9"/>
          <c:order val="9"/>
          <c:tx>
            <c:strRef>
              <c:f>'corei7-mountain-data'!$K$1</c:f>
              <c:strCache>
                <c:ptCount val="1"/>
                <c:pt idx="0">
                  <c:v>128K</c:v>
                </c:pt>
              </c:strCache>
            </c:strRef>
          </c:tx>
          <c:spPr>
            <a:solidFill>
              <a:srgbClr val="F20884"/>
            </a:solidFill>
            <a:ln w="12700">
              <a:solidFill>
                <a:srgbClr val="000000"/>
              </a:solidFill>
              <a:prstDash val="solid"/>
            </a:ln>
            <a:sp3d prstMaterial="flat"/>
          </c:spPr>
          <c:cat>
            <c:strRef>
              <c:f>'corei7-mountain-data'!$A$2:$A$19</c:f>
              <c:strCache>
                <c:ptCount val="18"/>
                <c:pt idx="0">
                  <c:v>s1</c:v>
                </c:pt>
                <c:pt idx="1">
                  <c:v>s2</c:v>
                </c:pt>
                <c:pt idx="2">
                  <c:v>s3</c:v>
                </c:pt>
                <c:pt idx="3">
                  <c:v>s4</c:v>
                </c:pt>
                <c:pt idx="4">
                  <c:v>s5</c:v>
                </c:pt>
                <c:pt idx="5">
                  <c:v>s6</c:v>
                </c:pt>
                <c:pt idx="6">
                  <c:v>s7</c:v>
                </c:pt>
                <c:pt idx="7">
                  <c:v>s8</c:v>
                </c:pt>
                <c:pt idx="8">
                  <c:v>s9</c:v>
                </c:pt>
                <c:pt idx="9">
                  <c:v>s10</c:v>
                </c:pt>
                <c:pt idx="10">
                  <c:v>s11</c:v>
                </c:pt>
                <c:pt idx="11">
                  <c:v>s12</c:v>
                </c:pt>
                <c:pt idx="12">
                  <c:v>s13</c:v>
                </c:pt>
                <c:pt idx="13">
                  <c:v>s14</c:v>
                </c:pt>
                <c:pt idx="14">
                  <c:v>s15</c:v>
                </c:pt>
                <c:pt idx="15">
                  <c:v>s16</c:v>
                </c:pt>
                <c:pt idx="16">
                  <c:v>s32</c:v>
                </c:pt>
                <c:pt idx="17">
                  <c:v>s64</c:v>
                </c:pt>
              </c:strCache>
            </c:strRef>
          </c:cat>
          <c:val>
            <c:numRef>
              <c:f>'corei7-mountain-data'!$K$2:$K$19</c:f>
              <c:numCache>
                <c:formatCode>General</c:formatCode>
                <c:ptCount val="18"/>
                <c:pt idx="0">
                  <c:v>4669.8900000000003</c:v>
                </c:pt>
                <c:pt idx="1">
                  <c:v>4661.4399999999996</c:v>
                </c:pt>
                <c:pt idx="2">
                  <c:v>4661.75</c:v>
                </c:pt>
                <c:pt idx="3">
                  <c:v>4570.55</c:v>
                </c:pt>
                <c:pt idx="4">
                  <c:v>4453.42</c:v>
                </c:pt>
                <c:pt idx="5">
                  <c:v>4070.1</c:v>
                </c:pt>
                <c:pt idx="6">
                  <c:v>3626.17</c:v>
                </c:pt>
                <c:pt idx="7">
                  <c:v>2349.0500000000002</c:v>
                </c:pt>
                <c:pt idx="8">
                  <c:v>3332.47</c:v>
                </c:pt>
                <c:pt idx="9">
                  <c:v>3318.78</c:v>
                </c:pt>
                <c:pt idx="10">
                  <c:v>3328.21</c:v>
                </c:pt>
                <c:pt idx="11">
                  <c:v>3312.1</c:v>
                </c:pt>
                <c:pt idx="12">
                  <c:v>3351.75</c:v>
                </c:pt>
                <c:pt idx="13">
                  <c:v>3197.56</c:v>
                </c:pt>
                <c:pt idx="14">
                  <c:v>3342.59</c:v>
                </c:pt>
                <c:pt idx="15">
                  <c:v>3330.51</c:v>
                </c:pt>
                <c:pt idx="16">
                  <c:v>3335.4</c:v>
                </c:pt>
                <c:pt idx="17">
                  <c:v>3374.9</c:v>
                </c:pt>
              </c:numCache>
            </c:numRef>
          </c:val>
        </c:ser>
        <c:ser>
          <c:idx val="10"/>
          <c:order val="10"/>
          <c:tx>
            <c:strRef>
              <c:f>'corei7-mountain-data'!$L$1</c:f>
              <c:strCache>
                <c:ptCount val="1"/>
                <c:pt idx="0">
                  <c:v>64K</c:v>
                </c:pt>
              </c:strCache>
            </c:strRef>
          </c:tx>
          <c:spPr>
            <a:solidFill>
              <a:srgbClr val="FCF305"/>
            </a:solidFill>
            <a:ln w="12700">
              <a:solidFill>
                <a:srgbClr val="000000"/>
              </a:solidFill>
              <a:prstDash val="solid"/>
            </a:ln>
            <a:sp3d prstMaterial="flat"/>
          </c:spPr>
          <c:cat>
            <c:strRef>
              <c:f>'corei7-mountain-data'!$A$2:$A$19</c:f>
              <c:strCache>
                <c:ptCount val="18"/>
                <c:pt idx="0">
                  <c:v>s1</c:v>
                </c:pt>
                <c:pt idx="1">
                  <c:v>s2</c:v>
                </c:pt>
                <c:pt idx="2">
                  <c:v>s3</c:v>
                </c:pt>
                <c:pt idx="3">
                  <c:v>s4</c:v>
                </c:pt>
                <c:pt idx="4">
                  <c:v>s5</c:v>
                </c:pt>
                <c:pt idx="5">
                  <c:v>s6</c:v>
                </c:pt>
                <c:pt idx="6">
                  <c:v>s7</c:v>
                </c:pt>
                <c:pt idx="7">
                  <c:v>s8</c:v>
                </c:pt>
                <c:pt idx="8">
                  <c:v>s9</c:v>
                </c:pt>
                <c:pt idx="9">
                  <c:v>s10</c:v>
                </c:pt>
                <c:pt idx="10">
                  <c:v>s11</c:v>
                </c:pt>
                <c:pt idx="11">
                  <c:v>s12</c:v>
                </c:pt>
                <c:pt idx="12">
                  <c:v>s13</c:v>
                </c:pt>
                <c:pt idx="13">
                  <c:v>s14</c:v>
                </c:pt>
                <c:pt idx="14">
                  <c:v>s15</c:v>
                </c:pt>
                <c:pt idx="15">
                  <c:v>s16</c:v>
                </c:pt>
                <c:pt idx="16">
                  <c:v>s32</c:v>
                </c:pt>
                <c:pt idx="17">
                  <c:v>s64</c:v>
                </c:pt>
              </c:strCache>
            </c:strRef>
          </c:cat>
          <c:val>
            <c:numRef>
              <c:f>'corei7-mountain-data'!$L$2:$L$19</c:f>
              <c:numCache>
                <c:formatCode>General</c:formatCode>
                <c:ptCount val="18"/>
                <c:pt idx="0">
                  <c:v>4664.6899999999996</c:v>
                </c:pt>
                <c:pt idx="1">
                  <c:v>4647.96</c:v>
                </c:pt>
                <c:pt idx="2">
                  <c:v>4646.51</c:v>
                </c:pt>
                <c:pt idx="3">
                  <c:v>4575.1000000000004</c:v>
                </c:pt>
                <c:pt idx="4">
                  <c:v>4473.68</c:v>
                </c:pt>
                <c:pt idx="5">
                  <c:v>4218.51</c:v>
                </c:pt>
                <c:pt idx="6">
                  <c:v>3642.61</c:v>
                </c:pt>
                <c:pt idx="7">
                  <c:v>3334.78</c:v>
                </c:pt>
                <c:pt idx="8">
                  <c:v>3395.82</c:v>
                </c:pt>
                <c:pt idx="9">
                  <c:v>3398</c:v>
                </c:pt>
                <c:pt idx="10">
                  <c:v>3403.08</c:v>
                </c:pt>
                <c:pt idx="11">
                  <c:v>3411.87</c:v>
                </c:pt>
                <c:pt idx="12">
                  <c:v>3395.99</c:v>
                </c:pt>
                <c:pt idx="13">
                  <c:v>3299.01</c:v>
                </c:pt>
                <c:pt idx="14">
                  <c:v>4287.45</c:v>
                </c:pt>
                <c:pt idx="15">
                  <c:v>3416.74</c:v>
                </c:pt>
                <c:pt idx="16">
                  <c:v>3389.13</c:v>
                </c:pt>
                <c:pt idx="17">
                  <c:v>3374.16</c:v>
                </c:pt>
              </c:numCache>
            </c:numRef>
          </c:val>
        </c:ser>
        <c:ser>
          <c:idx val="11"/>
          <c:order val="11"/>
          <c:tx>
            <c:strRef>
              <c:f>'corei7-mountain-data'!$M$1</c:f>
              <c:strCache>
                <c:ptCount val="1"/>
                <c:pt idx="0">
                  <c:v>32K</c:v>
                </c:pt>
              </c:strCache>
            </c:strRef>
          </c:tx>
          <c:spPr>
            <a:solidFill>
              <a:srgbClr val="00ABEA"/>
            </a:solidFill>
            <a:ln w="12700">
              <a:solidFill>
                <a:srgbClr val="000000"/>
              </a:solidFill>
              <a:prstDash val="solid"/>
            </a:ln>
            <a:sp3d prstMaterial="flat"/>
          </c:spPr>
          <c:cat>
            <c:strRef>
              <c:f>'corei7-mountain-data'!$A$2:$A$19</c:f>
              <c:strCache>
                <c:ptCount val="18"/>
                <c:pt idx="0">
                  <c:v>s1</c:v>
                </c:pt>
                <c:pt idx="1">
                  <c:v>s2</c:v>
                </c:pt>
                <c:pt idx="2">
                  <c:v>s3</c:v>
                </c:pt>
                <c:pt idx="3">
                  <c:v>s4</c:v>
                </c:pt>
                <c:pt idx="4">
                  <c:v>s5</c:v>
                </c:pt>
                <c:pt idx="5">
                  <c:v>s6</c:v>
                </c:pt>
                <c:pt idx="6">
                  <c:v>s7</c:v>
                </c:pt>
                <c:pt idx="7">
                  <c:v>s8</c:v>
                </c:pt>
                <c:pt idx="8">
                  <c:v>s9</c:v>
                </c:pt>
                <c:pt idx="9">
                  <c:v>s10</c:v>
                </c:pt>
                <c:pt idx="10">
                  <c:v>s11</c:v>
                </c:pt>
                <c:pt idx="11">
                  <c:v>s12</c:v>
                </c:pt>
                <c:pt idx="12">
                  <c:v>s13</c:v>
                </c:pt>
                <c:pt idx="13">
                  <c:v>s14</c:v>
                </c:pt>
                <c:pt idx="14">
                  <c:v>s15</c:v>
                </c:pt>
                <c:pt idx="15">
                  <c:v>s16</c:v>
                </c:pt>
                <c:pt idx="16">
                  <c:v>s32</c:v>
                </c:pt>
                <c:pt idx="17">
                  <c:v>s64</c:v>
                </c:pt>
              </c:strCache>
            </c:strRef>
          </c:cat>
          <c:val>
            <c:numRef>
              <c:f>'corei7-mountain-data'!$M$2:$M$19</c:f>
              <c:numCache>
                <c:formatCode>General</c:formatCode>
                <c:ptCount val="18"/>
                <c:pt idx="0">
                  <c:v>4654.62</c:v>
                </c:pt>
                <c:pt idx="1">
                  <c:v>4624.5</c:v>
                </c:pt>
                <c:pt idx="2">
                  <c:v>4631.6899999999996</c:v>
                </c:pt>
                <c:pt idx="3">
                  <c:v>4615.62</c:v>
                </c:pt>
                <c:pt idx="4">
                  <c:v>4600.3900000000003</c:v>
                </c:pt>
                <c:pt idx="5">
                  <c:v>4585.6000000000004</c:v>
                </c:pt>
                <c:pt idx="6">
                  <c:v>4572.8</c:v>
                </c:pt>
                <c:pt idx="7">
                  <c:v>4809.1000000000004</c:v>
                </c:pt>
                <c:pt idx="8">
                  <c:v>4803.13</c:v>
                </c:pt>
                <c:pt idx="9">
                  <c:v>4789.7</c:v>
                </c:pt>
                <c:pt idx="10">
                  <c:v>4790.97</c:v>
                </c:pt>
                <c:pt idx="11">
                  <c:v>4784.6499999999996</c:v>
                </c:pt>
                <c:pt idx="12">
                  <c:v>4754.2299999999996</c:v>
                </c:pt>
                <c:pt idx="13">
                  <c:v>4768.54</c:v>
                </c:pt>
                <c:pt idx="14">
                  <c:v>4750.25</c:v>
                </c:pt>
                <c:pt idx="15">
                  <c:v>4742.01</c:v>
                </c:pt>
                <c:pt idx="16">
                  <c:v>6545.16</c:v>
                </c:pt>
                <c:pt idx="17">
                  <c:v>6408.41</c:v>
                </c:pt>
              </c:numCache>
            </c:numRef>
          </c:val>
        </c:ser>
        <c:ser>
          <c:idx val="12"/>
          <c:order val="12"/>
          <c:tx>
            <c:strRef>
              <c:f>'corei7-mountain-data'!$N$1</c:f>
              <c:strCache>
                <c:ptCount val="1"/>
                <c:pt idx="0">
                  <c:v>16K</c:v>
                </c:pt>
              </c:strCache>
            </c:strRef>
          </c:tx>
          <c:spPr>
            <a:solidFill>
              <a:srgbClr val="4600A5"/>
            </a:solidFill>
            <a:ln w="12700">
              <a:solidFill>
                <a:srgbClr val="000000"/>
              </a:solidFill>
              <a:prstDash val="solid"/>
            </a:ln>
            <a:sp3d prstMaterial="flat"/>
          </c:spPr>
          <c:cat>
            <c:strRef>
              <c:f>'corei7-mountain-data'!$A$2:$A$19</c:f>
              <c:strCache>
                <c:ptCount val="18"/>
                <c:pt idx="0">
                  <c:v>s1</c:v>
                </c:pt>
                <c:pt idx="1">
                  <c:v>s2</c:v>
                </c:pt>
                <c:pt idx="2">
                  <c:v>s3</c:v>
                </c:pt>
                <c:pt idx="3">
                  <c:v>s4</c:v>
                </c:pt>
                <c:pt idx="4">
                  <c:v>s5</c:v>
                </c:pt>
                <c:pt idx="5">
                  <c:v>s6</c:v>
                </c:pt>
                <c:pt idx="6">
                  <c:v>s7</c:v>
                </c:pt>
                <c:pt idx="7">
                  <c:v>s8</c:v>
                </c:pt>
                <c:pt idx="8">
                  <c:v>s9</c:v>
                </c:pt>
                <c:pt idx="9">
                  <c:v>s10</c:v>
                </c:pt>
                <c:pt idx="10">
                  <c:v>s11</c:v>
                </c:pt>
                <c:pt idx="11">
                  <c:v>s12</c:v>
                </c:pt>
                <c:pt idx="12">
                  <c:v>s13</c:v>
                </c:pt>
                <c:pt idx="13">
                  <c:v>s14</c:v>
                </c:pt>
                <c:pt idx="14">
                  <c:v>s15</c:v>
                </c:pt>
                <c:pt idx="15">
                  <c:v>s16</c:v>
                </c:pt>
                <c:pt idx="16">
                  <c:v>s32</c:v>
                </c:pt>
                <c:pt idx="17">
                  <c:v>s64</c:v>
                </c:pt>
              </c:strCache>
            </c:strRef>
          </c:cat>
          <c:val>
            <c:numRef>
              <c:f>'corei7-mountain-data'!$N$2:$N$19</c:f>
              <c:numCache>
                <c:formatCode>General</c:formatCode>
                <c:ptCount val="18"/>
                <c:pt idx="0">
                  <c:v>4635.05</c:v>
                </c:pt>
                <c:pt idx="1">
                  <c:v>4575.1400000000003</c:v>
                </c:pt>
                <c:pt idx="2">
                  <c:v>4577.76</c:v>
                </c:pt>
                <c:pt idx="3">
                  <c:v>4797.16</c:v>
                </c:pt>
                <c:pt idx="4">
                  <c:v>4781.0600000000004</c:v>
                </c:pt>
                <c:pt idx="5">
                  <c:v>4773.37</c:v>
                </c:pt>
                <c:pt idx="6">
                  <c:v>4756.1899999999996</c:v>
                </c:pt>
                <c:pt idx="7">
                  <c:v>4729.6499999999996</c:v>
                </c:pt>
                <c:pt idx="8">
                  <c:v>4701.3</c:v>
                </c:pt>
                <c:pt idx="9">
                  <c:v>4716.3900000000003</c:v>
                </c:pt>
                <c:pt idx="10">
                  <c:v>4668.13</c:v>
                </c:pt>
                <c:pt idx="11">
                  <c:v>4653.51</c:v>
                </c:pt>
                <c:pt idx="12">
                  <c:v>4678.67</c:v>
                </c:pt>
                <c:pt idx="13">
                  <c:v>4620.2299999999996</c:v>
                </c:pt>
                <c:pt idx="14">
                  <c:v>4621.49</c:v>
                </c:pt>
                <c:pt idx="15">
                  <c:v>6529.52</c:v>
                </c:pt>
                <c:pt idx="16">
                  <c:v>6398.15</c:v>
                </c:pt>
                <c:pt idx="17">
                  <c:v>6122.8</c:v>
                </c:pt>
              </c:numCache>
            </c:numRef>
          </c:val>
        </c:ser>
        <c:ser>
          <c:idx val="13"/>
          <c:order val="13"/>
          <c:tx>
            <c:strRef>
              <c:f>'corei7-mountain-data'!$O$1</c:f>
              <c:strCache>
                <c:ptCount val="1"/>
                <c:pt idx="0">
                  <c:v>8K</c:v>
                </c:pt>
              </c:strCache>
            </c:strRef>
          </c:tx>
          <c:spPr>
            <a:solidFill>
              <a:srgbClr val="900000"/>
            </a:solidFill>
            <a:ln w="12700">
              <a:solidFill>
                <a:srgbClr val="000000"/>
              </a:solidFill>
              <a:prstDash val="solid"/>
            </a:ln>
            <a:sp3d prstMaterial="flat"/>
          </c:spPr>
          <c:cat>
            <c:strRef>
              <c:f>'corei7-mountain-data'!$A$2:$A$19</c:f>
              <c:strCache>
                <c:ptCount val="18"/>
                <c:pt idx="0">
                  <c:v>s1</c:v>
                </c:pt>
                <c:pt idx="1">
                  <c:v>s2</c:v>
                </c:pt>
                <c:pt idx="2">
                  <c:v>s3</c:v>
                </c:pt>
                <c:pt idx="3">
                  <c:v>s4</c:v>
                </c:pt>
                <c:pt idx="4">
                  <c:v>s5</c:v>
                </c:pt>
                <c:pt idx="5">
                  <c:v>s6</c:v>
                </c:pt>
                <c:pt idx="6">
                  <c:v>s7</c:v>
                </c:pt>
                <c:pt idx="7">
                  <c:v>s8</c:v>
                </c:pt>
                <c:pt idx="8">
                  <c:v>s9</c:v>
                </c:pt>
                <c:pt idx="9">
                  <c:v>s10</c:v>
                </c:pt>
                <c:pt idx="10">
                  <c:v>s11</c:v>
                </c:pt>
                <c:pt idx="11">
                  <c:v>s12</c:v>
                </c:pt>
                <c:pt idx="12">
                  <c:v>s13</c:v>
                </c:pt>
                <c:pt idx="13">
                  <c:v>s14</c:v>
                </c:pt>
                <c:pt idx="14">
                  <c:v>s15</c:v>
                </c:pt>
                <c:pt idx="15">
                  <c:v>s16</c:v>
                </c:pt>
                <c:pt idx="16">
                  <c:v>s32</c:v>
                </c:pt>
                <c:pt idx="17">
                  <c:v>s64</c:v>
                </c:pt>
              </c:strCache>
            </c:strRef>
          </c:cat>
          <c:val>
            <c:numRef>
              <c:f>'corei7-mountain-data'!$O$2:$O$19</c:f>
              <c:numCache>
                <c:formatCode>General</c:formatCode>
                <c:ptCount val="18"/>
                <c:pt idx="0">
                  <c:v>4599.95</c:v>
                </c:pt>
                <c:pt idx="1">
                  <c:v>4702.5600000000004</c:v>
                </c:pt>
                <c:pt idx="2">
                  <c:v>4771.3599999999997</c:v>
                </c:pt>
                <c:pt idx="3">
                  <c:v>4725.95</c:v>
                </c:pt>
                <c:pt idx="4">
                  <c:v>4709.6099999999997</c:v>
                </c:pt>
                <c:pt idx="5">
                  <c:v>4646.91</c:v>
                </c:pt>
                <c:pt idx="6">
                  <c:v>4613.58</c:v>
                </c:pt>
                <c:pt idx="7">
                  <c:v>6534.86</c:v>
                </c:pt>
                <c:pt idx="8">
                  <c:v>6513.84</c:v>
                </c:pt>
                <c:pt idx="9">
                  <c:v>6498.25</c:v>
                </c:pt>
                <c:pt idx="10">
                  <c:v>6479.32</c:v>
                </c:pt>
                <c:pt idx="11">
                  <c:v>6460.77</c:v>
                </c:pt>
                <c:pt idx="12">
                  <c:v>6443.44</c:v>
                </c:pt>
                <c:pt idx="13">
                  <c:v>6427.61</c:v>
                </c:pt>
                <c:pt idx="14">
                  <c:v>6408.2</c:v>
                </c:pt>
                <c:pt idx="15">
                  <c:v>6396.54</c:v>
                </c:pt>
                <c:pt idx="16">
                  <c:v>6118.69</c:v>
                </c:pt>
                <c:pt idx="17">
                  <c:v>5642.81</c:v>
                </c:pt>
              </c:numCache>
            </c:numRef>
          </c:val>
        </c:ser>
        <c:ser>
          <c:idx val="14"/>
          <c:order val="14"/>
          <c:tx>
            <c:strRef>
              <c:f>'corei7-mountain-data'!$P$1</c:f>
              <c:strCache>
                <c:ptCount val="1"/>
                <c:pt idx="0">
                  <c:v>4K</c:v>
                </c:pt>
              </c:strCache>
            </c:strRef>
          </c:tx>
          <c:spPr>
            <a:solidFill>
              <a:srgbClr val="008080"/>
            </a:solidFill>
            <a:ln w="12700">
              <a:solidFill>
                <a:srgbClr val="000000"/>
              </a:solidFill>
              <a:prstDash val="solid"/>
            </a:ln>
            <a:sp3d prstMaterial="flat"/>
          </c:spPr>
          <c:cat>
            <c:strRef>
              <c:f>'corei7-mountain-data'!$A$2:$A$19</c:f>
              <c:strCache>
                <c:ptCount val="18"/>
                <c:pt idx="0">
                  <c:v>s1</c:v>
                </c:pt>
                <c:pt idx="1">
                  <c:v>s2</c:v>
                </c:pt>
                <c:pt idx="2">
                  <c:v>s3</c:v>
                </c:pt>
                <c:pt idx="3">
                  <c:v>s4</c:v>
                </c:pt>
                <c:pt idx="4">
                  <c:v>s5</c:v>
                </c:pt>
                <c:pt idx="5">
                  <c:v>s6</c:v>
                </c:pt>
                <c:pt idx="6">
                  <c:v>s7</c:v>
                </c:pt>
                <c:pt idx="7">
                  <c:v>s8</c:v>
                </c:pt>
                <c:pt idx="8">
                  <c:v>s9</c:v>
                </c:pt>
                <c:pt idx="9">
                  <c:v>s10</c:v>
                </c:pt>
                <c:pt idx="10">
                  <c:v>s11</c:v>
                </c:pt>
                <c:pt idx="11">
                  <c:v>s12</c:v>
                </c:pt>
                <c:pt idx="12">
                  <c:v>s13</c:v>
                </c:pt>
                <c:pt idx="13">
                  <c:v>s14</c:v>
                </c:pt>
                <c:pt idx="14">
                  <c:v>s15</c:v>
                </c:pt>
                <c:pt idx="15">
                  <c:v>s16</c:v>
                </c:pt>
                <c:pt idx="16">
                  <c:v>s32</c:v>
                </c:pt>
                <c:pt idx="17">
                  <c:v>s64</c:v>
                </c:pt>
              </c:strCache>
            </c:strRef>
          </c:cat>
          <c:val>
            <c:numRef>
              <c:f>'corei7-mountain-data'!$P$2:$P$19</c:f>
              <c:numCache>
                <c:formatCode>General</c:formatCode>
                <c:ptCount val="18"/>
                <c:pt idx="0">
                  <c:v>4764.2</c:v>
                </c:pt>
                <c:pt idx="1">
                  <c:v>4607.45</c:v>
                </c:pt>
                <c:pt idx="2">
                  <c:v>4617.8599999999997</c:v>
                </c:pt>
                <c:pt idx="3">
                  <c:v>6502.49</c:v>
                </c:pt>
                <c:pt idx="4">
                  <c:v>6466.17</c:v>
                </c:pt>
                <c:pt idx="5">
                  <c:v>6432.81</c:v>
                </c:pt>
                <c:pt idx="6">
                  <c:v>6397.26</c:v>
                </c:pt>
                <c:pt idx="7">
                  <c:v>6369.39</c:v>
                </c:pt>
                <c:pt idx="8">
                  <c:v>6328.29</c:v>
                </c:pt>
                <c:pt idx="9">
                  <c:v>6299.45</c:v>
                </c:pt>
                <c:pt idx="10">
                  <c:v>6259.01</c:v>
                </c:pt>
                <c:pt idx="11">
                  <c:v>6225.06</c:v>
                </c:pt>
                <c:pt idx="12">
                  <c:v>6193.75</c:v>
                </c:pt>
                <c:pt idx="13">
                  <c:v>6159.03</c:v>
                </c:pt>
                <c:pt idx="14">
                  <c:v>6127.24</c:v>
                </c:pt>
                <c:pt idx="15">
                  <c:v>6097.52</c:v>
                </c:pt>
                <c:pt idx="16">
                  <c:v>5623.45</c:v>
                </c:pt>
                <c:pt idx="17">
                  <c:v>4861.38</c:v>
                </c:pt>
              </c:numCache>
            </c:numRef>
          </c:val>
        </c:ser>
        <c:ser>
          <c:idx val="15"/>
          <c:order val="15"/>
          <c:tx>
            <c:strRef>
              <c:f>'corei7-mountain-data'!$Q$1</c:f>
              <c:strCache>
                <c:ptCount val="1"/>
                <c:pt idx="0">
                  <c:v>2K</c:v>
                </c:pt>
              </c:strCache>
            </c:strRef>
          </c:tx>
          <c:spPr>
            <a:solidFill>
              <a:srgbClr val="0000D4"/>
            </a:solidFill>
            <a:ln w="12700">
              <a:solidFill>
                <a:srgbClr val="000000"/>
              </a:solidFill>
              <a:prstDash val="solid"/>
            </a:ln>
            <a:sp3d prstMaterial="flat"/>
          </c:spPr>
          <c:cat>
            <c:strRef>
              <c:f>'corei7-mountain-data'!$A$2:$A$19</c:f>
              <c:strCache>
                <c:ptCount val="18"/>
                <c:pt idx="0">
                  <c:v>s1</c:v>
                </c:pt>
                <c:pt idx="1">
                  <c:v>s2</c:v>
                </c:pt>
                <c:pt idx="2">
                  <c:v>s3</c:v>
                </c:pt>
                <c:pt idx="3">
                  <c:v>s4</c:v>
                </c:pt>
                <c:pt idx="4">
                  <c:v>s5</c:v>
                </c:pt>
                <c:pt idx="5">
                  <c:v>s6</c:v>
                </c:pt>
                <c:pt idx="6">
                  <c:v>s7</c:v>
                </c:pt>
                <c:pt idx="7">
                  <c:v>s8</c:v>
                </c:pt>
                <c:pt idx="8">
                  <c:v>s9</c:v>
                </c:pt>
                <c:pt idx="9">
                  <c:v>s10</c:v>
                </c:pt>
                <c:pt idx="10">
                  <c:v>s11</c:v>
                </c:pt>
                <c:pt idx="11">
                  <c:v>s12</c:v>
                </c:pt>
                <c:pt idx="12">
                  <c:v>s13</c:v>
                </c:pt>
                <c:pt idx="13">
                  <c:v>s14</c:v>
                </c:pt>
                <c:pt idx="14">
                  <c:v>s15</c:v>
                </c:pt>
                <c:pt idx="15">
                  <c:v>s16</c:v>
                </c:pt>
                <c:pt idx="16">
                  <c:v>s32</c:v>
                </c:pt>
                <c:pt idx="17">
                  <c:v>s64</c:v>
                </c:pt>
              </c:strCache>
            </c:strRef>
          </c:cat>
          <c:val>
            <c:numRef>
              <c:f>'corei7-mountain-data'!$Q$2:$Q$19</c:f>
              <c:numCache>
                <c:formatCode>General</c:formatCode>
                <c:ptCount val="18"/>
                <c:pt idx="0">
                  <c:v>4754.1499999999996</c:v>
                </c:pt>
                <c:pt idx="1">
                  <c:v>6086.11</c:v>
                </c:pt>
                <c:pt idx="2">
                  <c:v>6301.73</c:v>
                </c:pt>
                <c:pt idx="3">
                  <c:v>6261.46</c:v>
                </c:pt>
                <c:pt idx="4">
                  <c:v>6188.41</c:v>
                </c:pt>
                <c:pt idx="5">
                  <c:v>6115.06</c:v>
                </c:pt>
                <c:pt idx="6">
                  <c:v>6075.11</c:v>
                </c:pt>
                <c:pt idx="7">
                  <c:v>6013.17</c:v>
                </c:pt>
                <c:pt idx="8">
                  <c:v>5923.29</c:v>
                </c:pt>
                <c:pt idx="9">
                  <c:v>5870.21</c:v>
                </c:pt>
                <c:pt idx="10">
                  <c:v>5803.26</c:v>
                </c:pt>
                <c:pt idx="11">
                  <c:v>5754.86</c:v>
                </c:pt>
                <c:pt idx="12">
                  <c:v>5679.31</c:v>
                </c:pt>
                <c:pt idx="13">
                  <c:v>5629.01</c:v>
                </c:pt>
                <c:pt idx="14">
                  <c:v>5580.53</c:v>
                </c:pt>
                <c:pt idx="15">
                  <c:v>5541.86</c:v>
                </c:pt>
                <c:pt idx="16">
                  <c:v>4799.63</c:v>
                </c:pt>
                <c:pt idx="17">
                  <c:v>4639.2</c:v>
                </c:pt>
              </c:numCache>
            </c:numRef>
          </c:val>
        </c:ser>
        <c:bandFmts>
          <c:bandFmt>
            <c:idx val="0"/>
            <c:spPr>
              <a:solidFill>
                <a:srgbClr val="9999FF"/>
              </a:solidFill>
              <a:ln w="12700">
                <a:solidFill>
                  <a:srgbClr val="000000"/>
                </a:solidFill>
                <a:prstDash val="solid"/>
              </a:ln>
              <a:sp3d prstMaterial="flat"/>
            </c:spPr>
          </c:bandFmt>
          <c:bandFmt>
            <c:idx val="1"/>
            <c:spPr>
              <a:solidFill>
                <a:srgbClr val="993366"/>
              </a:solidFill>
              <a:ln w="12700">
                <a:solidFill>
                  <a:srgbClr val="000000"/>
                </a:solidFill>
                <a:prstDash val="solid"/>
              </a:ln>
              <a:sp3d prstMaterial="flat"/>
            </c:spPr>
          </c:bandFmt>
          <c:bandFmt>
            <c:idx val="2"/>
            <c:spPr>
              <a:solidFill>
                <a:srgbClr val="FFFFCC"/>
              </a:solidFill>
              <a:ln w="12700">
                <a:solidFill>
                  <a:srgbClr val="000000"/>
                </a:solidFill>
                <a:prstDash val="solid"/>
              </a:ln>
              <a:sp3d prstMaterial="flat"/>
            </c:spPr>
          </c:bandFmt>
          <c:bandFmt>
            <c:idx val="3"/>
            <c:spPr>
              <a:solidFill>
                <a:srgbClr val="CCFFFF"/>
              </a:solidFill>
              <a:ln w="12700">
                <a:solidFill>
                  <a:srgbClr val="000000"/>
                </a:solidFill>
                <a:prstDash val="solid"/>
              </a:ln>
              <a:sp3d prstMaterial="flat"/>
            </c:spPr>
          </c:bandFmt>
          <c:bandFmt>
            <c:idx val="4"/>
            <c:spPr>
              <a:solidFill>
                <a:srgbClr val="660066"/>
              </a:solidFill>
              <a:ln w="12700">
                <a:solidFill>
                  <a:srgbClr val="000000"/>
                </a:solidFill>
                <a:prstDash val="solid"/>
              </a:ln>
              <a:sp3d prstMaterial="flat"/>
            </c:spPr>
          </c:bandFmt>
          <c:bandFmt>
            <c:idx val="5"/>
            <c:spPr>
              <a:solidFill>
                <a:srgbClr val="FF8080"/>
              </a:solidFill>
              <a:ln w="12700">
                <a:solidFill>
                  <a:srgbClr val="000000"/>
                </a:solidFill>
                <a:prstDash val="solid"/>
              </a:ln>
              <a:sp3d prstMaterial="flat"/>
            </c:spPr>
          </c:bandFmt>
          <c:bandFmt>
            <c:idx val="6"/>
            <c:spPr>
              <a:solidFill>
                <a:srgbClr val="0066CC"/>
              </a:solidFill>
              <a:ln w="12700">
                <a:solidFill>
                  <a:srgbClr val="000000"/>
                </a:solidFill>
                <a:prstDash val="solid"/>
              </a:ln>
              <a:sp3d prstMaterial="flat"/>
            </c:spPr>
          </c:bandFmt>
        </c:bandFmts>
        <c:axId val="134771072"/>
        <c:axId val="134772992"/>
        <c:axId val="134743808"/>
      </c:surface3DChart>
      <c:catAx>
        <c:axId val="13477107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6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sz="1600"/>
                  <a:t>Stride (x8 bytes)</a:t>
                </a:r>
              </a:p>
            </c:rich>
          </c:tx>
          <c:layout>
            <c:manualLayout>
              <c:xMode val="edge"/>
              <c:yMode val="edge"/>
              <c:x val="0.232766870807816"/>
              <c:y val="0.80311478222084998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low"/>
        <c:spPr>
          <a:ln w="3175">
            <a:solidFill>
              <a:srgbClr val="000000"/>
            </a:solidFill>
            <a:prstDash val="solid"/>
          </a:ln>
        </c:spPr>
        <c:txPr>
          <a:bodyPr rot="-5400000" vert="horz"/>
          <a:lstStyle/>
          <a:p>
            <a:pPr>
              <a:defRPr sz="16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34772992"/>
        <c:crosses val="autoZero"/>
        <c:auto val="1"/>
        <c:lblAlgn val="ctr"/>
        <c:lblOffset val="100"/>
        <c:tickLblSkip val="2"/>
        <c:tickMarkSkip val="1"/>
        <c:noMultiLvlLbl val="1"/>
      </c:catAx>
      <c:valAx>
        <c:axId val="134772992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6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sz="1600" dirty="0"/>
                  <a:t>Read  throughput (MB/</a:t>
                </a:r>
                <a:r>
                  <a:rPr lang="en-US" sz="1600" dirty="0" err="1"/>
                  <a:t>s</a:t>
                </a:r>
                <a:r>
                  <a:rPr lang="en-US" sz="1600" dirty="0"/>
                  <a:t>)</a:t>
                </a:r>
              </a:p>
            </c:rich>
          </c:tx>
          <c:layout>
            <c:manualLayout>
              <c:xMode val="edge"/>
              <c:yMode val="edge"/>
              <c:x val="9.7302537182852103E-2"/>
              <c:y val="6.7712246753469499E-2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34771072"/>
        <c:crosses val="autoZero"/>
        <c:crossBetween val="between"/>
      </c:valAx>
      <c:serAx>
        <c:axId val="13474380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6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sz="1600" dirty="0" smtClean="0"/>
                  <a:t>Working set size (</a:t>
                </a:r>
                <a:r>
                  <a:rPr lang="en-US" sz="1600" dirty="0"/>
                  <a:t>bytes)</a:t>
                </a:r>
              </a:p>
            </c:rich>
          </c:tx>
          <c:layout>
            <c:manualLayout>
              <c:xMode val="edge"/>
              <c:yMode val="edge"/>
              <c:x val="0.72020834062408901"/>
              <c:y val="0.81348206474190699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low"/>
        <c:spPr>
          <a:ln w="3175">
            <a:solidFill>
              <a:srgbClr val="000000"/>
            </a:solidFill>
            <a:prstDash val="solid"/>
          </a:ln>
        </c:spPr>
        <c:txPr>
          <a:bodyPr rot="-5400000" vert="horz"/>
          <a:lstStyle/>
          <a:p>
            <a:pPr>
              <a:defRPr sz="16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34772992"/>
        <c:crosses val="autoZero"/>
        <c:tickLblSkip val="3"/>
        <c:tickMarkSkip val="1"/>
      </c:ser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  <c:userShapes r:id="rId2"/>
</c:chartSpac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0.69963</cdr:x>
      <cdr:y>0.11563</cdr:y>
    </cdr:from>
    <cdr:to>
      <cdr:x>0.74938</cdr:x>
      <cdr:y>0.17363</cdr:y>
    </cdr:to>
    <cdr:sp macro="" textlink="">
      <cdr:nvSpPr>
        <cdr:cNvPr id="1037" name="Text Box 1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997606" y="674022"/>
          <a:ext cx="426482" cy="338100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 w="12700">
          <a:solidFill>
            <a:srgbClr val="000000"/>
          </a:solidFill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 wrap="none" lIns="90487" tIns="44450" rIns="90487" bIns="44450" anchor="t" upright="1">
          <a:spAutoFit/>
        </a:bodyPr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n-US" sz="1600" b="0" i="0" u="none" strike="noStrike" baseline="0" dirty="0">
              <a:solidFill>
                <a:srgbClr val="000000"/>
              </a:solidFill>
              <a:latin typeface="Helvetica"/>
            </a:rPr>
            <a:t>L1</a:t>
          </a:r>
        </a:p>
      </cdr:txBody>
    </cdr:sp>
  </cdr:relSizeAnchor>
  <cdr:relSizeAnchor xmlns:cdr="http://schemas.openxmlformats.org/drawingml/2006/chartDrawing">
    <cdr:from>
      <cdr:x>0.62841</cdr:x>
      <cdr:y>0.37543</cdr:y>
    </cdr:from>
    <cdr:to>
      <cdr:x>0.67716</cdr:x>
      <cdr:y>0.43343</cdr:y>
    </cdr:to>
    <cdr:sp macro="" textlink="">
      <cdr:nvSpPr>
        <cdr:cNvPr id="1038" name="Text Box 14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387080" y="2188497"/>
          <a:ext cx="417909" cy="338100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 w="12700">
          <a:solidFill>
            <a:srgbClr val="000000"/>
          </a:solidFill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 wrap="none" lIns="90487" tIns="44450" rIns="90487" bIns="44450" anchor="t" upright="1">
          <a:spAutoFit/>
        </a:bodyPr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n-US" sz="1600" b="0" i="0" u="none" strike="noStrike" baseline="0">
              <a:solidFill>
                <a:srgbClr val="000000"/>
              </a:solidFill>
              <a:latin typeface="Helvetica"/>
            </a:rPr>
            <a:t>L2</a:t>
          </a:r>
        </a:p>
      </cdr:txBody>
    </cdr:sp>
  </cdr:relSizeAnchor>
  <cdr:relSizeAnchor xmlns:cdr="http://schemas.openxmlformats.org/drawingml/2006/chartDrawing">
    <cdr:from>
      <cdr:x>0.5</cdr:x>
      <cdr:y>0.67036</cdr:y>
    </cdr:from>
    <cdr:to>
      <cdr:x>0.5755</cdr:x>
      <cdr:y>0.72936</cdr:y>
    </cdr:to>
    <cdr:sp macro="" textlink="">
      <cdr:nvSpPr>
        <cdr:cNvPr id="1039" name="Text Box 1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286250" y="3907722"/>
          <a:ext cx="647224" cy="343928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 w="12700">
          <a:solidFill>
            <a:srgbClr val="000000"/>
          </a:solidFill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 wrap="none" lIns="90487" tIns="44450" rIns="90487" bIns="44450" anchor="t" upright="1">
          <a:spAutoFit/>
        </a:bodyPr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en-US" sz="1600" b="0" i="0" u="none" strike="noStrike" baseline="0">
              <a:solidFill>
                <a:srgbClr val="000000"/>
              </a:solidFill>
              <a:latin typeface="Helvetica"/>
            </a:rPr>
            <a:t>Mem</a:t>
          </a:r>
        </a:p>
      </cdr:txBody>
    </cdr:sp>
  </cdr:relSizeAnchor>
  <cdr:relSizeAnchor xmlns:cdr="http://schemas.openxmlformats.org/drawingml/2006/chartDrawing">
    <cdr:from>
      <cdr:x>0.58105</cdr:x>
      <cdr:y>0.5</cdr:y>
    </cdr:from>
    <cdr:to>
      <cdr:x>0.63105</cdr:x>
      <cdr:y>0.55825</cdr:y>
    </cdr:to>
    <cdr:sp macro="" textlink="">
      <cdr:nvSpPr>
        <cdr:cNvPr id="1040" name="Text Box 1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981076" y="2914650"/>
          <a:ext cx="428625" cy="339557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 w="12700">
          <a:solidFill>
            <a:srgbClr val="000000"/>
          </a:solidFill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 wrap="none" lIns="90487" tIns="44450" rIns="90487" bIns="44450" anchor="t" upright="1">
          <a:spAutoFit/>
        </a:bodyPr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n-US" sz="1600" b="0" i="0" u="none" strike="noStrike" baseline="0" dirty="0">
              <a:solidFill>
                <a:srgbClr val="000000"/>
              </a:solidFill>
              <a:latin typeface="Helvetica"/>
            </a:rPr>
            <a:t>L3</a:t>
          </a:r>
        </a:p>
      </cdr:txBody>
    </cdr:sp>
  </cdr:relSizeAnchor>
  <cdr:relSizeAnchor xmlns:cdr="http://schemas.openxmlformats.org/drawingml/2006/chartDrawing">
    <cdr:from>
      <cdr:x>0</cdr:x>
      <cdr:y>0</cdr:y>
    </cdr:from>
    <cdr:to>
      <cdr:x>0.00284</cdr:x>
      <cdr:y>0.00418</cdr:y>
    </cdr:to>
    <cdr:pic>
      <cdr:nvPicPr>
        <cdr:cNvPr id="16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0" y="0"/>
          <a:ext cx="24386" cy="24386"/>
        </a:xfrm>
        <a:prstGeom xmlns:a="http://schemas.openxmlformats.org/drawingml/2006/main" prst="rect">
          <a:avLst/>
        </a:prstGeom>
      </cdr:spPr>
    </cdr:pic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664353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8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402017" y="0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43225" y="522288"/>
            <a:ext cx="3716338" cy="27860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8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00485" y="3482563"/>
            <a:ext cx="7002615" cy="3250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08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65126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8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02017" y="6965126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40F64717-A5A5-4C4E-9291-2F18B7410B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45141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F64717-A5A5-4C4E-9291-2F18B7410B06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</a:t>
            </a:r>
            <a:r>
              <a:rPr lang="en-US" baseline="0"/>
              <a:t> is row of c, j is column of c: [i, j]</a:t>
            </a:r>
          </a:p>
          <a:p>
            <a:r>
              <a:rPr lang="en-US" baseline="0"/>
              <a:t>k is used to simultaneously traverse row i of a and column j of 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F64717-A5A5-4C4E-9291-2F18B7410B06}" type="slidenum">
              <a:rPr lang="en-US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6910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3B</a:t>
            </a:r>
            <a:r>
              <a:rPr lang="en-US" baseline="30000"/>
              <a:t>2</a:t>
            </a:r>
            <a:r>
              <a:rPr lang="en-US" baseline="0"/>
              <a:t> &lt; C: need to be able to fit three full blocks in the cache (one for c, one for a, one for b) while executing the algorithm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F64717-A5A5-4C4E-9291-2F18B7410B06}" type="slidenum">
              <a:rPr lang="en-US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8317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3B</a:t>
            </a:r>
            <a:r>
              <a:rPr lang="en-US" baseline="30000"/>
              <a:t>2</a:t>
            </a:r>
            <a:r>
              <a:rPr lang="en-US" baseline="0"/>
              <a:t> &lt; C: need to be able to fit three full blocks in the cache (one for c, one for a, one for b) while executing the algorithm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F64717-A5A5-4C4E-9291-2F18B7410B06}" type="slidenum">
              <a:rPr lang="en-US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6862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08012"/>
            <a:ext cx="7772400" cy="1470025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886200"/>
            <a:ext cx="7772400" cy="1752600"/>
          </a:xfrm>
        </p:spPr>
        <p:txBody>
          <a:bodyPr/>
          <a:lstStyle>
            <a:lvl1pPr marL="0" indent="0" algn="l">
              <a:buNone/>
              <a:defRPr sz="2000" b="0">
                <a:latin typeface="Calibri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87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Caches and Program Optimizations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018" y="435678"/>
            <a:ext cx="8405982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875" y="1362075"/>
            <a:ext cx="8366125" cy="49720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87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Caches and Program Optimizations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762" y="445070"/>
            <a:ext cx="8405238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4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87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Caches and Program Optimizations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3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87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Caches and Program Optimizations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74090" y="371182"/>
            <a:ext cx="838891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6875" y="1362075"/>
            <a:ext cx="8366125" cy="497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2286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b="0" dirty="0">
              <a:latin typeface="Times New Roman" pitchFamily="18" charset="0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6705600" y="-48399"/>
            <a:ext cx="2425700" cy="27699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sz="1200" dirty="0" smtClean="0">
                <a:solidFill>
                  <a:srgbClr val="DCB834"/>
                </a:solidFill>
                <a:latin typeface="Calibri" pitchFamily="34" charset="0"/>
                <a:cs typeface="Calibri" pitchFamily="34" charset="0"/>
              </a:rPr>
              <a:t>University of </a:t>
            </a:r>
            <a:r>
              <a:rPr lang="en-US" sz="1200" b="1" kern="1200" dirty="0" smtClean="0">
                <a:solidFill>
                  <a:srgbClr val="DCB834"/>
                </a:solidFill>
                <a:latin typeface="Calibri" pitchFamily="34" charset="0"/>
                <a:ea typeface="+mn-ea"/>
                <a:cs typeface="Calibri" pitchFamily="34" charset="0"/>
              </a:rPr>
              <a:t>Washington</a:t>
            </a:r>
            <a:endParaRPr lang="en-US" sz="1200" b="1" kern="1200" dirty="0">
              <a:solidFill>
                <a:srgbClr val="DCB834"/>
              </a:solidFill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87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Caches and Program Optimizations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7" r:id="rId3"/>
    <p:sldLayoutId id="2147483678" r:id="rId4"/>
  </p:sldLayoutIdLst>
  <p:timing>
    <p:tnLst>
      <p:par>
        <p:cTn id="1" dur="indefinite" restart="never" nodeType="tmRoot"/>
      </p:par>
    </p:tnLst>
  </p:timing>
  <p:hf sldNum="0" hdr="0" dt="0"/>
  <p:txStyles>
    <p:titleStyle>
      <a:lvl1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34" charset="0"/>
          <a:ea typeface="+mj-ea"/>
          <a:cs typeface="+mj-cs"/>
        </a:defRPr>
      </a:lvl1pPr>
      <a:lvl2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2pPr>
      <a:lvl3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3pPr>
      <a:lvl4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4pPr>
      <a:lvl5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5pPr>
      <a:lvl6pPr marL="5762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6pPr>
      <a:lvl7pPr marL="10334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7pPr>
      <a:lvl8pPr marL="14906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8pPr>
      <a:lvl9pPr marL="19478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990000"/>
        </a:buClr>
        <a:buSzPct val="60000"/>
        <a:buFont typeface="Wingdings 2" pitchFamily="18" charset="2"/>
        <a:buChar char="¢"/>
        <a:defRPr sz="2400" b="1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990000"/>
        </a:buClr>
        <a:buSzPct val="110000"/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SzPct val="80000"/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libri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Calibri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Section 7: Memory and Caches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trike="sngStrike" dirty="0"/>
              <a:t>Cache basics</a:t>
            </a:r>
          </a:p>
          <a:p>
            <a:r>
              <a:rPr lang="en-US" strike="sngStrike" dirty="0"/>
              <a:t>Principle of locality</a:t>
            </a:r>
          </a:p>
          <a:p>
            <a:r>
              <a:rPr lang="en-US" strike="sngStrike" dirty="0"/>
              <a:t>Memory hierarchies</a:t>
            </a:r>
          </a:p>
          <a:p>
            <a:r>
              <a:rPr lang="en-US" strike="sngStrike" dirty="0"/>
              <a:t>Cache organization</a:t>
            </a:r>
          </a:p>
          <a:p>
            <a:r>
              <a:rPr lang="en-US" dirty="0"/>
              <a:t>Program optimizations that consider caches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Caches and Program Optimizations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9587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018" y="435678"/>
            <a:ext cx="8177382" cy="762000"/>
          </a:xfrm>
        </p:spPr>
        <p:txBody>
          <a:bodyPr/>
          <a:lstStyle/>
          <a:p>
            <a:r>
              <a:rPr lang="en-US" dirty="0" smtClean="0"/>
              <a:t>Optimizations for the Memory Hierarchy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875" y="1362075"/>
            <a:ext cx="8747125" cy="4972050"/>
          </a:xfrm>
        </p:spPr>
        <p:txBody>
          <a:bodyPr/>
          <a:lstStyle/>
          <a:p>
            <a:r>
              <a:rPr lang="en-US" dirty="0" smtClean="0"/>
              <a:t>Write code that has locality</a:t>
            </a:r>
          </a:p>
          <a:p>
            <a:pPr lvl="1"/>
            <a:r>
              <a:rPr lang="en-US" dirty="0" smtClean="0"/>
              <a:t>Spatial: access data contiguously</a:t>
            </a:r>
          </a:p>
          <a:p>
            <a:pPr lvl="1"/>
            <a:r>
              <a:rPr lang="en-US" dirty="0" smtClean="0"/>
              <a:t>Temporal: make sure access to the same data is not too far apart in time</a:t>
            </a:r>
          </a:p>
          <a:p>
            <a:r>
              <a:rPr lang="en-US" dirty="0" smtClean="0"/>
              <a:t>How to achieve?</a:t>
            </a:r>
          </a:p>
          <a:p>
            <a:pPr lvl="1"/>
            <a:r>
              <a:rPr lang="en-US" dirty="0" smtClean="0"/>
              <a:t>Proper choice of algorithm</a:t>
            </a:r>
          </a:p>
          <a:p>
            <a:pPr lvl="1"/>
            <a:r>
              <a:rPr lang="en-US" dirty="0" smtClean="0"/>
              <a:t>Loop transformations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Caches and Program Optimizations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8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Matrix Multiplication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 bwMode="auto">
          <a:xfrm>
            <a:off x="2284665" y="4267200"/>
            <a:ext cx="1143000" cy="1143000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a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3884865" y="4267200"/>
            <a:ext cx="1143000" cy="1143000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b</a:t>
            </a:r>
          </a:p>
        </p:txBody>
      </p:sp>
      <p:cxnSp>
        <p:nvCxnSpPr>
          <p:cNvPr id="5" name="Straight Connector 4"/>
          <p:cNvCxnSpPr/>
          <p:nvPr/>
        </p:nvCxnSpPr>
        <p:spPr bwMode="auto">
          <a:xfrm>
            <a:off x="2284665" y="5122863"/>
            <a:ext cx="1143000" cy="1588"/>
          </a:xfrm>
          <a:prstGeom prst="line">
            <a:avLst/>
          </a:prstGeom>
          <a:noFill/>
          <a:ln w="571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" name="Straight Connector 5"/>
          <p:cNvCxnSpPr/>
          <p:nvPr/>
        </p:nvCxnSpPr>
        <p:spPr bwMode="auto">
          <a:xfrm rot="5400000">
            <a:off x="3998371" y="4837906"/>
            <a:ext cx="1143000" cy="1588"/>
          </a:xfrm>
          <a:prstGeom prst="line">
            <a:avLst/>
          </a:prstGeom>
          <a:noFill/>
          <a:ln w="571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" name="TextBox 6"/>
          <p:cNvSpPr txBox="1"/>
          <p:nvPr/>
        </p:nvSpPr>
        <p:spPr>
          <a:xfrm>
            <a:off x="2087560" y="4937773"/>
            <a:ext cx="240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 smtClean="0">
                <a:latin typeface="Calibri" pitchFamily="34" charset="0"/>
              </a:rPr>
              <a:t>i</a:t>
            </a:r>
            <a:endParaRPr lang="en-US" sz="1800" dirty="0" smtClean="0">
              <a:latin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70399" y="3936999"/>
            <a:ext cx="2439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Calibri" pitchFamily="34" charset="0"/>
              </a:rPr>
              <a:t>j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69997" y="4681492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Calibri" pitchFamily="34" charset="0"/>
              </a:rPr>
              <a:t>*</a:t>
            </a:r>
          </a:p>
        </p:txBody>
      </p:sp>
      <p:sp>
        <p:nvSpPr>
          <p:cNvPr id="10" name="Rectangle 9"/>
          <p:cNvSpPr/>
          <p:nvPr/>
        </p:nvSpPr>
        <p:spPr bwMode="auto">
          <a:xfrm>
            <a:off x="499532" y="4267200"/>
            <a:ext cx="1143000" cy="1143000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c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65782" y="4572000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Calibri" pitchFamily="34" charset="0"/>
              </a:rPr>
              <a:t>=</a:t>
            </a:r>
          </a:p>
        </p:txBody>
      </p:sp>
      <p:sp>
        <p:nvSpPr>
          <p:cNvPr id="12" name="Rectangle 11"/>
          <p:cNvSpPr/>
          <p:nvPr/>
        </p:nvSpPr>
        <p:spPr bwMode="auto">
          <a:xfrm>
            <a:off x="1185332" y="5105400"/>
            <a:ext cx="76200" cy="762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latin typeface="Calibri" pitchFamily="34" charset="0"/>
            </a:endParaRPr>
          </a:p>
        </p:txBody>
      </p:sp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499532" y="1413396"/>
            <a:ext cx="6169819" cy="2244204"/>
          </a:xfrm>
          <a:prstGeom prst="rect">
            <a:avLst/>
          </a:prstGeom>
          <a:solidFill>
            <a:srgbClr val="F6F5BD"/>
          </a:solidFill>
          <a:ln w="12700" cmpd="thickThin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7" tIns="44450" rIns="90487" bIns="4445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400" dirty="0" smtClean="0">
                <a:latin typeface="Courier New" pitchFamily="49" charset="0"/>
              </a:rPr>
              <a:t>c = (double *) </a:t>
            </a:r>
            <a:r>
              <a:rPr lang="en-US" sz="1400" dirty="0" err="1" smtClean="0">
                <a:latin typeface="Courier New" pitchFamily="49" charset="0"/>
              </a:rPr>
              <a:t>calloc</a:t>
            </a:r>
            <a:r>
              <a:rPr lang="en-US" sz="1400" dirty="0" smtClean="0">
                <a:latin typeface="Courier New" pitchFamily="49" charset="0"/>
              </a:rPr>
              <a:t>(</a:t>
            </a:r>
            <a:r>
              <a:rPr lang="en-US" sz="1400" dirty="0" err="1" smtClean="0">
                <a:latin typeface="Courier New" pitchFamily="49" charset="0"/>
              </a:rPr>
              <a:t>sizeof</a:t>
            </a:r>
            <a:r>
              <a:rPr lang="en-US" sz="1400" dirty="0" smtClean="0">
                <a:latin typeface="Courier New" pitchFamily="49" charset="0"/>
              </a:rPr>
              <a:t>(double), n*n);</a:t>
            </a:r>
          </a:p>
          <a:p>
            <a:pPr algn="l">
              <a:lnSpc>
                <a:spcPct val="100000"/>
              </a:lnSpc>
            </a:pPr>
            <a:endParaRPr lang="en-US" sz="1400" dirty="0" smtClean="0">
              <a:latin typeface="Courier New" pitchFamily="49" charset="0"/>
            </a:endParaRPr>
          </a:p>
          <a:p>
            <a:pPr algn="l">
              <a:lnSpc>
                <a:spcPct val="100000"/>
              </a:lnSpc>
            </a:pPr>
            <a:r>
              <a:rPr lang="en-US" sz="1400" dirty="0" smtClean="0">
                <a:solidFill>
                  <a:srgbClr val="990000"/>
                </a:solidFill>
                <a:latin typeface="Courier New" pitchFamily="49" charset="0"/>
              </a:rPr>
              <a:t>/* Multiply n x </a:t>
            </a:r>
            <a:r>
              <a:rPr lang="en-US" sz="1400" dirty="0">
                <a:solidFill>
                  <a:srgbClr val="990000"/>
                </a:solidFill>
                <a:latin typeface="Courier New" pitchFamily="49" charset="0"/>
              </a:rPr>
              <a:t>n </a:t>
            </a:r>
            <a:r>
              <a:rPr lang="en-US" sz="1400" dirty="0" smtClean="0">
                <a:solidFill>
                  <a:srgbClr val="990000"/>
                </a:solidFill>
                <a:latin typeface="Courier New" pitchFamily="49" charset="0"/>
              </a:rPr>
              <a:t>matrices a and b  </a:t>
            </a:r>
            <a:r>
              <a:rPr lang="en-US" sz="1400" dirty="0">
                <a:solidFill>
                  <a:srgbClr val="990000"/>
                </a:solidFill>
                <a:latin typeface="Courier New" pitchFamily="49" charset="0"/>
              </a:rPr>
              <a:t>*/</a:t>
            </a:r>
          </a:p>
          <a:p>
            <a:pPr algn="l">
              <a:lnSpc>
                <a:spcPct val="100000"/>
              </a:lnSpc>
            </a:pPr>
            <a:r>
              <a:rPr lang="en-US" sz="1400" dirty="0" smtClean="0">
                <a:latin typeface="Courier New" pitchFamily="49" charset="0"/>
              </a:rPr>
              <a:t>void </a:t>
            </a:r>
            <a:r>
              <a:rPr lang="en-US" sz="1400" dirty="0" err="1" smtClean="0">
                <a:latin typeface="Courier New" pitchFamily="49" charset="0"/>
              </a:rPr>
              <a:t>mmm</a:t>
            </a:r>
            <a:r>
              <a:rPr lang="en-US" sz="1400" dirty="0" smtClean="0">
                <a:latin typeface="Courier New" pitchFamily="49" charset="0"/>
              </a:rPr>
              <a:t>(double </a:t>
            </a:r>
            <a:r>
              <a:rPr lang="en-US" sz="1400" dirty="0">
                <a:latin typeface="Courier New" pitchFamily="49" charset="0"/>
              </a:rPr>
              <a:t>*a, double *b, </a:t>
            </a:r>
            <a:r>
              <a:rPr lang="en-US" sz="1400" dirty="0" smtClean="0">
                <a:latin typeface="Courier New" pitchFamily="49" charset="0"/>
              </a:rPr>
              <a:t>double *c, </a:t>
            </a:r>
            <a:r>
              <a:rPr lang="en-US" sz="1400" dirty="0" err="1" smtClean="0">
                <a:latin typeface="Courier New" pitchFamily="49" charset="0"/>
              </a:rPr>
              <a:t>int</a:t>
            </a:r>
            <a:r>
              <a:rPr lang="en-US" sz="1400" dirty="0" smtClean="0">
                <a:latin typeface="Courier New" pitchFamily="49" charset="0"/>
              </a:rPr>
              <a:t> n</a:t>
            </a:r>
            <a:r>
              <a:rPr lang="en-US" sz="1400" dirty="0">
                <a:latin typeface="Courier New" pitchFamily="49" charset="0"/>
              </a:rPr>
              <a:t>) {</a:t>
            </a:r>
          </a:p>
          <a:p>
            <a:pPr algn="l">
              <a:lnSpc>
                <a:spcPct val="100000"/>
              </a:lnSpc>
            </a:pPr>
            <a:r>
              <a:rPr lang="en-US" sz="1400" dirty="0" smtClean="0">
                <a:latin typeface="Courier New" pitchFamily="49" charset="0"/>
              </a:rPr>
              <a:t>    </a:t>
            </a:r>
            <a:r>
              <a:rPr lang="en-US" sz="1400" dirty="0" err="1" smtClean="0">
                <a:latin typeface="Courier New" pitchFamily="49" charset="0"/>
              </a:rPr>
              <a:t>int</a:t>
            </a:r>
            <a:r>
              <a:rPr lang="en-US" sz="1400" dirty="0" smtClean="0">
                <a:latin typeface="Courier New" pitchFamily="49" charset="0"/>
              </a:rPr>
              <a:t> </a:t>
            </a:r>
            <a:r>
              <a:rPr lang="en-US" sz="1400" dirty="0" err="1" smtClean="0">
                <a:latin typeface="Courier New" pitchFamily="49" charset="0"/>
              </a:rPr>
              <a:t>i</a:t>
            </a:r>
            <a:r>
              <a:rPr lang="en-US" sz="1400" dirty="0">
                <a:latin typeface="Courier New" pitchFamily="49" charset="0"/>
              </a:rPr>
              <a:t>, </a:t>
            </a:r>
            <a:r>
              <a:rPr lang="en-US" sz="1400" dirty="0" smtClean="0">
                <a:latin typeface="Courier New" pitchFamily="49" charset="0"/>
              </a:rPr>
              <a:t>j, k;</a:t>
            </a:r>
            <a:endParaRPr lang="en-US" sz="1400" dirty="0">
              <a:latin typeface="Courier New" pitchFamily="49" charset="0"/>
            </a:endParaRPr>
          </a:p>
          <a:p>
            <a:pPr algn="l">
              <a:lnSpc>
                <a:spcPct val="100000"/>
              </a:lnSpc>
            </a:pPr>
            <a:r>
              <a:rPr lang="en-US" sz="1400" dirty="0">
                <a:latin typeface="Courier New" pitchFamily="49" charset="0"/>
              </a:rPr>
              <a:t>    for (</a:t>
            </a:r>
            <a:r>
              <a:rPr lang="en-US" sz="1400" dirty="0" err="1">
                <a:latin typeface="Courier New" pitchFamily="49" charset="0"/>
              </a:rPr>
              <a:t>i</a:t>
            </a:r>
            <a:r>
              <a:rPr lang="en-US" sz="1400" dirty="0">
                <a:latin typeface="Courier New" pitchFamily="49" charset="0"/>
              </a:rPr>
              <a:t> = 0; </a:t>
            </a:r>
            <a:r>
              <a:rPr lang="en-US" sz="1400" dirty="0" err="1">
                <a:latin typeface="Courier New" pitchFamily="49" charset="0"/>
              </a:rPr>
              <a:t>i</a:t>
            </a:r>
            <a:r>
              <a:rPr lang="en-US" sz="1400" dirty="0">
                <a:latin typeface="Courier New" pitchFamily="49" charset="0"/>
              </a:rPr>
              <a:t> &lt; n; </a:t>
            </a:r>
            <a:r>
              <a:rPr lang="en-US" sz="1400" dirty="0" err="1">
                <a:latin typeface="Courier New" pitchFamily="49" charset="0"/>
              </a:rPr>
              <a:t>i</a:t>
            </a:r>
            <a:r>
              <a:rPr lang="en-US" sz="1400" dirty="0" smtClean="0">
                <a:latin typeface="Courier New" pitchFamily="49" charset="0"/>
              </a:rPr>
              <a:t>++)</a:t>
            </a:r>
            <a:endParaRPr lang="en-US" sz="1400" dirty="0">
              <a:latin typeface="Courier New" pitchFamily="49" charset="0"/>
            </a:endParaRPr>
          </a:p>
          <a:p>
            <a:pPr algn="l">
              <a:lnSpc>
                <a:spcPct val="100000"/>
              </a:lnSpc>
            </a:pPr>
            <a:r>
              <a:rPr lang="en-US" sz="1400" dirty="0">
                <a:latin typeface="Courier New" pitchFamily="49" charset="0"/>
              </a:rPr>
              <a:t>	for (j = 0; j &lt; n; j</a:t>
            </a:r>
            <a:r>
              <a:rPr lang="en-US" sz="1400" dirty="0" smtClean="0">
                <a:latin typeface="Courier New" pitchFamily="49" charset="0"/>
              </a:rPr>
              <a:t>++)</a:t>
            </a:r>
          </a:p>
          <a:p>
            <a:pPr algn="l">
              <a:lnSpc>
                <a:spcPct val="100000"/>
              </a:lnSpc>
            </a:pPr>
            <a:r>
              <a:rPr lang="en-US" sz="1400" dirty="0" smtClean="0">
                <a:latin typeface="Courier New" pitchFamily="49" charset="0"/>
              </a:rPr>
              <a:t>             for (k = 0; k &lt; n; k++)</a:t>
            </a:r>
            <a:endParaRPr lang="en-US" sz="1400" dirty="0">
              <a:latin typeface="Courier New" pitchFamily="49" charset="0"/>
            </a:endParaRPr>
          </a:p>
          <a:p>
            <a:pPr algn="l">
              <a:lnSpc>
                <a:spcPct val="100000"/>
              </a:lnSpc>
            </a:pPr>
            <a:r>
              <a:rPr lang="en-US" sz="1400" dirty="0">
                <a:latin typeface="Courier New" pitchFamily="49" charset="0"/>
              </a:rPr>
              <a:t>	   </a:t>
            </a:r>
            <a:r>
              <a:rPr lang="en-US" sz="1400" dirty="0" smtClean="0">
                <a:latin typeface="Courier New" pitchFamily="49" charset="0"/>
              </a:rPr>
              <a:t>      </a:t>
            </a:r>
            <a:r>
              <a:rPr lang="en-US" sz="1400" dirty="0" err="1" smtClean="0">
                <a:latin typeface="Courier New" pitchFamily="49" charset="0"/>
              </a:rPr>
              <a:t>c[i</a:t>
            </a:r>
            <a:r>
              <a:rPr lang="en-US" sz="1400" dirty="0" smtClean="0">
                <a:latin typeface="Courier New" pitchFamily="49" charset="0"/>
              </a:rPr>
              <a:t>*</a:t>
            </a:r>
            <a:r>
              <a:rPr lang="en-US" sz="1400" dirty="0" err="1" smtClean="0">
                <a:latin typeface="Courier New" pitchFamily="49" charset="0"/>
              </a:rPr>
              <a:t>n</a:t>
            </a:r>
            <a:r>
              <a:rPr lang="en-US" sz="1400" dirty="0" smtClean="0">
                <a:latin typeface="Courier New" pitchFamily="49" charset="0"/>
              </a:rPr>
              <a:t> + </a:t>
            </a:r>
            <a:r>
              <a:rPr lang="en-US" sz="1400" dirty="0" err="1" smtClean="0">
                <a:latin typeface="Courier New" pitchFamily="49" charset="0"/>
              </a:rPr>
              <a:t>j</a:t>
            </a:r>
            <a:r>
              <a:rPr lang="en-US" sz="1400" dirty="0" smtClean="0">
                <a:latin typeface="Courier New" pitchFamily="49" charset="0"/>
              </a:rPr>
              <a:t>] </a:t>
            </a:r>
            <a:r>
              <a:rPr lang="en-US" sz="1400" dirty="0">
                <a:latin typeface="Courier New" pitchFamily="49" charset="0"/>
              </a:rPr>
              <a:t>+= </a:t>
            </a:r>
            <a:r>
              <a:rPr lang="en-US" sz="1400" dirty="0" err="1">
                <a:latin typeface="Courier New" pitchFamily="49" charset="0"/>
              </a:rPr>
              <a:t>a[i</a:t>
            </a:r>
            <a:r>
              <a:rPr lang="en-US" sz="1400" dirty="0">
                <a:latin typeface="Courier New" pitchFamily="49" charset="0"/>
              </a:rPr>
              <a:t>*n + </a:t>
            </a:r>
            <a:r>
              <a:rPr lang="en-US" sz="1400" dirty="0" smtClean="0">
                <a:latin typeface="Courier New" pitchFamily="49" charset="0"/>
              </a:rPr>
              <a:t>k]*b[k*n + j];</a:t>
            </a:r>
            <a:endParaRPr lang="en-US" sz="1400" dirty="0">
              <a:latin typeface="Courier New" pitchFamily="49" charset="0"/>
            </a:endParaRPr>
          </a:p>
          <a:p>
            <a:pPr algn="l">
              <a:lnSpc>
                <a:spcPct val="100000"/>
              </a:lnSpc>
            </a:pPr>
            <a:r>
              <a:rPr lang="en-US" sz="1400" dirty="0">
                <a:latin typeface="Courier New" pitchFamily="49" charset="0"/>
              </a:rPr>
              <a:t>}</a:t>
            </a: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396875" y="5562599"/>
            <a:ext cx="7896225" cy="771525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90000"/>
              </a:buClr>
              <a:buSzPct val="60000"/>
              <a:buFont typeface="Wingdings 2" pitchFamily="18" charset="2"/>
              <a:buChar char="¢"/>
              <a:tabLst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Caches and Program Optimizations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945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Cache Miss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875" y="1209675"/>
            <a:ext cx="7896225" cy="3057525"/>
          </a:xfrm>
        </p:spPr>
        <p:txBody>
          <a:bodyPr/>
          <a:lstStyle/>
          <a:p>
            <a:r>
              <a:rPr lang="en-US" dirty="0" smtClean="0"/>
              <a:t>Assume: </a:t>
            </a:r>
          </a:p>
          <a:p>
            <a:pPr lvl="1"/>
            <a:r>
              <a:rPr lang="en-US" dirty="0" smtClean="0"/>
              <a:t>Matrix elements are doubles</a:t>
            </a:r>
          </a:p>
          <a:p>
            <a:pPr lvl="1"/>
            <a:r>
              <a:rPr lang="en-US" dirty="0" smtClean="0"/>
              <a:t>Cache block = 64 bytes = 8 doubles</a:t>
            </a:r>
          </a:p>
          <a:p>
            <a:pPr lvl="1"/>
            <a:r>
              <a:rPr lang="en-US" dirty="0" smtClean="0"/>
              <a:t>Cache size C &lt;&lt; n (much smaller than n)</a:t>
            </a:r>
          </a:p>
          <a:p>
            <a:endParaRPr lang="en-US" dirty="0" smtClean="0"/>
          </a:p>
          <a:p>
            <a:r>
              <a:rPr lang="en-US" dirty="0" smtClean="0"/>
              <a:t>First iteration:</a:t>
            </a:r>
          </a:p>
          <a:p>
            <a:pPr lvl="1"/>
            <a:r>
              <a:rPr lang="en-US" dirty="0" smtClean="0"/>
              <a:t>n/8 + n = 9n/8 misses</a:t>
            </a:r>
            <a:br>
              <a:rPr lang="en-US" dirty="0" smtClean="0"/>
            </a:br>
            <a:r>
              <a:rPr lang="en-US" dirty="0" smtClean="0"/>
              <a:t>(omitting matrix </a:t>
            </a:r>
            <a:r>
              <a:rPr lang="en-US" dirty="0" err="1" smtClean="0"/>
              <a:t>c</a:t>
            </a:r>
            <a:r>
              <a:rPr lang="en-US" dirty="0" smtClean="0"/>
              <a:t>)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Afterwards </a:t>
            </a:r>
            <a:r>
              <a:rPr lang="en-US" dirty="0" smtClean="0">
                <a:solidFill>
                  <a:srgbClr val="C00000"/>
                </a:solidFill>
              </a:rPr>
              <a:t>in cache: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(schematic)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5710367" y="3657600"/>
            <a:ext cx="1143000" cy="1143000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7310567" y="3657600"/>
            <a:ext cx="1143000" cy="1143000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dirty="0" smtClean="0"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6" name="Straight Connector 5"/>
          <p:cNvCxnSpPr/>
          <p:nvPr/>
        </p:nvCxnSpPr>
        <p:spPr bwMode="auto">
          <a:xfrm>
            <a:off x="5710367" y="3657601"/>
            <a:ext cx="1143000" cy="1588"/>
          </a:xfrm>
          <a:prstGeom prst="line">
            <a:avLst/>
          </a:prstGeom>
          <a:noFill/>
          <a:ln w="571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/>
          <p:cNvCxnSpPr/>
          <p:nvPr/>
        </p:nvCxnSpPr>
        <p:spPr bwMode="auto">
          <a:xfrm rot="5400000">
            <a:off x="6741196" y="4228306"/>
            <a:ext cx="1143000" cy="1588"/>
          </a:xfrm>
          <a:prstGeom prst="line">
            <a:avLst/>
          </a:prstGeom>
          <a:noFill/>
          <a:ln w="571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TextBox 9"/>
          <p:cNvSpPr txBox="1"/>
          <p:nvPr/>
        </p:nvSpPr>
        <p:spPr>
          <a:xfrm>
            <a:off x="6895699" y="4071892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Calibri" pitchFamily="34" charset="0"/>
              </a:rPr>
              <a:t>*</a:t>
            </a:r>
          </a:p>
        </p:txBody>
      </p:sp>
      <p:sp>
        <p:nvSpPr>
          <p:cNvPr id="11" name="Rectangle 10"/>
          <p:cNvSpPr/>
          <p:nvPr/>
        </p:nvSpPr>
        <p:spPr bwMode="auto">
          <a:xfrm>
            <a:off x="3925234" y="3657600"/>
            <a:ext cx="1143000" cy="1143000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191484" y="3962400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Calibri" pitchFamily="34" charset="0"/>
              </a:rPr>
              <a:t>=</a:t>
            </a:r>
          </a:p>
        </p:txBody>
      </p:sp>
      <p:sp>
        <p:nvSpPr>
          <p:cNvPr id="13" name="Rectangle 12"/>
          <p:cNvSpPr/>
          <p:nvPr/>
        </p:nvSpPr>
        <p:spPr bwMode="auto">
          <a:xfrm>
            <a:off x="3925234" y="3657601"/>
            <a:ext cx="76200" cy="762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latin typeface="Calibri" pitchFamily="34" charset="0"/>
            </a:endParaRPr>
          </a:p>
        </p:txBody>
      </p:sp>
      <p:sp>
        <p:nvSpPr>
          <p:cNvPr id="14" name="AutoShape 16"/>
          <p:cNvSpPr>
            <a:spLocks/>
          </p:cNvSpPr>
          <p:nvPr/>
        </p:nvSpPr>
        <p:spPr bwMode="auto">
          <a:xfrm rot="5400000" flipV="1">
            <a:off x="7755466" y="2819400"/>
            <a:ext cx="228600" cy="1143000"/>
          </a:xfrm>
          <a:prstGeom prst="leftBrace">
            <a:avLst>
              <a:gd name="adj1" fmla="val 75000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721601" y="2907268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Calibri" pitchFamily="34" charset="0"/>
              </a:rPr>
              <a:t>n</a:t>
            </a:r>
          </a:p>
        </p:txBody>
      </p:sp>
      <p:sp>
        <p:nvSpPr>
          <p:cNvPr id="16" name="Rectangle 15"/>
          <p:cNvSpPr/>
          <p:nvPr/>
        </p:nvSpPr>
        <p:spPr bwMode="auto">
          <a:xfrm>
            <a:off x="5715000" y="5257800"/>
            <a:ext cx="1143000" cy="1143000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7315200" y="5257800"/>
            <a:ext cx="1143000" cy="1143000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dirty="0" smtClean="0"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18" name="Straight Connector 17"/>
          <p:cNvCxnSpPr/>
          <p:nvPr/>
        </p:nvCxnSpPr>
        <p:spPr bwMode="auto">
          <a:xfrm>
            <a:off x="5715000" y="5257801"/>
            <a:ext cx="1143000" cy="1588"/>
          </a:xfrm>
          <a:prstGeom prst="line">
            <a:avLst/>
          </a:prstGeom>
          <a:noFill/>
          <a:ln w="571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/>
          <p:cNvCxnSpPr/>
          <p:nvPr/>
        </p:nvCxnSpPr>
        <p:spPr bwMode="auto">
          <a:xfrm rot="5400000">
            <a:off x="6745829" y="5828506"/>
            <a:ext cx="1143000" cy="1588"/>
          </a:xfrm>
          <a:prstGeom prst="line">
            <a:avLst/>
          </a:prstGeom>
          <a:noFill/>
          <a:ln w="571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0" name="TextBox 19"/>
          <p:cNvSpPr txBox="1"/>
          <p:nvPr/>
        </p:nvSpPr>
        <p:spPr>
          <a:xfrm>
            <a:off x="6900332" y="5672092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Calibri" pitchFamily="34" charset="0"/>
              </a:rPr>
              <a:t>*</a:t>
            </a:r>
          </a:p>
        </p:txBody>
      </p:sp>
      <p:sp>
        <p:nvSpPr>
          <p:cNvPr id="21" name="Rectangle 20"/>
          <p:cNvSpPr/>
          <p:nvPr/>
        </p:nvSpPr>
        <p:spPr bwMode="auto">
          <a:xfrm>
            <a:off x="3929867" y="5257800"/>
            <a:ext cx="1143000" cy="1143000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196117" y="5562600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Calibri" pitchFamily="34" charset="0"/>
              </a:rPr>
              <a:t>=</a:t>
            </a:r>
          </a:p>
        </p:txBody>
      </p:sp>
      <p:sp>
        <p:nvSpPr>
          <p:cNvPr id="23" name="Rectangle 22"/>
          <p:cNvSpPr/>
          <p:nvPr/>
        </p:nvSpPr>
        <p:spPr bwMode="auto">
          <a:xfrm>
            <a:off x="3929867" y="5257801"/>
            <a:ext cx="76200" cy="762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latin typeface="Calibri" pitchFamily="34" charset="0"/>
            </a:endParaRPr>
          </a:p>
        </p:txBody>
      </p:sp>
      <p:cxnSp>
        <p:nvCxnSpPr>
          <p:cNvPr id="24" name="Straight Connector 23"/>
          <p:cNvCxnSpPr/>
          <p:nvPr/>
        </p:nvCxnSpPr>
        <p:spPr bwMode="auto">
          <a:xfrm>
            <a:off x="6477000" y="5257800"/>
            <a:ext cx="381000" cy="529"/>
          </a:xfrm>
          <a:prstGeom prst="line">
            <a:avLst/>
          </a:prstGeom>
          <a:noFill/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6" name="Rectangle 25"/>
          <p:cNvSpPr/>
          <p:nvPr/>
        </p:nvSpPr>
        <p:spPr bwMode="auto">
          <a:xfrm>
            <a:off x="7298266" y="6155842"/>
            <a:ext cx="245534" cy="253425"/>
          </a:xfrm>
          <a:prstGeom prst="rect">
            <a:avLst/>
          </a:prstGeom>
          <a:solidFill>
            <a:srgbClr val="C00000"/>
          </a:solidFill>
          <a:ln w="2857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latin typeface="Calibri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095064" y="6400800"/>
            <a:ext cx="6799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C00000"/>
                </a:solidFill>
                <a:latin typeface="Calibri" pitchFamily="34" charset="0"/>
              </a:rPr>
              <a:t>8 wide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Caches and Program Optimizations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505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20" grpId="0"/>
      <p:bldP spid="21" grpId="0" animBg="1"/>
      <p:bldP spid="22" grpId="0"/>
      <p:bldP spid="23" grpId="0" animBg="1"/>
      <p:bldP spid="26" grpId="0" animBg="1"/>
      <p:bldP spid="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Cache Miss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875" y="1209675"/>
            <a:ext cx="7896225" cy="3057525"/>
          </a:xfrm>
        </p:spPr>
        <p:txBody>
          <a:bodyPr/>
          <a:lstStyle/>
          <a:p>
            <a:r>
              <a:rPr lang="en-US" dirty="0" smtClean="0"/>
              <a:t>Assume: </a:t>
            </a:r>
          </a:p>
          <a:p>
            <a:pPr lvl="1"/>
            <a:r>
              <a:rPr lang="en-US" dirty="0" smtClean="0"/>
              <a:t>Matrix elements are doubles</a:t>
            </a:r>
          </a:p>
          <a:p>
            <a:pPr lvl="1"/>
            <a:r>
              <a:rPr lang="en-US" dirty="0" smtClean="0"/>
              <a:t>Cache block = 64 bytes = 8 doubles</a:t>
            </a:r>
          </a:p>
          <a:p>
            <a:pPr lvl="1"/>
            <a:r>
              <a:rPr lang="en-US" dirty="0" smtClean="0"/>
              <a:t>Cache size C &lt;&lt; n (much smaller than n)</a:t>
            </a:r>
          </a:p>
          <a:p>
            <a:endParaRPr lang="en-US" dirty="0" smtClean="0"/>
          </a:p>
          <a:p>
            <a:r>
              <a:rPr lang="en-US" dirty="0" smtClean="0"/>
              <a:t>Other iterations:</a:t>
            </a:r>
          </a:p>
          <a:p>
            <a:pPr lvl="1"/>
            <a:r>
              <a:rPr lang="en-US" dirty="0" smtClean="0"/>
              <a:t>Again:</a:t>
            </a:r>
            <a:br>
              <a:rPr lang="en-US" dirty="0" smtClean="0"/>
            </a:br>
            <a:r>
              <a:rPr lang="en-US" dirty="0" smtClean="0"/>
              <a:t>n/8 + n = 9n/8 misses</a:t>
            </a:r>
            <a:br>
              <a:rPr lang="en-US" dirty="0" smtClean="0"/>
            </a:br>
            <a:r>
              <a:rPr lang="en-US" dirty="0" smtClean="0"/>
              <a:t>(omitting matrix </a:t>
            </a:r>
            <a:r>
              <a:rPr lang="en-US" dirty="0" err="1" smtClean="0"/>
              <a:t>c</a:t>
            </a:r>
            <a:r>
              <a:rPr lang="en-US" dirty="0" smtClean="0"/>
              <a:t>)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r>
              <a:rPr lang="en-US" dirty="0" smtClean="0"/>
              <a:t>Total misses:</a:t>
            </a:r>
          </a:p>
          <a:p>
            <a:pPr lvl="1"/>
            <a:r>
              <a:rPr lang="en-US" dirty="0" smtClean="0"/>
              <a:t>9n/8 * n</a:t>
            </a:r>
            <a:r>
              <a:rPr lang="en-US" baseline="30000" dirty="0" smtClean="0"/>
              <a:t>2</a:t>
            </a:r>
            <a:r>
              <a:rPr lang="en-US" dirty="0" smtClean="0"/>
              <a:t> = (9/8) * n</a:t>
            </a:r>
            <a:r>
              <a:rPr lang="en-US" baseline="30000" dirty="0" smtClean="0"/>
              <a:t>3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4" name="AutoShape 16"/>
          <p:cNvSpPr>
            <a:spLocks/>
          </p:cNvSpPr>
          <p:nvPr/>
        </p:nvSpPr>
        <p:spPr bwMode="auto">
          <a:xfrm rot="5400000" flipV="1">
            <a:off x="7755466" y="2819400"/>
            <a:ext cx="228600" cy="1143000"/>
          </a:xfrm>
          <a:prstGeom prst="leftBrace">
            <a:avLst>
              <a:gd name="adj1" fmla="val 75000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721601" y="2907268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Calibri" pitchFamily="34" charset="0"/>
              </a:rPr>
              <a:t>n</a:t>
            </a:r>
          </a:p>
        </p:txBody>
      </p:sp>
      <p:sp>
        <p:nvSpPr>
          <p:cNvPr id="16" name="Rectangle 15"/>
          <p:cNvSpPr/>
          <p:nvPr/>
        </p:nvSpPr>
        <p:spPr bwMode="auto">
          <a:xfrm>
            <a:off x="5715000" y="3654623"/>
            <a:ext cx="1143000" cy="1143000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7315200" y="3654623"/>
            <a:ext cx="1143000" cy="1143000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dirty="0" smtClean="0"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18" name="Straight Connector 17"/>
          <p:cNvCxnSpPr/>
          <p:nvPr/>
        </p:nvCxnSpPr>
        <p:spPr bwMode="auto">
          <a:xfrm>
            <a:off x="5715000" y="3742216"/>
            <a:ext cx="1143000" cy="1588"/>
          </a:xfrm>
          <a:prstGeom prst="line">
            <a:avLst/>
          </a:prstGeom>
          <a:noFill/>
          <a:ln w="571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/>
          <p:cNvCxnSpPr/>
          <p:nvPr/>
        </p:nvCxnSpPr>
        <p:spPr bwMode="auto">
          <a:xfrm rot="5400000">
            <a:off x="7241115" y="4225329"/>
            <a:ext cx="1143000" cy="1588"/>
          </a:xfrm>
          <a:prstGeom prst="line">
            <a:avLst/>
          </a:prstGeom>
          <a:noFill/>
          <a:ln w="571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0" name="TextBox 19"/>
          <p:cNvSpPr txBox="1"/>
          <p:nvPr/>
        </p:nvSpPr>
        <p:spPr>
          <a:xfrm>
            <a:off x="6900332" y="4068915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Calibri" pitchFamily="34" charset="0"/>
              </a:rPr>
              <a:t>*</a:t>
            </a:r>
          </a:p>
        </p:txBody>
      </p:sp>
      <p:sp>
        <p:nvSpPr>
          <p:cNvPr id="21" name="Rectangle 20"/>
          <p:cNvSpPr/>
          <p:nvPr/>
        </p:nvSpPr>
        <p:spPr bwMode="auto">
          <a:xfrm>
            <a:off x="3929867" y="3654623"/>
            <a:ext cx="1143000" cy="1143000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196117" y="3959423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Calibri" pitchFamily="34" charset="0"/>
              </a:rPr>
              <a:t>=</a:t>
            </a:r>
          </a:p>
        </p:txBody>
      </p:sp>
      <p:sp>
        <p:nvSpPr>
          <p:cNvPr id="23" name="Rectangle 22"/>
          <p:cNvSpPr/>
          <p:nvPr/>
        </p:nvSpPr>
        <p:spPr bwMode="auto">
          <a:xfrm>
            <a:off x="4398847" y="3731267"/>
            <a:ext cx="76200" cy="762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latin typeface="Calibri" pitchFamily="34" charset="0"/>
            </a:endParaRPr>
          </a:p>
        </p:txBody>
      </p:sp>
      <p:cxnSp>
        <p:nvCxnSpPr>
          <p:cNvPr id="24" name="Straight Connector 23"/>
          <p:cNvCxnSpPr/>
          <p:nvPr/>
        </p:nvCxnSpPr>
        <p:spPr bwMode="auto">
          <a:xfrm>
            <a:off x="6477000" y="3742215"/>
            <a:ext cx="381000" cy="529"/>
          </a:xfrm>
          <a:prstGeom prst="line">
            <a:avLst/>
          </a:prstGeom>
          <a:noFill/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6" name="Rectangle 25"/>
          <p:cNvSpPr/>
          <p:nvPr/>
        </p:nvSpPr>
        <p:spPr bwMode="auto">
          <a:xfrm>
            <a:off x="7703342" y="4552665"/>
            <a:ext cx="245534" cy="253425"/>
          </a:xfrm>
          <a:prstGeom prst="rect">
            <a:avLst/>
          </a:prstGeom>
          <a:solidFill>
            <a:srgbClr val="C00000"/>
          </a:solidFill>
          <a:ln w="2857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latin typeface="Calibri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500140" y="4797623"/>
            <a:ext cx="6799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C00000"/>
                </a:solidFill>
                <a:latin typeface="Calibri" pitchFamily="34" charset="0"/>
              </a:rPr>
              <a:t>8 wide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Caches and Program Optimizations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41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Blocked Matrix Multiplication</a:t>
            </a:r>
            <a:endParaRPr lang="en-US" dirty="0"/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499532" y="1332469"/>
            <a:ext cx="7958668" cy="3105978"/>
          </a:xfrm>
          <a:prstGeom prst="rect">
            <a:avLst/>
          </a:prstGeom>
          <a:solidFill>
            <a:srgbClr val="F6F5BD"/>
          </a:solidFill>
          <a:ln w="12700" cmpd="thickThin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400" dirty="0" smtClean="0">
                <a:latin typeface="Courier New" pitchFamily="49" charset="0"/>
              </a:rPr>
              <a:t>c = (double *) </a:t>
            </a:r>
            <a:r>
              <a:rPr lang="en-US" sz="1400" dirty="0" err="1" smtClean="0">
                <a:latin typeface="Courier New" pitchFamily="49" charset="0"/>
              </a:rPr>
              <a:t>calloc</a:t>
            </a:r>
            <a:r>
              <a:rPr lang="en-US" sz="1400" dirty="0" smtClean="0">
                <a:latin typeface="Courier New" pitchFamily="49" charset="0"/>
              </a:rPr>
              <a:t>(</a:t>
            </a:r>
            <a:r>
              <a:rPr lang="en-US" sz="1400" dirty="0" err="1" smtClean="0">
                <a:latin typeface="Courier New" pitchFamily="49" charset="0"/>
              </a:rPr>
              <a:t>sizeof</a:t>
            </a:r>
            <a:r>
              <a:rPr lang="en-US" sz="1400" dirty="0" smtClean="0">
                <a:latin typeface="Courier New" pitchFamily="49" charset="0"/>
              </a:rPr>
              <a:t>(double), n*n);</a:t>
            </a:r>
          </a:p>
          <a:p>
            <a:pPr algn="l">
              <a:lnSpc>
                <a:spcPct val="100000"/>
              </a:lnSpc>
            </a:pPr>
            <a:endParaRPr lang="en-US" sz="1400" dirty="0" smtClean="0">
              <a:latin typeface="Courier New" pitchFamily="49" charset="0"/>
            </a:endParaRPr>
          </a:p>
          <a:p>
            <a:pPr algn="l">
              <a:lnSpc>
                <a:spcPct val="100000"/>
              </a:lnSpc>
            </a:pPr>
            <a:r>
              <a:rPr lang="en-US" sz="1400" dirty="0" smtClean="0">
                <a:solidFill>
                  <a:srgbClr val="990000"/>
                </a:solidFill>
                <a:latin typeface="Courier New" pitchFamily="49" charset="0"/>
              </a:rPr>
              <a:t>/* Multiply n x </a:t>
            </a:r>
            <a:r>
              <a:rPr lang="en-US" sz="1400" dirty="0">
                <a:solidFill>
                  <a:srgbClr val="990000"/>
                </a:solidFill>
                <a:latin typeface="Courier New" pitchFamily="49" charset="0"/>
              </a:rPr>
              <a:t>n </a:t>
            </a:r>
            <a:r>
              <a:rPr lang="en-US" sz="1400" dirty="0" smtClean="0">
                <a:solidFill>
                  <a:srgbClr val="990000"/>
                </a:solidFill>
                <a:latin typeface="Courier New" pitchFamily="49" charset="0"/>
              </a:rPr>
              <a:t>matrices a and b  </a:t>
            </a:r>
            <a:r>
              <a:rPr lang="en-US" sz="1400" dirty="0">
                <a:solidFill>
                  <a:srgbClr val="990000"/>
                </a:solidFill>
                <a:latin typeface="Courier New" pitchFamily="49" charset="0"/>
              </a:rPr>
              <a:t>*/</a:t>
            </a:r>
          </a:p>
          <a:p>
            <a:pPr algn="l">
              <a:lnSpc>
                <a:spcPct val="100000"/>
              </a:lnSpc>
            </a:pPr>
            <a:r>
              <a:rPr lang="en-US" sz="1400" dirty="0" smtClean="0">
                <a:latin typeface="Courier New" pitchFamily="49" charset="0"/>
              </a:rPr>
              <a:t>void </a:t>
            </a:r>
            <a:r>
              <a:rPr lang="en-US" sz="1400" dirty="0" err="1" smtClean="0">
                <a:latin typeface="Courier New" pitchFamily="49" charset="0"/>
              </a:rPr>
              <a:t>mmm</a:t>
            </a:r>
            <a:r>
              <a:rPr lang="en-US" sz="1400" dirty="0" smtClean="0">
                <a:latin typeface="Courier New" pitchFamily="49" charset="0"/>
              </a:rPr>
              <a:t>(double </a:t>
            </a:r>
            <a:r>
              <a:rPr lang="en-US" sz="1400" dirty="0">
                <a:latin typeface="Courier New" pitchFamily="49" charset="0"/>
              </a:rPr>
              <a:t>*a, double *b, </a:t>
            </a:r>
            <a:r>
              <a:rPr lang="en-US" sz="1400" dirty="0" smtClean="0">
                <a:latin typeface="Courier New" pitchFamily="49" charset="0"/>
              </a:rPr>
              <a:t>double *c, </a:t>
            </a:r>
            <a:r>
              <a:rPr lang="en-US" sz="1400" dirty="0" err="1" smtClean="0">
                <a:latin typeface="Courier New" pitchFamily="49" charset="0"/>
              </a:rPr>
              <a:t>int</a:t>
            </a:r>
            <a:r>
              <a:rPr lang="en-US" sz="1400" dirty="0" smtClean="0">
                <a:latin typeface="Courier New" pitchFamily="49" charset="0"/>
              </a:rPr>
              <a:t> n</a:t>
            </a:r>
            <a:r>
              <a:rPr lang="en-US" sz="1400" dirty="0">
                <a:latin typeface="Courier New" pitchFamily="49" charset="0"/>
              </a:rPr>
              <a:t>) {</a:t>
            </a:r>
          </a:p>
          <a:p>
            <a:pPr algn="l">
              <a:lnSpc>
                <a:spcPct val="100000"/>
              </a:lnSpc>
            </a:pPr>
            <a:r>
              <a:rPr lang="en-US" sz="1400" dirty="0" smtClean="0">
                <a:latin typeface="Courier New" pitchFamily="49" charset="0"/>
              </a:rPr>
              <a:t>    </a:t>
            </a:r>
            <a:r>
              <a:rPr lang="en-US" sz="1400" dirty="0" err="1" smtClean="0">
                <a:latin typeface="Courier New" pitchFamily="49" charset="0"/>
              </a:rPr>
              <a:t>int</a:t>
            </a:r>
            <a:r>
              <a:rPr lang="en-US" sz="1400" dirty="0" smtClean="0">
                <a:latin typeface="Courier New" pitchFamily="49" charset="0"/>
              </a:rPr>
              <a:t> </a:t>
            </a:r>
            <a:r>
              <a:rPr lang="en-US" sz="1400" dirty="0" err="1" smtClean="0">
                <a:latin typeface="Courier New" pitchFamily="49" charset="0"/>
              </a:rPr>
              <a:t>i</a:t>
            </a:r>
            <a:r>
              <a:rPr lang="en-US" sz="1400" dirty="0">
                <a:latin typeface="Courier New" pitchFamily="49" charset="0"/>
              </a:rPr>
              <a:t>, </a:t>
            </a:r>
            <a:r>
              <a:rPr lang="en-US" sz="1400" dirty="0" smtClean="0">
                <a:latin typeface="Courier New" pitchFamily="49" charset="0"/>
              </a:rPr>
              <a:t>j, k;</a:t>
            </a:r>
            <a:endParaRPr lang="en-US" sz="1400" dirty="0">
              <a:latin typeface="Courier New" pitchFamily="49" charset="0"/>
            </a:endParaRPr>
          </a:p>
          <a:p>
            <a:pPr algn="l">
              <a:lnSpc>
                <a:spcPct val="100000"/>
              </a:lnSpc>
            </a:pPr>
            <a:r>
              <a:rPr lang="en-US" sz="1400" dirty="0">
                <a:latin typeface="Courier New" pitchFamily="49" charset="0"/>
              </a:rPr>
              <a:t>    for (</a:t>
            </a:r>
            <a:r>
              <a:rPr lang="en-US" sz="1400" dirty="0" err="1" smtClean="0">
                <a:latin typeface="Courier New" pitchFamily="49" charset="0"/>
              </a:rPr>
              <a:t>i</a:t>
            </a:r>
            <a:r>
              <a:rPr lang="en-US" sz="1400" dirty="0" smtClean="0">
                <a:latin typeface="Courier New" pitchFamily="49" charset="0"/>
              </a:rPr>
              <a:t> </a:t>
            </a:r>
            <a:r>
              <a:rPr lang="en-US" sz="1400" dirty="0">
                <a:latin typeface="Courier New" pitchFamily="49" charset="0"/>
              </a:rPr>
              <a:t>= 0; </a:t>
            </a:r>
            <a:r>
              <a:rPr lang="en-US" sz="1400" dirty="0" err="1" smtClean="0">
                <a:latin typeface="Courier New" pitchFamily="49" charset="0"/>
              </a:rPr>
              <a:t>i</a:t>
            </a:r>
            <a:r>
              <a:rPr lang="en-US" sz="1400" dirty="0" smtClean="0">
                <a:latin typeface="Courier New" pitchFamily="49" charset="0"/>
              </a:rPr>
              <a:t> </a:t>
            </a:r>
            <a:r>
              <a:rPr lang="en-US" sz="1400" dirty="0">
                <a:latin typeface="Courier New" pitchFamily="49" charset="0"/>
              </a:rPr>
              <a:t>&lt; n; </a:t>
            </a:r>
            <a:r>
              <a:rPr lang="en-US" sz="1400" dirty="0" err="1" smtClean="0">
                <a:latin typeface="Courier New" pitchFamily="49" charset="0"/>
              </a:rPr>
              <a:t>i</a:t>
            </a:r>
            <a:r>
              <a:rPr lang="en-US" sz="1400" dirty="0" smtClean="0">
                <a:latin typeface="Courier New" pitchFamily="49" charset="0"/>
              </a:rPr>
              <a:t>+=B)</a:t>
            </a:r>
            <a:endParaRPr lang="en-US" sz="1400" dirty="0">
              <a:latin typeface="Courier New" pitchFamily="49" charset="0"/>
            </a:endParaRPr>
          </a:p>
          <a:p>
            <a:pPr algn="l">
              <a:lnSpc>
                <a:spcPct val="100000"/>
              </a:lnSpc>
            </a:pPr>
            <a:r>
              <a:rPr lang="en-US" sz="1400" dirty="0">
                <a:latin typeface="Courier New" pitchFamily="49" charset="0"/>
              </a:rPr>
              <a:t>	for (</a:t>
            </a:r>
            <a:r>
              <a:rPr lang="en-US" sz="1400" dirty="0" smtClean="0">
                <a:latin typeface="Courier New" pitchFamily="49" charset="0"/>
              </a:rPr>
              <a:t>j </a:t>
            </a:r>
            <a:r>
              <a:rPr lang="en-US" sz="1400" dirty="0">
                <a:latin typeface="Courier New" pitchFamily="49" charset="0"/>
              </a:rPr>
              <a:t>= 0; </a:t>
            </a:r>
            <a:r>
              <a:rPr lang="en-US" sz="1400" dirty="0" smtClean="0">
                <a:latin typeface="Courier New" pitchFamily="49" charset="0"/>
              </a:rPr>
              <a:t>j </a:t>
            </a:r>
            <a:r>
              <a:rPr lang="en-US" sz="1400" dirty="0">
                <a:latin typeface="Courier New" pitchFamily="49" charset="0"/>
              </a:rPr>
              <a:t>&lt; n; </a:t>
            </a:r>
            <a:r>
              <a:rPr lang="en-US" sz="1400" dirty="0" smtClean="0">
                <a:latin typeface="Courier New" pitchFamily="49" charset="0"/>
              </a:rPr>
              <a:t>j+=B)</a:t>
            </a:r>
          </a:p>
          <a:p>
            <a:pPr algn="l">
              <a:lnSpc>
                <a:spcPct val="100000"/>
              </a:lnSpc>
            </a:pPr>
            <a:r>
              <a:rPr lang="en-US" sz="1400" dirty="0" smtClean="0">
                <a:latin typeface="Courier New" pitchFamily="49" charset="0"/>
              </a:rPr>
              <a:t>             for (k = 0; k &lt; n; k+=B)</a:t>
            </a:r>
          </a:p>
          <a:p>
            <a:pPr algn="l">
              <a:lnSpc>
                <a:spcPct val="100000"/>
              </a:lnSpc>
            </a:pPr>
            <a:r>
              <a:rPr lang="en-US" sz="1400" dirty="0" smtClean="0">
                <a:latin typeface="Courier New" pitchFamily="49" charset="0"/>
              </a:rPr>
              <a:t>		 </a:t>
            </a:r>
            <a:r>
              <a:rPr lang="en-US" sz="1400" dirty="0" smtClean="0">
                <a:solidFill>
                  <a:srgbClr val="990000"/>
                </a:solidFill>
                <a:latin typeface="Courier New" pitchFamily="49" charset="0"/>
              </a:rPr>
              <a:t>/* B x B mini matrix multiplications */</a:t>
            </a:r>
          </a:p>
          <a:p>
            <a:pPr algn="l">
              <a:lnSpc>
                <a:spcPct val="100000"/>
              </a:lnSpc>
            </a:pPr>
            <a:r>
              <a:rPr lang="en-US" sz="1400" dirty="0" smtClean="0">
                <a:latin typeface="Courier New" pitchFamily="49" charset="0"/>
              </a:rPr>
              <a:t>                  for (i1 = </a:t>
            </a:r>
            <a:r>
              <a:rPr lang="en-US" sz="1400" dirty="0" err="1" smtClean="0">
                <a:latin typeface="Courier New" pitchFamily="49" charset="0"/>
              </a:rPr>
              <a:t>i</a:t>
            </a:r>
            <a:r>
              <a:rPr lang="en-US" sz="1400" dirty="0" smtClean="0">
                <a:latin typeface="Courier New" pitchFamily="49" charset="0"/>
              </a:rPr>
              <a:t>; i1 &lt; </a:t>
            </a:r>
            <a:r>
              <a:rPr lang="en-US" sz="1400" dirty="0" err="1" smtClean="0">
                <a:latin typeface="Courier New" pitchFamily="49" charset="0"/>
              </a:rPr>
              <a:t>i+B</a:t>
            </a:r>
            <a:r>
              <a:rPr lang="en-US" sz="1400" dirty="0" smtClean="0">
                <a:latin typeface="Courier New" pitchFamily="49" charset="0"/>
              </a:rPr>
              <a:t>; </a:t>
            </a:r>
            <a:r>
              <a:rPr lang="en-US" sz="1400" dirty="0" err="1" smtClean="0">
                <a:latin typeface="Courier New" pitchFamily="49" charset="0"/>
              </a:rPr>
              <a:t>i1</a:t>
            </a:r>
            <a:r>
              <a:rPr lang="en-US" sz="1400" dirty="0" smtClean="0">
                <a:latin typeface="Courier New" pitchFamily="49" charset="0"/>
              </a:rPr>
              <a:t>++)</a:t>
            </a:r>
          </a:p>
          <a:p>
            <a:r>
              <a:rPr lang="en-US" sz="1400" dirty="0" smtClean="0">
                <a:latin typeface="Courier New" pitchFamily="49" charset="0"/>
              </a:rPr>
              <a:t>                      for (j1 = j; j1 &lt; </a:t>
            </a:r>
            <a:r>
              <a:rPr lang="en-US" sz="1400" dirty="0" err="1" smtClean="0">
                <a:latin typeface="Courier New" pitchFamily="49" charset="0"/>
              </a:rPr>
              <a:t>j+B</a:t>
            </a:r>
            <a:r>
              <a:rPr lang="en-US" sz="1400" dirty="0" smtClean="0">
                <a:latin typeface="Courier New" pitchFamily="49" charset="0"/>
              </a:rPr>
              <a:t>; j1++)</a:t>
            </a:r>
          </a:p>
          <a:p>
            <a:r>
              <a:rPr lang="en-US" sz="1400" dirty="0" smtClean="0">
                <a:latin typeface="Courier New" pitchFamily="49" charset="0"/>
              </a:rPr>
              <a:t>                          for (k1 = k; k1 &lt; </a:t>
            </a:r>
            <a:r>
              <a:rPr lang="en-US" sz="1400" dirty="0" err="1" smtClean="0">
                <a:latin typeface="Courier New" pitchFamily="49" charset="0"/>
              </a:rPr>
              <a:t>k+B</a:t>
            </a:r>
            <a:r>
              <a:rPr lang="en-US" sz="1400" dirty="0" smtClean="0">
                <a:latin typeface="Courier New" pitchFamily="49" charset="0"/>
              </a:rPr>
              <a:t>; k1++)</a:t>
            </a:r>
            <a:endParaRPr lang="en-US" sz="1400" dirty="0">
              <a:latin typeface="Courier New" pitchFamily="49" charset="0"/>
            </a:endParaRPr>
          </a:p>
          <a:p>
            <a:pPr algn="l">
              <a:lnSpc>
                <a:spcPct val="100000"/>
              </a:lnSpc>
            </a:pPr>
            <a:r>
              <a:rPr lang="en-US" sz="1400" dirty="0">
                <a:latin typeface="Courier New" pitchFamily="49" charset="0"/>
              </a:rPr>
              <a:t>	    </a:t>
            </a:r>
            <a:r>
              <a:rPr lang="en-US" sz="1400" dirty="0" smtClean="0">
                <a:latin typeface="Courier New" pitchFamily="49" charset="0"/>
              </a:rPr>
              <a:t>                  c[i1*</a:t>
            </a:r>
            <a:r>
              <a:rPr lang="en-US" sz="1400" dirty="0" err="1" smtClean="0">
                <a:latin typeface="Courier New" pitchFamily="49" charset="0"/>
              </a:rPr>
              <a:t>n</a:t>
            </a:r>
            <a:r>
              <a:rPr lang="en-US" sz="1400" dirty="0" smtClean="0">
                <a:latin typeface="Courier New" pitchFamily="49" charset="0"/>
              </a:rPr>
              <a:t> + j1] </a:t>
            </a:r>
            <a:r>
              <a:rPr lang="en-US" sz="1400" dirty="0">
                <a:latin typeface="Courier New" pitchFamily="49" charset="0"/>
              </a:rPr>
              <a:t>+= </a:t>
            </a:r>
            <a:r>
              <a:rPr lang="en-US" sz="1400" dirty="0" smtClean="0">
                <a:latin typeface="Courier New" pitchFamily="49" charset="0"/>
              </a:rPr>
              <a:t>a[i1*n </a:t>
            </a:r>
            <a:r>
              <a:rPr lang="en-US" sz="1400" dirty="0">
                <a:latin typeface="Courier New" pitchFamily="49" charset="0"/>
              </a:rPr>
              <a:t>+ </a:t>
            </a:r>
            <a:r>
              <a:rPr lang="en-US" sz="1400" dirty="0" smtClean="0">
                <a:latin typeface="Courier New" pitchFamily="49" charset="0"/>
              </a:rPr>
              <a:t>k1]*b[k1*n + j1];</a:t>
            </a:r>
            <a:endParaRPr lang="en-US" sz="1400" dirty="0">
              <a:latin typeface="Courier New" pitchFamily="49" charset="0"/>
            </a:endParaRPr>
          </a:p>
          <a:p>
            <a:pPr algn="l">
              <a:lnSpc>
                <a:spcPct val="100000"/>
              </a:lnSpc>
            </a:pPr>
            <a:r>
              <a:rPr lang="en-US" sz="1400" dirty="0">
                <a:latin typeface="Courier New" pitchFamily="49" charset="0"/>
              </a:rPr>
              <a:t>}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2284665" y="4800600"/>
            <a:ext cx="1143000" cy="1143000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a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3884865" y="4800600"/>
            <a:ext cx="1143000" cy="1143000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981200" y="5471173"/>
            <a:ext cx="357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Calibri" pitchFamily="34" charset="0"/>
              </a:rPr>
              <a:t>i1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94196" y="4419600"/>
            <a:ext cx="360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Calibri" pitchFamily="34" charset="0"/>
              </a:rPr>
              <a:t>j1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69997" y="5214892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Calibri" pitchFamily="34" charset="0"/>
              </a:rPr>
              <a:t>*</a:t>
            </a:r>
          </a:p>
        </p:txBody>
      </p:sp>
      <p:sp>
        <p:nvSpPr>
          <p:cNvPr id="13" name="Rectangle 12"/>
          <p:cNvSpPr/>
          <p:nvPr/>
        </p:nvSpPr>
        <p:spPr bwMode="auto">
          <a:xfrm>
            <a:off x="499532" y="4800600"/>
            <a:ext cx="1143000" cy="1143000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c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65782" y="5105400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Calibri" pitchFamily="34" charset="0"/>
              </a:rPr>
              <a:t>=</a:t>
            </a:r>
          </a:p>
        </p:txBody>
      </p:sp>
      <p:sp>
        <p:nvSpPr>
          <p:cNvPr id="16" name="Rectangle 15"/>
          <p:cNvSpPr/>
          <p:nvPr/>
        </p:nvSpPr>
        <p:spPr bwMode="auto">
          <a:xfrm>
            <a:off x="1143000" y="5588001"/>
            <a:ext cx="186268" cy="18626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latin typeface="Calibri" pitchFamily="34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2284665" y="5562600"/>
            <a:ext cx="1143000" cy="2286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latin typeface="Calibri" pitchFamily="34" charset="0"/>
            </a:endParaRPr>
          </a:p>
        </p:txBody>
      </p:sp>
      <p:sp>
        <p:nvSpPr>
          <p:cNvPr id="20" name="Rectangle 19"/>
          <p:cNvSpPr/>
          <p:nvPr/>
        </p:nvSpPr>
        <p:spPr bwMode="auto">
          <a:xfrm rot="5400000">
            <a:off x="3996268" y="5257800"/>
            <a:ext cx="1143000" cy="2286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latin typeface="Calibri" pitchFamily="34" charset="0"/>
            </a:endParaRPr>
          </a:p>
        </p:txBody>
      </p:sp>
      <p:cxnSp>
        <p:nvCxnSpPr>
          <p:cNvPr id="23" name="Straight Connector 22"/>
          <p:cNvCxnSpPr/>
          <p:nvPr/>
        </p:nvCxnSpPr>
        <p:spPr bwMode="auto">
          <a:xfrm rot="5400000">
            <a:off x="2848242" y="5667639"/>
            <a:ext cx="228600" cy="1588"/>
          </a:xfrm>
          <a:prstGeom prst="line">
            <a:avLst/>
          </a:prstGeom>
          <a:noFill/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Straight Connector 23"/>
          <p:cNvCxnSpPr/>
          <p:nvPr/>
        </p:nvCxnSpPr>
        <p:spPr bwMode="auto">
          <a:xfrm rot="5400000">
            <a:off x="3085309" y="5667639"/>
            <a:ext cx="228600" cy="1588"/>
          </a:xfrm>
          <a:prstGeom prst="line">
            <a:avLst/>
          </a:prstGeom>
          <a:noFill/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/>
          <p:cNvCxnSpPr/>
          <p:nvPr/>
        </p:nvCxnSpPr>
        <p:spPr bwMode="auto">
          <a:xfrm rot="5400000">
            <a:off x="2384163" y="5667639"/>
            <a:ext cx="228600" cy="1588"/>
          </a:xfrm>
          <a:prstGeom prst="line">
            <a:avLst/>
          </a:prstGeom>
          <a:noFill/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5"/>
          <p:cNvCxnSpPr/>
          <p:nvPr/>
        </p:nvCxnSpPr>
        <p:spPr bwMode="auto">
          <a:xfrm rot="5400000">
            <a:off x="2612763" y="5667639"/>
            <a:ext cx="228600" cy="1588"/>
          </a:xfrm>
          <a:prstGeom prst="line">
            <a:avLst/>
          </a:prstGeom>
          <a:noFill/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3" name="Group 30"/>
          <p:cNvGrpSpPr/>
          <p:nvPr/>
        </p:nvGrpSpPr>
        <p:grpSpPr>
          <a:xfrm rot="5400000">
            <a:off x="4207934" y="5266267"/>
            <a:ext cx="702734" cy="228600"/>
            <a:chOff x="2650069" y="6316133"/>
            <a:chExt cx="702734" cy="228600"/>
          </a:xfrm>
        </p:grpSpPr>
        <p:cxnSp>
          <p:nvCxnSpPr>
            <p:cNvPr id="27" name="Straight Connector 26"/>
            <p:cNvCxnSpPr/>
            <p:nvPr/>
          </p:nvCxnSpPr>
          <p:spPr bwMode="auto">
            <a:xfrm rot="5400000">
              <a:off x="3000642" y="6429639"/>
              <a:ext cx="228600" cy="1588"/>
            </a:xfrm>
            <a:prstGeom prst="line">
              <a:avLst/>
            </a:prstGeom>
            <a:noFill/>
            <a:ln w="254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" name="Straight Connector 27"/>
            <p:cNvCxnSpPr/>
            <p:nvPr/>
          </p:nvCxnSpPr>
          <p:spPr bwMode="auto">
            <a:xfrm rot="5400000">
              <a:off x="3237709" y="6429639"/>
              <a:ext cx="228600" cy="1588"/>
            </a:xfrm>
            <a:prstGeom prst="line">
              <a:avLst/>
            </a:prstGeom>
            <a:noFill/>
            <a:ln w="254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" name="Straight Connector 28"/>
            <p:cNvCxnSpPr/>
            <p:nvPr/>
          </p:nvCxnSpPr>
          <p:spPr bwMode="auto">
            <a:xfrm rot="5400000">
              <a:off x="2536563" y="6429639"/>
              <a:ext cx="228600" cy="1588"/>
            </a:xfrm>
            <a:prstGeom prst="line">
              <a:avLst/>
            </a:prstGeom>
            <a:noFill/>
            <a:ln w="254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0" name="Straight Connector 29"/>
            <p:cNvCxnSpPr/>
            <p:nvPr/>
          </p:nvCxnSpPr>
          <p:spPr bwMode="auto">
            <a:xfrm rot="5400000">
              <a:off x="2765163" y="6429639"/>
              <a:ext cx="228600" cy="1588"/>
            </a:xfrm>
            <a:prstGeom prst="line">
              <a:avLst/>
            </a:prstGeom>
            <a:noFill/>
            <a:ln w="254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2" name="TextBox 31"/>
          <p:cNvSpPr txBox="1"/>
          <p:nvPr/>
        </p:nvSpPr>
        <p:spPr>
          <a:xfrm>
            <a:off x="3756917" y="6324600"/>
            <a:ext cx="16278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Block size B x B</a:t>
            </a:r>
          </a:p>
        </p:txBody>
      </p:sp>
      <p:cxnSp>
        <p:nvCxnSpPr>
          <p:cNvPr id="34" name="Straight Arrow Connector 33"/>
          <p:cNvCxnSpPr>
            <a:stCxn id="32" idx="0"/>
            <a:endCxn id="20" idx="3"/>
          </p:cNvCxnSpPr>
          <p:nvPr/>
        </p:nvCxnSpPr>
        <p:spPr bwMode="auto">
          <a:xfrm rot="16200000" flipV="1">
            <a:off x="4378813" y="6132555"/>
            <a:ext cx="381000" cy="3090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Caches and Program Optimizations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956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Cache Miss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875" y="1209675"/>
            <a:ext cx="7896225" cy="3057525"/>
          </a:xfrm>
        </p:spPr>
        <p:txBody>
          <a:bodyPr/>
          <a:lstStyle/>
          <a:p>
            <a:r>
              <a:rPr lang="en-US" dirty="0" smtClean="0"/>
              <a:t>Assume: </a:t>
            </a:r>
          </a:p>
          <a:p>
            <a:pPr lvl="1"/>
            <a:r>
              <a:rPr lang="en-US" dirty="0" smtClean="0"/>
              <a:t>Cache block = 64 bytes = 8 doubles</a:t>
            </a:r>
          </a:p>
          <a:p>
            <a:pPr lvl="1"/>
            <a:r>
              <a:rPr lang="en-US" dirty="0" smtClean="0"/>
              <a:t>Cache size C &lt;&lt; n (much smaller than n)</a:t>
            </a:r>
          </a:p>
          <a:p>
            <a:pPr lvl="1"/>
            <a:r>
              <a:rPr lang="en-US" dirty="0" smtClean="0"/>
              <a:t>Three blocks       fit into cache: 3B</a:t>
            </a:r>
            <a:r>
              <a:rPr lang="en-US" baseline="30000" dirty="0" smtClean="0"/>
              <a:t>2</a:t>
            </a:r>
            <a:r>
              <a:rPr lang="en-US" dirty="0" smtClean="0"/>
              <a:t> &lt; C</a:t>
            </a:r>
          </a:p>
          <a:p>
            <a:endParaRPr lang="en-US" dirty="0" smtClean="0"/>
          </a:p>
          <a:p>
            <a:r>
              <a:rPr lang="en-US" dirty="0" smtClean="0"/>
              <a:t>First (block) iteration:</a:t>
            </a:r>
          </a:p>
          <a:p>
            <a:pPr lvl="1"/>
            <a:r>
              <a:rPr lang="en-US" dirty="0" smtClean="0"/>
              <a:t>B</a:t>
            </a:r>
            <a:r>
              <a:rPr lang="en-US" baseline="30000" dirty="0" smtClean="0"/>
              <a:t>2</a:t>
            </a:r>
            <a:r>
              <a:rPr lang="en-US" dirty="0" smtClean="0"/>
              <a:t>/8 misses for each block</a:t>
            </a:r>
          </a:p>
          <a:p>
            <a:pPr lvl="1"/>
            <a:r>
              <a:rPr lang="en-US" dirty="0" smtClean="0"/>
              <a:t>2n/B * B</a:t>
            </a:r>
            <a:r>
              <a:rPr lang="en-US" baseline="30000" dirty="0" smtClean="0"/>
              <a:t>2</a:t>
            </a:r>
            <a:r>
              <a:rPr lang="en-US" dirty="0" smtClean="0"/>
              <a:t>/8 = </a:t>
            </a:r>
            <a:r>
              <a:rPr lang="en-US" dirty="0" err="1" smtClean="0"/>
              <a:t>nB</a:t>
            </a:r>
            <a:r>
              <a:rPr lang="en-US" dirty="0" smtClean="0"/>
              <a:t>/4</a:t>
            </a:r>
            <a:br>
              <a:rPr lang="en-US" dirty="0" smtClean="0"/>
            </a:br>
            <a:r>
              <a:rPr lang="en-US" dirty="0" smtClean="0"/>
              <a:t>(omitting matrix c)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Afterwards in cache</a:t>
            </a:r>
            <a:br>
              <a:rPr lang="en-US" dirty="0" smtClean="0"/>
            </a:br>
            <a:r>
              <a:rPr lang="en-US" dirty="0" smtClean="0"/>
              <a:t>(schematic)</a:t>
            </a:r>
          </a:p>
        </p:txBody>
      </p:sp>
      <p:sp>
        <p:nvSpPr>
          <p:cNvPr id="25" name="Rectangle 24"/>
          <p:cNvSpPr/>
          <p:nvPr/>
        </p:nvSpPr>
        <p:spPr bwMode="auto">
          <a:xfrm>
            <a:off x="5899933" y="5562600"/>
            <a:ext cx="1143000" cy="1143000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7500133" y="5562600"/>
            <a:ext cx="1143000" cy="1143000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085265" y="5976892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Calibri" pitchFamily="34" charset="0"/>
              </a:rPr>
              <a:t>*</a:t>
            </a:r>
          </a:p>
        </p:txBody>
      </p:sp>
      <p:sp>
        <p:nvSpPr>
          <p:cNvPr id="32" name="Rectangle 31"/>
          <p:cNvSpPr/>
          <p:nvPr/>
        </p:nvSpPr>
        <p:spPr bwMode="auto">
          <a:xfrm>
            <a:off x="4114800" y="5562600"/>
            <a:ext cx="1143000" cy="1143000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381050" y="5867400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Calibri" pitchFamily="34" charset="0"/>
              </a:rPr>
              <a:t>=</a:t>
            </a:r>
          </a:p>
        </p:txBody>
      </p:sp>
      <p:sp>
        <p:nvSpPr>
          <p:cNvPr id="34" name="Rectangle 33"/>
          <p:cNvSpPr/>
          <p:nvPr/>
        </p:nvSpPr>
        <p:spPr bwMode="auto">
          <a:xfrm>
            <a:off x="4114800" y="5562600"/>
            <a:ext cx="186268" cy="18626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latin typeface="Calibri" pitchFamily="34" charset="0"/>
            </a:endParaRPr>
          </a:p>
        </p:txBody>
      </p:sp>
      <p:sp>
        <p:nvSpPr>
          <p:cNvPr id="37" name="Rectangle 36"/>
          <p:cNvSpPr/>
          <p:nvPr/>
        </p:nvSpPr>
        <p:spPr bwMode="auto">
          <a:xfrm>
            <a:off x="5899933" y="5560734"/>
            <a:ext cx="1143000" cy="2286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latin typeface="Calibri" pitchFamily="34" charset="0"/>
            </a:endParaRPr>
          </a:p>
        </p:txBody>
      </p:sp>
      <p:sp>
        <p:nvSpPr>
          <p:cNvPr id="38" name="Rectangle 37"/>
          <p:cNvSpPr/>
          <p:nvPr/>
        </p:nvSpPr>
        <p:spPr bwMode="auto">
          <a:xfrm rot="5400000">
            <a:off x="7029618" y="6019800"/>
            <a:ext cx="1143000" cy="2286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latin typeface="Calibri" pitchFamily="34" charset="0"/>
            </a:endParaRPr>
          </a:p>
        </p:txBody>
      </p:sp>
      <p:cxnSp>
        <p:nvCxnSpPr>
          <p:cNvPr id="39" name="Straight Connector 38"/>
          <p:cNvCxnSpPr/>
          <p:nvPr/>
        </p:nvCxnSpPr>
        <p:spPr bwMode="auto">
          <a:xfrm rot="5400000">
            <a:off x="6463510" y="5665773"/>
            <a:ext cx="228600" cy="1588"/>
          </a:xfrm>
          <a:prstGeom prst="line">
            <a:avLst/>
          </a:prstGeom>
          <a:noFill/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0" name="Straight Connector 39"/>
          <p:cNvCxnSpPr/>
          <p:nvPr/>
        </p:nvCxnSpPr>
        <p:spPr bwMode="auto">
          <a:xfrm rot="5400000">
            <a:off x="6700577" y="5665773"/>
            <a:ext cx="228600" cy="1588"/>
          </a:xfrm>
          <a:prstGeom prst="line">
            <a:avLst/>
          </a:prstGeom>
          <a:noFill/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1" name="Straight Connector 40"/>
          <p:cNvCxnSpPr/>
          <p:nvPr/>
        </p:nvCxnSpPr>
        <p:spPr bwMode="auto">
          <a:xfrm rot="5400000">
            <a:off x="5999431" y="5665773"/>
            <a:ext cx="228600" cy="1588"/>
          </a:xfrm>
          <a:prstGeom prst="line">
            <a:avLst/>
          </a:prstGeom>
          <a:noFill/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2" name="Straight Connector 41"/>
          <p:cNvCxnSpPr/>
          <p:nvPr/>
        </p:nvCxnSpPr>
        <p:spPr bwMode="auto">
          <a:xfrm rot="5400000">
            <a:off x="6228031" y="5665773"/>
            <a:ext cx="228600" cy="1588"/>
          </a:xfrm>
          <a:prstGeom prst="line">
            <a:avLst/>
          </a:prstGeom>
          <a:noFill/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4" name="Group 30"/>
          <p:cNvGrpSpPr/>
          <p:nvPr/>
        </p:nvGrpSpPr>
        <p:grpSpPr>
          <a:xfrm rot="5400000">
            <a:off x="7241284" y="6028267"/>
            <a:ext cx="702734" cy="228600"/>
            <a:chOff x="2650069" y="6316133"/>
            <a:chExt cx="702734" cy="228600"/>
          </a:xfrm>
        </p:grpSpPr>
        <p:cxnSp>
          <p:nvCxnSpPr>
            <p:cNvPr id="44" name="Straight Connector 43"/>
            <p:cNvCxnSpPr/>
            <p:nvPr/>
          </p:nvCxnSpPr>
          <p:spPr bwMode="auto">
            <a:xfrm rot="5400000">
              <a:off x="3000642" y="6429639"/>
              <a:ext cx="228600" cy="1588"/>
            </a:xfrm>
            <a:prstGeom prst="line">
              <a:avLst/>
            </a:prstGeom>
            <a:noFill/>
            <a:ln w="254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5" name="Straight Connector 44"/>
            <p:cNvCxnSpPr/>
            <p:nvPr/>
          </p:nvCxnSpPr>
          <p:spPr bwMode="auto">
            <a:xfrm rot="5400000">
              <a:off x="3237709" y="6429639"/>
              <a:ext cx="228600" cy="1588"/>
            </a:xfrm>
            <a:prstGeom prst="line">
              <a:avLst/>
            </a:prstGeom>
            <a:noFill/>
            <a:ln w="254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6" name="Straight Connector 45"/>
            <p:cNvCxnSpPr/>
            <p:nvPr/>
          </p:nvCxnSpPr>
          <p:spPr bwMode="auto">
            <a:xfrm rot="5400000">
              <a:off x="2536563" y="6429639"/>
              <a:ext cx="228600" cy="1588"/>
            </a:xfrm>
            <a:prstGeom prst="line">
              <a:avLst/>
            </a:prstGeom>
            <a:noFill/>
            <a:ln w="254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7" name="Straight Connector 46"/>
            <p:cNvCxnSpPr/>
            <p:nvPr/>
          </p:nvCxnSpPr>
          <p:spPr bwMode="auto">
            <a:xfrm rot="5400000">
              <a:off x="2765163" y="6429639"/>
              <a:ext cx="228600" cy="1588"/>
            </a:xfrm>
            <a:prstGeom prst="line">
              <a:avLst/>
            </a:prstGeom>
            <a:noFill/>
            <a:ln w="254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50" name="Rectangle 49"/>
          <p:cNvSpPr/>
          <p:nvPr/>
        </p:nvSpPr>
        <p:spPr bwMode="auto">
          <a:xfrm>
            <a:off x="2647480" y="2502629"/>
            <a:ext cx="186268" cy="18626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latin typeface="Calibri" pitchFamily="34" charset="0"/>
            </a:endParaRPr>
          </a:p>
        </p:txBody>
      </p:sp>
      <p:sp>
        <p:nvSpPr>
          <p:cNvPr id="53" name="Rectangle 52"/>
          <p:cNvSpPr/>
          <p:nvPr/>
        </p:nvSpPr>
        <p:spPr bwMode="auto">
          <a:xfrm>
            <a:off x="6578604" y="5562441"/>
            <a:ext cx="464329" cy="226893"/>
          </a:xfrm>
          <a:prstGeom prst="rect">
            <a:avLst/>
          </a:prstGeom>
          <a:solidFill>
            <a:srgbClr val="C00000"/>
          </a:solidFill>
          <a:ln w="2857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latin typeface="Calibri" pitchFamily="34" charset="0"/>
            </a:endParaRPr>
          </a:p>
        </p:txBody>
      </p:sp>
      <p:sp>
        <p:nvSpPr>
          <p:cNvPr id="54" name="Rectangle 53"/>
          <p:cNvSpPr/>
          <p:nvPr/>
        </p:nvSpPr>
        <p:spPr bwMode="auto">
          <a:xfrm rot="5400000">
            <a:off x="7367522" y="6359989"/>
            <a:ext cx="464329" cy="226893"/>
          </a:xfrm>
          <a:prstGeom prst="rect">
            <a:avLst/>
          </a:prstGeom>
          <a:solidFill>
            <a:srgbClr val="C00000"/>
          </a:solidFill>
          <a:ln w="2857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latin typeface="Calibri" pitchFamily="34" charset="0"/>
            </a:endParaRPr>
          </a:p>
        </p:txBody>
      </p:sp>
      <p:sp>
        <p:nvSpPr>
          <p:cNvPr id="55" name="Rectangle 54"/>
          <p:cNvSpPr/>
          <p:nvPr/>
        </p:nvSpPr>
        <p:spPr bwMode="auto">
          <a:xfrm>
            <a:off x="5899933" y="3733800"/>
            <a:ext cx="1143000" cy="1143000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6" name="Rectangle 55"/>
          <p:cNvSpPr/>
          <p:nvPr/>
        </p:nvSpPr>
        <p:spPr bwMode="auto">
          <a:xfrm>
            <a:off x="7500133" y="3733800"/>
            <a:ext cx="1143000" cy="1143000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7085265" y="4148092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Calibri" pitchFamily="34" charset="0"/>
              </a:rPr>
              <a:t>*</a:t>
            </a:r>
          </a:p>
        </p:txBody>
      </p:sp>
      <p:sp>
        <p:nvSpPr>
          <p:cNvPr id="58" name="Rectangle 57"/>
          <p:cNvSpPr/>
          <p:nvPr/>
        </p:nvSpPr>
        <p:spPr bwMode="auto">
          <a:xfrm>
            <a:off x="4114800" y="3733800"/>
            <a:ext cx="1143000" cy="1143000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5381050" y="4038600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Calibri" pitchFamily="34" charset="0"/>
              </a:rPr>
              <a:t>=</a:t>
            </a:r>
          </a:p>
        </p:txBody>
      </p:sp>
      <p:sp>
        <p:nvSpPr>
          <p:cNvPr id="60" name="Rectangle 59"/>
          <p:cNvSpPr/>
          <p:nvPr/>
        </p:nvSpPr>
        <p:spPr bwMode="auto">
          <a:xfrm>
            <a:off x="4114800" y="3733800"/>
            <a:ext cx="186268" cy="18626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latin typeface="Calibri" pitchFamily="34" charset="0"/>
            </a:endParaRPr>
          </a:p>
        </p:txBody>
      </p:sp>
      <p:sp>
        <p:nvSpPr>
          <p:cNvPr id="61" name="Rectangle 60"/>
          <p:cNvSpPr/>
          <p:nvPr/>
        </p:nvSpPr>
        <p:spPr bwMode="auto">
          <a:xfrm>
            <a:off x="5899933" y="3731934"/>
            <a:ext cx="1143000" cy="2286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latin typeface="Calibri" pitchFamily="34" charset="0"/>
            </a:endParaRPr>
          </a:p>
        </p:txBody>
      </p:sp>
      <p:cxnSp>
        <p:nvCxnSpPr>
          <p:cNvPr id="63" name="Straight Connector 62"/>
          <p:cNvCxnSpPr/>
          <p:nvPr/>
        </p:nvCxnSpPr>
        <p:spPr bwMode="auto">
          <a:xfrm rot="5400000">
            <a:off x="6463510" y="3836973"/>
            <a:ext cx="228600" cy="1588"/>
          </a:xfrm>
          <a:prstGeom prst="line">
            <a:avLst/>
          </a:prstGeom>
          <a:noFill/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4" name="Straight Connector 63"/>
          <p:cNvCxnSpPr/>
          <p:nvPr/>
        </p:nvCxnSpPr>
        <p:spPr bwMode="auto">
          <a:xfrm rot="5400000">
            <a:off x="6700577" y="3836973"/>
            <a:ext cx="228600" cy="1588"/>
          </a:xfrm>
          <a:prstGeom prst="line">
            <a:avLst/>
          </a:prstGeom>
          <a:noFill/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5" name="Straight Connector 64"/>
          <p:cNvCxnSpPr/>
          <p:nvPr/>
        </p:nvCxnSpPr>
        <p:spPr bwMode="auto">
          <a:xfrm rot="5400000">
            <a:off x="5999431" y="3836973"/>
            <a:ext cx="228600" cy="1588"/>
          </a:xfrm>
          <a:prstGeom prst="line">
            <a:avLst/>
          </a:prstGeom>
          <a:noFill/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6" name="Straight Connector 65"/>
          <p:cNvCxnSpPr/>
          <p:nvPr/>
        </p:nvCxnSpPr>
        <p:spPr bwMode="auto">
          <a:xfrm rot="5400000">
            <a:off x="6228031" y="3836973"/>
            <a:ext cx="228600" cy="1588"/>
          </a:xfrm>
          <a:prstGeom prst="line">
            <a:avLst/>
          </a:prstGeom>
          <a:noFill/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2" name="TextBox 71"/>
          <p:cNvSpPr txBox="1"/>
          <p:nvPr/>
        </p:nvSpPr>
        <p:spPr>
          <a:xfrm>
            <a:off x="6810151" y="5121594"/>
            <a:ext cx="16278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Block size B x B</a:t>
            </a:r>
          </a:p>
        </p:txBody>
      </p:sp>
      <p:sp>
        <p:nvSpPr>
          <p:cNvPr id="62" name="Rectangle 61"/>
          <p:cNvSpPr/>
          <p:nvPr/>
        </p:nvSpPr>
        <p:spPr bwMode="auto">
          <a:xfrm rot="5400000">
            <a:off x="7049343" y="4191000"/>
            <a:ext cx="1143000" cy="2286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latin typeface="Calibri" pitchFamily="34" charset="0"/>
            </a:endParaRPr>
          </a:p>
        </p:txBody>
      </p:sp>
      <p:grpSp>
        <p:nvGrpSpPr>
          <p:cNvPr id="5" name="Group 30"/>
          <p:cNvGrpSpPr/>
          <p:nvPr/>
        </p:nvGrpSpPr>
        <p:grpSpPr>
          <a:xfrm rot="5400000">
            <a:off x="7269635" y="4199467"/>
            <a:ext cx="702734" cy="228600"/>
            <a:chOff x="2650069" y="6316133"/>
            <a:chExt cx="702734" cy="228600"/>
          </a:xfrm>
        </p:grpSpPr>
        <p:cxnSp>
          <p:nvCxnSpPr>
            <p:cNvPr id="68" name="Straight Connector 67"/>
            <p:cNvCxnSpPr/>
            <p:nvPr/>
          </p:nvCxnSpPr>
          <p:spPr bwMode="auto">
            <a:xfrm rot="5400000">
              <a:off x="3000642" y="6429639"/>
              <a:ext cx="228600" cy="1588"/>
            </a:xfrm>
            <a:prstGeom prst="line">
              <a:avLst/>
            </a:prstGeom>
            <a:noFill/>
            <a:ln w="254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9" name="Straight Connector 68"/>
            <p:cNvCxnSpPr/>
            <p:nvPr/>
          </p:nvCxnSpPr>
          <p:spPr bwMode="auto">
            <a:xfrm rot="5400000">
              <a:off x="3237709" y="6429639"/>
              <a:ext cx="228600" cy="1588"/>
            </a:xfrm>
            <a:prstGeom prst="line">
              <a:avLst/>
            </a:prstGeom>
            <a:noFill/>
            <a:ln w="254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0" name="Straight Connector 69"/>
            <p:cNvCxnSpPr/>
            <p:nvPr/>
          </p:nvCxnSpPr>
          <p:spPr bwMode="auto">
            <a:xfrm rot="5400000">
              <a:off x="2536563" y="6429639"/>
              <a:ext cx="228600" cy="1588"/>
            </a:xfrm>
            <a:prstGeom prst="line">
              <a:avLst/>
            </a:prstGeom>
            <a:noFill/>
            <a:ln w="254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1" name="Straight Connector 70"/>
            <p:cNvCxnSpPr/>
            <p:nvPr/>
          </p:nvCxnSpPr>
          <p:spPr bwMode="auto">
            <a:xfrm rot="5400000">
              <a:off x="2765163" y="6429639"/>
              <a:ext cx="228600" cy="1588"/>
            </a:xfrm>
            <a:prstGeom prst="line">
              <a:avLst/>
            </a:prstGeom>
            <a:noFill/>
            <a:ln w="254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73" name="Straight Arrow Connector 72"/>
          <p:cNvCxnSpPr/>
          <p:nvPr/>
        </p:nvCxnSpPr>
        <p:spPr bwMode="auto">
          <a:xfrm flipV="1">
            <a:off x="7620273" y="4871534"/>
            <a:ext cx="729" cy="326797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4" name="AutoShape 16"/>
          <p:cNvSpPr>
            <a:spLocks/>
          </p:cNvSpPr>
          <p:nvPr/>
        </p:nvSpPr>
        <p:spPr bwMode="auto">
          <a:xfrm rot="5400000" flipV="1">
            <a:off x="7941734" y="2960132"/>
            <a:ext cx="228600" cy="1143000"/>
          </a:xfrm>
          <a:prstGeom prst="leftBrace">
            <a:avLst>
              <a:gd name="adj1" fmla="val 75000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7823199" y="3048000"/>
            <a:ext cx="11894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Calibri" pitchFamily="34" charset="0"/>
              </a:rPr>
              <a:t>n/B blocks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Caches and Program Optimizations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274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8" grpId="0" animBg="1"/>
      <p:bldP spid="31" grpId="0"/>
      <p:bldP spid="32" grpId="0" animBg="1"/>
      <p:bldP spid="33" grpId="0"/>
      <p:bldP spid="34" grpId="0" animBg="1"/>
      <p:bldP spid="37" grpId="0" animBg="1"/>
      <p:bldP spid="38" grpId="0" animBg="1"/>
      <p:bldP spid="53" grpId="0" animBg="1"/>
      <p:bldP spid="5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Cache Miss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875" y="1209675"/>
            <a:ext cx="7896225" cy="5343525"/>
          </a:xfrm>
        </p:spPr>
        <p:txBody>
          <a:bodyPr/>
          <a:lstStyle/>
          <a:p>
            <a:r>
              <a:rPr lang="en-US" dirty="0" smtClean="0"/>
              <a:t>Assume: </a:t>
            </a:r>
          </a:p>
          <a:p>
            <a:pPr lvl="1"/>
            <a:r>
              <a:rPr lang="en-US" dirty="0" smtClean="0"/>
              <a:t>Cache block = 64 bytes = 8 doubles</a:t>
            </a:r>
          </a:p>
          <a:p>
            <a:pPr lvl="1"/>
            <a:r>
              <a:rPr lang="en-US" dirty="0" smtClean="0"/>
              <a:t>Cache size C &lt;&lt; n (much smaller than n)</a:t>
            </a:r>
          </a:p>
          <a:p>
            <a:pPr lvl="1"/>
            <a:r>
              <a:rPr lang="en-US" dirty="0" smtClean="0"/>
              <a:t>Three blocks       fit into cache: 3B</a:t>
            </a:r>
            <a:r>
              <a:rPr lang="en-US" baseline="30000" dirty="0" smtClean="0"/>
              <a:t>2</a:t>
            </a:r>
            <a:r>
              <a:rPr lang="en-US" dirty="0" smtClean="0"/>
              <a:t> &lt; C</a:t>
            </a:r>
          </a:p>
          <a:p>
            <a:endParaRPr lang="en-US" dirty="0" smtClean="0"/>
          </a:p>
          <a:p>
            <a:r>
              <a:rPr lang="en-US" dirty="0" smtClean="0"/>
              <a:t>Other (block) iterations:</a:t>
            </a:r>
          </a:p>
          <a:p>
            <a:pPr lvl="1"/>
            <a:r>
              <a:rPr lang="en-US" dirty="0" smtClean="0"/>
              <a:t>Same as first iteration</a:t>
            </a:r>
          </a:p>
          <a:p>
            <a:pPr lvl="1"/>
            <a:r>
              <a:rPr lang="en-US" dirty="0" smtClean="0"/>
              <a:t>2n/B * B</a:t>
            </a:r>
            <a:r>
              <a:rPr lang="en-US" baseline="30000" dirty="0" smtClean="0"/>
              <a:t>2</a:t>
            </a:r>
            <a:r>
              <a:rPr lang="en-US" dirty="0" smtClean="0"/>
              <a:t>/8 = </a:t>
            </a:r>
            <a:r>
              <a:rPr lang="en-US" dirty="0" err="1" smtClean="0"/>
              <a:t>nB</a:t>
            </a:r>
            <a:r>
              <a:rPr lang="en-US" dirty="0" smtClean="0"/>
              <a:t>/4</a:t>
            </a:r>
          </a:p>
          <a:p>
            <a:pPr lvl="1"/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r>
              <a:rPr lang="en-US" dirty="0" smtClean="0"/>
              <a:t>Total misses:</a:t>
            </a:r>
          </a:p>
          <a:p>
            <a:pPr lvl="1"/>
            <a:r>
              <a:rPr lang="en-US" dirty="0" err="1" smtClean="0"/>
              <a:t>nB</a:t>
            </a:r>
            <a:r>
              <a:rPr lang="en-US" dirty="0" smtClean="0"/>
              <a:t>/4 * (n/B)</a:t>
            </a:r>
            <a:r>
              <a:rPr lang="en-US" baseline="30000" dirty="0" smtClean="0"/>
              <a:t>2</a:t>
            </a:r>
            <a:r>
              <a:rPr lang="en-US" dirty="0" smtClean="0"/>
              <a:t> = n</a:t>
            </a:r>
            <a:r>
              <a:rPr lang="en-US" baseline="30000" dirty="0" smtClean="0"/>
              <a:t>3</a:t>
            </a:r>
            <a:r>
              <a:rPr lang="en-US" dirty="0" smtClean="0"/>
              <a:t>/(4B)</a:t>
            </a:r>
          </a:p>
        </p:txBody>
      </p:sp>
      <p:sp>
        <p:nvSpPr>
          <p:cNvPr id="25" name="Rectangle 24"/>
          <p:cNvSpPr/>
          <p:nvPr/>
        </p:nvSpPr>
        <p:spPr bwMode="auto">
          <a:xfrm>
            <a:off x="5899933" y="3733800"/>
            <a:ext cx="1143000" cy="1143000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7500133" y="3733800"/>
            <a:ext cx="1143000" cy="1143000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085265" y="4148092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Calibri" pitchFamily="34" charset="0"/>
              </a:rPr>
              <a:t>*</a:t>
            </a:r>
          </a:p>
        </p:txBody>
      </p:sp>
      <p:sp>
        <p:nvSpPr>
          <p:cNvPr id="32" name="Rectangle 31"/>
          <p:cNvSpPr/>
          <p:nvPr/>
        </p:nvSpPr>
        <p:spPr bwMode="auto">
          <a:xfrm>
            <a:off x="4114800" y="3733800"/>
            <a:ext cx="1143000" cy="1143000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381050" y="4038600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Calibri" pitchFamily="34" charset="0"/>
              </a:rPr>
              <a:t>=</a:t>
            </a:r>
          </a:p>
        </p:txBody>
      </p:sp>
      <p:sp>
        <p:nvSpPr>
          <p:cNvPr id="34" name="Rectangle 33"/>
          <p:cNvSpPr/>
          <p:nvPr/>
        </p:nvSpPr>
        <p:spPr bwMode="auto">
          <a:xfrm>
            <a:off x="4508915" y="3919929"/>
            <a:ext cx="186268" cy="18626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latin typeface="Calibri" pitchFamily="34" charset="0"/>
            </a:endParaRPr>
          </a:p>
        </p:txBody>
      </p:sp>
      <p:sp>
        <p:nvSpPr>
          <p:cNvPr id="37" name="Rectangle 36"/>
          <p:cNvSpPr/>
          <p:nvPr/>
        </p:nvSpPr>
        <p:spPr bwMode="auto">
          <a:xfrm>
            <a:off x="5899933" y="3926693"/>
            <a:ext cx="1143000" cy="2286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latin typeface="Calibri" pitchFamily="34" charset="0"/>
            </a:endParaRPr>
          </a:p>
        </p:txBody>
      </p:sp>
      <p:sp>
        <p:nvSpPr>
          <p:cNvPr id="38" name="Rectangle 37"/>
          <p:cNvSpPr/>
          <p:nvPr/>
        </p:nvSpPr>
        <p:spPr bwMode="auto">
          <a:xfrm rot="5400000">
            <a:off x="7450517" y="4201949"/>
            <a:ext cx="1143000" cy="2286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latin typeface="Calibri" pitchFamily="34" charset="0"/>
            </a:endParaRPr>
          </a:p>
        </p:txBody>
      </p:sp>
      <p:cxnSp>
        <p:nvCxnSpPr>
          <p:cNvPr id="39" name="Straight Connector 38"/>
          <p:cNvCxnSpPr/>
          <p:nvPr/>
        </p:nvCxnSpPr>
        <p:spPr bwMode="auto">
          <a:xfrm rot="5400000">
            <a:off x="6463510" y="4031732"/>
            <a:ext cx="228600" cy="1588"/>
          </a:xfrm>
          <a:prstGeom prst="line">
            <a:avLst/>
          </a:prstGeom>
          <a:noFill/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0" name="Straight Connector 39"/>
          <p:cNvCxnSpPr/>
          <p:nvPr/>
        </p:nvCxnSpPr>
        <p:spPr bwMode="auto">
          <a:xfrm rot="5400000">
            <a:off x="6700577" y="4031732"/>
            <a:ext cx="228600" cy="1588"/>
          </a:xfrm>
          <a:prstGeom prst="line">
            <a:avLst/>
          </a:prstGeom>
          <a:noFill/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1" name="Straight Connector 40"/>
          <p:cNvCxnSpPr/>
          <p:nvPr/>
        </p:nvCxnSpPr>
        <p:spPr bwMode="auto">
          <a:xfrm rot="5400000">
            <a:off x="5999431" y="4031732"/>
            <a:ext cx="228600" cy="1588"/>
          </a:xfrm>
          <a:prstGeom prst="line">
            <a:avLst/>
          </a:prstGeom>
          <a:noFill/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2" name="Straight Connector 41"/>
          <p:cNvCxnSpPr/>
          <p:nvPr/>
        </p:nvCxnSpPr>
        <p:spPr bwMode="auto">
          <a:xfrm rot="5400000">
            <a:off x="6228031" y="4031732"/>
            <a:ext cx="228600" cy="1588"/>
          </a:xfrm>
          <a:prstGeom prst="line">
            <a:avLst/>
          </a:prstGeom>
          <a:noFill/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4" name="Group 30"/>
          <p:cNvGrpSpPr/>
          <p:nvPr/>
        </p:nvGrpSpPr>
        <p:grpSpPr>
          <a:xfrm rot="5400000">
            <a:off x="7662183" y="4210416"/>
            <a:ext cx="702734" cy="228600"/>
            <a:chOff x="2650069" y="6316133"/>
            <a:chExt cx="702734" cy="228600"/>
          </a:xfrm>
        </p:grpSpPr>
        <p:cxnSp>
          <p:nvCxnSpPr>
            <p:cNvPr id="44" name="Straight Connector 43"/>
            <p:cNvCxnSpPr/>
            <p:nvPr/>
          </p:nvCxnSpPr>
          <p:spPr bwMode="auto">
            <a:xfrm rot="5400000">
              <a:off x="3000642" y="6429639"/>
              <a:ext cx="228600" cy="1588"/>
            </a:xfrm>
            <a:prstGeom prst="line">
              <a:avLst/>
            </a:prstGeom>
            <a:noFill/>
            <a:ln w="254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5" name="Straight Connector 44"/>
            <p:cNvCxnSpPr/>
            <p:nvPr/>
          </p:nvCxnSpPr>
          <p:spPr bwMode="auto">
            <a:xfrm rot="5400000">
              <a:off x="3237709" y="6429639"/>
              <a:ext cx="228600" cy="1588"/>
            </a:xfrm>
            <a:prstGeom prst="line">
              <a:avLst/>
            </a:prstGeom>
            <a:noFill/>
            <a:ln w="254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6" name="Straight Connector 45"/>
            <p:cNvCxnSpPr/>
            <p:nvPr/>
          </p:nvCxnSpPr>
          <p:spPr bwMode="auto">
            <a:xfrm rot="5400000">
              <a:off x="2536563" y="6429639"/>
              <a:ext cx="228600" cy="1588"/>
            </a:xfrm>
            <a:prstGeom prst="line">
              <a:avLst/>
            </a:prstGeom>
            <a:noFill/>
            <a:ln w="254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7" name="Straight Connector 46"/>
            <p:cNvCxnSpPr/>
            <p:nvPr/>
          </p:nvCxnSpPr>
          <p:spPr bwMode="auto">
            <a:xfrm rot="5400000">
              <a:off x="2765163" y="6429639"/>
              <a:ext cx="228600" cy="1588"/>
            </a:xfrm>
            <a:prstGeom prst="line">
              <a:avLst/>
            </a:prstGeom>
            <a:noFill/>
            <a:ln w="254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48" name="TextBox 47"/>
          <p:cNvSpPr txBox="1"/>
          <p:nvPr/>
        </p:nvSpPr>
        <p:spPr>
          <a:xfrm>
            <a:off x="7202699" y="5263483"/>
            <a:ext cx="16278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Block size B x B</a:t>
            </a:r>
          </a:p>
        </p:txBody>
      </p:sp>
      <p:cxnSp>
        <p:nvCxnSpPr>
          <p:cNvPr id="49" name="Straight Arrow Connector 48"/>
          <p:cNvCxnSpPr>
            <a:stCxn id="48" idx="0"/>
          </p:cNvCxnSpPr>
          <p:nvPr/>
        </p:nvCxnSpPr>
        <p:spPr bwMode="auto">
          <a:xfrm rot="16200000" flipV="1">
            <a:off x="7824595" y="5071438"/>
            <a:ext cx="381000" cy="3090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0" name="Rectangle 49"/>
          <p:cNvSpPr/>
          <p:nvPr/>
        </p:nvSpPr>
        <p:spPr bwMode="auto">
          <a:xfrm>
            <a:off x="2636970" y="2493826"/>
            <a:ext cx="186268" cy="18626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latin typeface="Calibri" pitchFamily="34" charset="0"/>
            </a:endParaRPr>
          </a:p>
        </p:txBody>
      </p:sp>
      <p:sp>
        <p:nvSpPr>
          <p:cNvPr id="51" name="AutoShape 16"/>
          <p:cNvSpPr>
            <a:spLocks/>
          </p:cNvSpPr>
          <p:nvPr/>
        </p:nvSpPr>
        <p:spPr bwMode="auto">
          <a:xfrm rot="5400000" flipV="1">
            <a:off x="7941734" y="2960132"/>
            <a:ext cx="228600" cy="1143000"/>
          </a:xfrm>
          <a:prstGeom prst="leftBrace">
            <a:avLst>
              <a:gd name="adj1" fmla="val 75000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823199" y="3048000"/>
            <a:ext cx="11894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Calibri" pitchFamily="34" charset="0"/>
              </a:rPr>
              <a:t>n/B blocks</a:t>
            </a:r>
          </a:p>
        </p:txBody>
      </p:sp>
      <p:sp>
        <p:nvSpPr>
          <p:cNvPr id="26" name="Rectangle 25"/>
          <p:cNvSpPr/>
          <p:nvPr/>
        </p:nvSpPr>
        <p:spPr bwMode="auto">
          <a:xfrm>
            <a:off x="6578604" y="3928400"/>
            <a:ext cx="464329" cy="226893"/>
          </a:xfrm>
          <a:prstGeom prst="rect">
            <a:avLst/>
          </a:prstGeom>
          <a:solidFill>
            <a:srgbClr val="C00000"/>
          </a:solidFill>
          <a:ln w="2857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latin typeface="Calibri" pitchFamily="34" charset="0"/>
            </a:endParaRPr>
          </a:p>
        </p:txBody>
      </p:sp>
      <p:sp>
        <p:nvSpPr>
          <p:cNvPr id="27" name="Rectangle 26"/>
          <p:cNvSpPr/>
          <p:nvPr/>
        </p:nvSpPr>
        <p:spPr bwMode="auto">
          <a:xfrm rot="5400000">
            <a:off x="7781051" y="4555568"/>
            <a:ext cx="464329" cy="226893"/>
          </a:xfrm>
          <a:prstGeom prst="rect">
            <a:avLst/>
          </a:prstGeom>
          <a:solidFill>
            <a:srgbClr val="C00000"/>
          </a:solidFill>
          <a:ln w="2857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latin typeface="Calibri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Caches and Program Optimizations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349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tabLst>
                <a:tab pos="2749550" algn="l"/>
                <a:tab pos="3600450" algn="l"/>
              </a:tabLst>
            </a:pPr>
            <a:r>
              <a:rPr lang="en-US" dirty="0" smtClean="0"/>
              <a:t>No blocking:	  </a:t>
            </a:r>
            <a:r>
              <a:rPr lang="en-US" dirty="0" smtClean="0">
                <a:solidFill>
                  <a:srgbClr val="C00000"/>
                </a:solidFill>
              </a:rPr>
              <a:t>(9/8)	* n</a:t>
            </a:r>
            <a:r>
              <a:rPr lang="en-US" baseline="30000" dirty="0" smtClean="0">
                <a:solidFill>
                  <a:srgbClr val="C00000"/>
                </a:solidFill>
              </a:rPr>
              <a:t>3</a:t>
            </a:r>
          </a:p>
          <a:p>
            <a:pPr>
              <a:tabLst>
                <a:tab pos="2749550" algn="l"/>
                <a:tab pos="3600450" algn="l"/>
              </a:tabLst>
            </a:pPr>
            <a:r>
              <a:rPr lang="en-US" dirty="0" smtClean="0"/>
              <a:t>Blocking:	</a:t>
            </a:r>
            <a:r>
              <a:rPr lang="en-US" dirty="0" smtClean="0">
                <a:solidFill>
                  <a:srgbClr val="C00000"/>
                </a:solidFill>
              </a:rPr>
              <a:t>1/(4B)	* n</a:t>
            </a:r>
            <a:r>
              <a:rPr lang="en-US" baseline="30000" dirty="0" smtClean="0">
                <a:solidFill>
                  <a:srgbClr val="C00000"/>
                </a:solidFill>
              </a:rPr>
              <a:t>3</a:t>
            </a:r>
          </a:p>
          <a:p>
            <a:r>
              <a:rPr lang="en-US" dirty="0" smtClean="0"/>
              <a:t>If B = 8    difference is 4 * 8 * 9 / 8   = </a:t>
            </a:r>
            <a:r>
              <a:rPr lang="en-US" dirty="0" smtClean="0">
                <a:solidFill>
                  <a:srgbClr val="C00000"/>
                </a:solidFill>
              </a:rPr>
              <a:t>36x</a:t>
            </a:r>
          </a:p>
          <a:p>
            <a:r>
              <a:rPr lang="en-US" dirty="0" smtClean="0"/>
              <a:t>If B = 16  difference is 4 * 16 * 9 / 8 = </a:t>
            </a:r>
            <a:r>
              <a:rPr lang="en-US" dirty="0" smtClean="0">
                <a:solidFill>
                  <a:srgbClr val="C00000"/>
                </a:solidFill>
              </a:rPr>
              <a:t>72x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Suggests largest possible block size B, but limit 3B</a:t>
            </a:r>
            <a:r>
              <a:rPr lang="en-US" baseline="30000" dirty="0" smtClean="0"/>
              <a:t>2</a:t>
            </a:r>
            <a:r>
              <a:rPr lang="en-US" dirty="0" smtClean="0"/>
              <a:t> &lt; C!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Reason for dramatic difference:</a:t>
            </a:r>
          </a:p>
          <a:p>
            <a:pPr lvl="1"/>
            <a:r>
              <a:rPr lang="en-US" dirty="0" smtClean="0"/>
              <a:t>Matrix multiplication has inherent temporal locality:</a:t>
            </a:r>
          </a:p>
          <a:p>
            <a:pPr lvl="2"/>
            <a:r>
              <a:rPr lang="en-US" dirty="0" smtClean="0"/>
              <a:t>Input data: 3n</a:t>
            </a:r>
            <a:r>
              <a:rPr lang="en-US" baseline="30000" dirty="0" smtClean="0"/>
              <a:t>2</a:t>
            </a:r>
            <a:r>
              <a:rPr lang="en-US" dirty="0" smtClean="0"/>
              <a:t>, computation 2n</a:t>
            </a:r>
            <a:r>
              <a:rPr lang="en-US" baseline="30000" dirty="0" smtClean="0"/>
              <a:t>3</a:t>
            </a:r>
          </a:p>
          <a:p>
            <a:pPr lvl="2"/>
            <a:r>
              <a:rPr lang="en-US" dirty="0" smtClean="0"/>
              <a:t>Every array element used O(n) times!</a:t>
            </a:r>
          </a:p>
          <a:p>
            <a:pPr lvl="1"/>
            <a:r>
              <a:rPr lang="en-US" dirty="0" smtClean="0"/>
              <a:t>But program has to be written properly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Caches and Program Optimizations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889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3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Cache-Friendly Code</a:t>
            </a:r>
          </a:p>
        </p:txBody>
      </p:sp>
      <p:sp>
        <p:nvSpPr>
          <p:cNvPr id="18330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Programmer can optimize for cache performance</a:t>
            </a:r>
          </a:p>
          <a:p>
            <a:pPr lvl="1"/>
            <a:r>
              <a:rPr lang="en-US" dirty="0"/>
              <a:t>How data structures are organized</a:t>
            </a:r>
          </a:p>
          <a:p>
            <a:pPr lvl="1"/>
            <a:r>
              <a:rPr lang="en-US" dirty="0"/>
              <a:t>How data are accessed</a:t>
            </a:r>
          </a:p>
          <a:p>
            <a:pPr lvl="2"/>
            <a:r>
              <a:rPr lang="en-US" dirty="0"/>
              <a:t>Nested loop structure</a:t>
            </a:r>
          </a:p>
          <a:p>
            <a:pPr lvl="2"/>
            <a:r>
              <a:rPr lang="en-US" dirty="0"/>
              <a:t>Blocking is a general technique</a:t>
            </a:r>
          </a:p>
          <a:p>
            <a:r>
              <a:rPr lang="en-US" dirty="0"/>
              <a:t>All systems favor “cache-friendly code”</a:t>
            </a:r>
          </a:p>
          <a:p>
            <a:pPr lvl="1"/>
            <a:r>
              <a:rPr lang="en-US" dirty="0"/>
              <a:t>Getting absolute optimum performance is very platform specific</a:t>
            </a:r>
          </a:p>
          <a:p>
            <a:pPr lvl="2"/>
            <a:r>
              <a:rPr lang="en-US" dirty="0"/>
              <a:t>Cache sizes, line sizes, </a:t>
            </a:r>
            <a:r>
              <a:rPr lang="en-US" dirty="0" err="1"/>
              <a:t>associativities</a:t>
            </a:r>
            <a:r>
              <a:rPr lang="en-US" dirty="0"/>
              <a:t>, etc.</a:t>
            </a:r>
          </a:p>
          <a:p>
            <a:pPr lvl="1"/>
            <a:r>
              <a:rPr lang="en-US" dirty="0"/>
              <a:t>Can get most of the advantage with generic code</a:t>
            </a:r>
          </a:p>
          <a:p>
            <a:pPr lvl="2"/>
            <a:r>
              <a:rPr lang="en-US" dirty="0"/>
              <a:t>Keep working set reasonably small (temporal locality)</a:t>
            </a:r>
          </a:p>
          <a:p>
            <a:pPr lvl="2"/>
            <a:r>
              <a:rPr lang="en-US" dirty="0"/>
              <a:t>Use small strides (spatial locality)</a:t>
            </a:r>
          </a:p>
          <a:p>
            <a:pPr lvl="2"/>
            <a:r>
              <a:rPr lang="en-US" dirty="0"/>
              <a:t>Focus on inner loop code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Caches and Program Optimizations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556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019" y="435678"/>
            <a:ext cx="4824581" cy="762000"/>
          </a:xfrm>
        </p:spPr>
        <p:txBody>
          <a:bodyPr/>
          <a:lstStyle/>
          <a:p>
            <a:r>
              <a:rPr lang="en-US" dirty="0" smtClean="0"/>
              <a:t>The Memory Mountain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-623389" y="1197678"/>
          <a:ext cx="8572500" cy="5829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629400" y="304800"/>
            <a:ext cx="2432915" cy="2031325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Calibri" pitchFamily="34" charset="0"/>
              </a:rPr>
              <a:t>Intel Core i7</a:t>
            </a:r>
          </a:p>
          <a:p>
            <a:r>
              <a:rPr lang="en-US" sz="1800" dirty="0" smtClean="0">
                <a:latin typeface="Calibri" pitchFamily="34" charset="0"/>
              </a:rPr>
              <a:t>32 KB L1  </a:t>
            </a:r>
            <a:r>
              <a:rPr lang="en-US" sz="1800" dirty="0" err="1" smtClean="0">
                <a:latin typeface="Calibri" pitchFamily="34" charset="0"/>
              </a:rPr>
              <a:t>i</a:t>
            </a:r>
            <a:r>
              <a:rPr lang="en-US" sz="1800" dirty="0" smtClean="0">
                <a:latin typeface="Calibri" pitchFamily="34" charset="0"/>
              </a:rPr>
              <a:t>-cache</a:t>
            </a:r>
          </a:p>
          <a:p>
            <a:r>
              <a:rPr lang="en-US" sz="1800" dirty="0" smtClean="0">
                <a:latin typeface="Calibri" pitchFamily="34" charset="0"/>
              </a:rPr>
              <a:t>32 KB L1 </a:t>
            </a:r>
            <a:r>
              <a:rPr lang="en-US" sz="1800" dirty="0" err="1" smtClean="0">
                <a:latin typeface="Calibri" pitchFamily="34" charset="0"/>
              </a:rPr>
              <a:t>d</a:t>
            </a:r>
            <a:r>
              <a:rPr lang="en-US" sz="1800" dirty="0" smtClean="0">
                <a:latin typeface="Calibri" pitchFamily="34" charset="0"/>
              </a:rPr>
              <a:t>-cache</a:t>
            </a:r>
          </a:p>
          <a:p>
            <a:r>
              <a:rPr lang="en-US" sz="1800" dirty="0" smtClean="0">
                <a:latin typeface="Calibri" pitchFamily="34" charset="0"/>
              </a:rPr>
              <a:t>256 KB unified L2 cache</a:t>
            </a:r>
          </a:p>
          <a:p>
            <a:r>
              <a:rPr lang="en-US" sz="1800" dirty="0" smtClean="0">
                <a:latin typeface="Calibri" pitchFamily="34" charset="0"/>
              </a:rPr>
              <a:t>8M unified L3 cache</a:t>
            </a:r>
          </a:p>
          <a:p>
            <a:endParaRPr lang="en-US" sz="1800" dirty="0" smtClean="0">
              <a:latin typeface="Calibri" pitchFamily="34" charset="0"/>
            </a:endParaRPr>
          </a:p>
          <a:p>
            <a:r>
              <a:rPr lang="en-US" sz="1800" dirty="0" smtClean="0">
                <a:latin typeface="Calibri" pitchFamily="34" charset="0"/>
              </a:rPr>
              <a:t>All caches on-chip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Caches and Program Optimizations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209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INIT" val=""/>
  <p:tag name="USEAMSFONTS" val="True"/>
  <p:tag name="EMBEDFONTS" val="False"/>
  <p:tag name="USEBOLDAMS" val="False"/>
  <p:tag name="DEFAULTDISPLAYSOURCE" val="\documentclass{slides}\pagestyle{empty}&#10;\begin{document}&#10;&#10;\end{document}&#10;"/>
  <p:tag name="TEX2PS" val="latex $(base).tex; dvips -D $(res) -E -o $(base).ps $(base).dvi"/>
  <p:tag name="EXTERNALEDITCOMMAND" val="notepad %"/>
  <p:tag name="GHOSTSCRIPTCOMMAND" val="gswin32c"/>
  <p:tag name="DEFAULTBITMAP" val="pngmono"/>
  <p:tag name="DEFAULTBLEND" val="False"/>
  <p:tag name="DEFAULTTRANSPARENT" val="False"/>
  <p:tag name="DEFAULTWORKAROUNDTRANSPARENCYBUG" val="False"/>
  <p:tag name="DEFAULTRESOLUTION" val="1200"/>
  <p:tag name="DEFAULTMAGNIFICATION" val="0.8"/>
  <p:tag name="DEFAULTFONTSIZE" val="10"/>
  <p:tag name="DEFAULTWIDTH" val="418"/>
  <p:tag name="DEFAULTHEIGHT" val="316"/>
  <p:tag name="PREVIOUS_ACTIVE_SLIDE" val="942"/>
</p:tagLst>
</file>

<file path=ppt/theme/theme1.xml><?xml version="1.0" encoding="utf-8"?>
<a:theme xmlns:a="http://schemas.openxmlformats.org/drawingml/2006/main" name="template2010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00000"/>
      </a:hlink>
      <a:folHlink>
        <a:srgbClr val="C00000"/>
      </a:folHlink>
    </a:clrScheme>
    <a:fontScheme name="Custom 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rgbClr val="CC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rgbClr val="CC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 smtClean="0">
            <a:latin typeface="Calibri" pitchFamily="34" charset="0"/>
          </a:defRPr>
        </a:defPPr>
      </a:lstStyle>
    </a:txDef>
  </a:objectDefaults>
  <a:extraClrSchemeLst>
    <a:extraClrScheme>
      <a:clrScheme name="class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ass1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01-overview</Template>
  <TotalTime>23302</TotalTime>
  <Words>690</Words>
  <Application>Microsoft Office PowerPoint</Application>
  <PresentationFormat>On-screen Show (4:3)</PresentationFormat>
  <Paragraphs>182</Paragraphs>
  <Slides>11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template2010</vt:lpstr>
      <vt:lpstr>Section 7: Memory and Caches</vt:lpstr>
      <vt:lpstr>Optimizations for the Memory Hierarchy</vt:lpstr>
      <vt:lpstr>Example: Matrix Multiplication</vt:lpstr>
      <vt:lpstr>Cache Miss Analysis</vt:lpstr>
      <vt:lpstr>Cache Miss Analysis</vt:lpstr>
      <vt:lpstr>Blocked Matrix Multiplication</vt:lpstr>
      <vt:lpstr>Cache Miss Analysis</vt:lpstr>
      <vt:lpstr>Cache Miss Analysis</vt:lpstr>
      <vt:lpstr>Summary</vt:lpstr>
      <vt:lpstr>Cache-Friendly Code</vt:lpstr>
      <vt:lpstr>The Memory Mountain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Computer Systems 15-213/18-243, spring 2009 1st Lecture, Jan. 12th</dc:title>
  <dc:creator>Markus Pueschel</dc:creator>
  <dc:description>Redesign of slides created by Randal E. Bryant and David R. O'Hallaron</dc:description>
  <cp:lastModifiedBy>CSE</cp:lastModifiedBy>
  <cp:revision>411</cp:revision>
  <cp:lastPrinted>2013-02-11T09:03:46Z</cp:lastPrinted>
  <dcterms:created xsi:type="dcterms:W3CDTF">2012-05-07T17:05:05Z</dcterms:created>
  <dcterms:modified xsi:type="dcterms:W3CDTF">2013-04-12T00:34:11Z</dcterms:modified>
</cp:coreProperties>
</file>