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15"/>
  </p:notesMasterIdLst>
  <p:handoutMasterIdLst>
    <p:handoutMasterId r:id="rId16"/>
  </p:handoutMasterIdLst>
  <p:sldIdLst>
    <p:sldId id="942" r:id="rId2"/>
    <p:sldId id="899" r:id="rId3"/>
    <p:sldId id="900" r:id="rId4"/>
    <p:sldId id="901" r:id="rId5"/>
    <p:sldId id="902" r:id="rId6"/>
    <p:sldId id="903" r:id="rId7"/>
    <p:sldId id="904" r:id="rId8"/>
    <p:sldId id="906" r:id="rId9"/>
    <p:sldId id="908" r:id="rId10"/>
    <p:sldId id="909" r:id="rId11"/>
    <p:sldId id="910" r:id="rId12"/>
    <p:sldId id="911" r:id="rId13"/>
    <p:sldId id="914" r:id="rId14"/>
  </p:sldIdLst>
  <p:sldSz cx="9144000" cy="6858000" type="screen4x3"/>
  <p:notesSz cx="9586913" cy="7302500"/>
  <p:custDataLst>
    <p:tags r:id="rId1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00000"/>
    <a:srgbClr val="5CE455"/>
    <a:srgbClr val="FF9999"/>
    <a:srgbClr val="FFFF99"/>
    <a:srgbClr val="DCB834"/>
    <a:srgbClr val="DFC03D"/>
    <a:srgbClr val="CDF1C5"/>
    <a:srgbClr val="F1C7C7"/>
    <a:srgbClr val="EFBFBF"/>
    <a:srgbClr val="C5FE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1" autoAdjust="0"/>
    <p:restoredTop sz="92432" autoAdjust="0"/>
  </p:normalViewPr>
  <p:slideViewPr>
    <p:cSldViewPr snapToGrid="0">
      <p:cViewPr varScale="1">
        <p:scale>
          <a:sx n="108" d="100"/>
          <a:sy n="108" d="100"/>
        </p:scale>
        <p:origin x="-17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66435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6338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4514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Cache Organization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Cache Organization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Cache Organization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Cache Organization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Cache Organization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7: Memory and Caches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trike="sngStrike" dirty="0"/>
              <a:t>Cache basics</a:t>
            </a:r>
          </a:p>
          <a:p>
            <a:r>
              <a:rPr lang="en-US" strike="sngStrike" dirty="0"/>
              <a:t>Principle of locality</a:t>
            </a:r>
          </a:p>
          <a:p>
            <a:r>
              <a:rPr lang="en-US" strike="sngStrike" dirty="0"/>
              <a:t>Memory hierarchies</a:t>
            </a:r>
          </a:p>
          <a:p>
            <a:r>
              <a:rPr lang="en-US" dirty="0"/>
              <a:t>Cache organization</a:t>
            </a:r>
          </a:p>
          <a:p>
            <a:r>
              <a:rPr lang="en-US" dirty="0"/>
              <a:t>Program optimizations that consider caches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 Organization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58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Trebuchet MS" charset="0"/>
                <a:ea typeface="ＭＳ Ｐゴシック" charset="0"/>
                <a:cs typeface="ＭＳ Ｐゴシック" charset="0"/>
              </a:rPr>
              <a:t>Where should we put data in the cache?</a:t>
            </a:r>
            <a:endParaRPr lang="en-US" sz="2800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248590" y="1948518"/>
            <a:ext cx="5570418" cy="4279900"/>
            <a:chOff x="831" y="1572"/>
            <a:chExt cx="3189" cy="2380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3300" y="2448"/>
              <a:ext cx="720" cy="144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983" y="2422"/>
              <a:ext cx="238" cy="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>
                  <a:solidFill>
                    <a:srgbClr val="FF0000"/>
                  </a:solidFill>
                </a:rPr>
                <a:t>00</a:t>
              </a:r>
              <a:endParaRPr lang="en-US" sz="1600"/>
            </a:p>
            <a:p>
              <a:pPr algn="ctr">
                <a:spcBef>
                  <a:spcPct val="8000"/>
                </a:spcBef>
              </a:pPr>
              <a:r>
                <a:rPr lang="en-US" sz="1600">
                  <a:solidFill>
                    <a:srgbClr val="3333FF"/>
                  </a:solidFill>
                </a:rPr>
                <a:t>01</a:t>
              </a:r>
              <a:endParaRPr lang="en-US" sz="1600"/>
            </a:p>
            <a:p>
              <a:pPr algn="ctr">
                <a:spcBef>
                  <a:spcPct val="8000"/>
                </a:spcBef>
              </a:pPr>
              <a:r>
                <a:rPr lang="en-US" sz="1600">
                  <a:solidFill>
                    <a:srgbClr val="00CC00"/>
                  </a:solidFill>
                </a:rPr>
                <a:t>10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>
                  <a:solidFill>
                    <a:srgbClr val="FF00FF"/>
                  </a:solidFill>
                </a:rPr>
                <a:t>11</a:t>
              </a:r>
              <a:endParaRPr lang="en-US" sz="1600"/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2895" y="2256"/>
              <a:ext cx="399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Index</a:t>
              </a: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3300" y="2592"/>
              <a:ext cx="720" cy="144"/>
            </a:xfrm>
            <a:prstGeom prst="rect">
              <a:avLst/>
            </a:prstGeom>
            <a:solidFill>
              <a:srgbClr val="3333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3300" y="2736"/>
              <a:ext cx="720" cy="144"/>
            </a:xfrm>
            <a:prstGeom prst="rect">
              <a:avLst/>
            </a:prstGeom>
            <a:solidFill>
              <a:srgbClr val="00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3300" y="2880"/>
              <a:ext cx="720" cy="144"/>
            </a:xfrm>
            <a:prstGeom prst="rect">
              <a:avLst/>
            </a:prstGeom>
            <a:solidFill>
              <a:srgbClr val="FF00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1248" y="1728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248" y="1872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1248" y="2016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1248" y="2160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1248" y="2304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248" y="2736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248" y="2880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248" y="3024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248" y="3168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1248" y="3312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248" y="3600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248" y="3744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Text Box 23"/>
            <p:cNvSpPr txBox="1">
              <a:spLocks noChangeArrowheads="1"/>
            </p:cNvSpPr>
            <p:nvPr/>
          </p:nvSpPr>
          <p:spPr bwMode="auto">
            <a:xfrm>
              <a:off x="831" y="1572"/>
              <a:ext cx="360" cy="2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>
                  <a:solidFill>
                    <a:srgbClr val="FF0000"/>
                  </a:solidFill>
                </a:rPr>
                <a:t>0000</a:t>
              </a:r>
              <a:endParaRPr lang="en-US" sz="1600"/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0001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0010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0011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0100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0101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>
                  <a:solidFill>
                    <a:srgbClr val="00CC00"/>
                  </a:solidFill>
                </a:rPr>
                <a:t>0110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>
                  <a:solidFill>
                    <a:srgbClr val="FF00FF"/>
                  </a:solidFill>
                </a:rPr>
                <a:t>0111</a:t>
              </a:r>
              <a:endParaRPr lang="en-US" sz="1600"/>
            </a:p>
            <a:p>
              <a:pPr algn="ctr"/>
              <a:r>
                <a:rPr lang="en-US" sz="1600"/>
                <a:t>1000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1001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1010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1011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1100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>
                  <a:solidFill>
                    <a:srgbClr val="3333FF"/>
                  </a:solidFill>
                </a:rPr>
                <a:t>1101</a:t>
              </a:r>
              <a:endParaRPr lang="en-US" sz="1600"/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1110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1111</a:t>
              </a:r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 flipH="1" flipV="1">
              <a:off x="1968" y="1632"/>
              <a:ext cx="1056" cy="91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 flipH="1" flipV="1">
              <a:off x="1968" y="2496"/>
              <a:ext cx="1056" cy="288"/>
            </a:xfrm>
            <a:prstGeom prst="line">
              <a:avLst/>
            </a:prstGeom>
            <a:noFill/>
            <a:ln w="25400">
              <a:solidFill>
                <a:srgbClr val="00CC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 flipH="1">
              <a:off x="1968" y="2640"/>
              <a:ext cx="1056" cy="864"/>
            </a:xfrm>
            <a:prstGeom prst="line">
              <a:avLst/>
            </a:prstGeom>
            <a:noFill/>
            <a:ln w="25400">
              <a:solidFill>
                <a:srgbClr val="3333FF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 flipH="1" flipV="1">
              <a:off x="1968" y="2688"/>
              <a:ext cx="1056" cy="24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Text Box 33"/>
            <p:cNvSpPr txBox="1">
              <a:spLocks noChangeArrowheads="1"/>
            </p:cNvSpPr>
            <p:nvPr/>
          </p:nvSpPr>
          <p:spPr bwMode="auto">
            <a:xfrm>
              <a:off x="3448" y="2256"/>
              <a:ext cx="357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Data</a:t>
              </a:r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1248" y="1584"/>
              <a:ext cx="720" cy="144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1248" y="2448"/>
              <a:ext cx="720" cy="144"/>
            </a:xfrm>
            <a:prstGeom prst="rect">
              <a:avLst/>
            </a:prstGeom>
            <a:solidFill>
              <a:srgbClr val="00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1248" y="2592"/>
              <a:ext cx="720" cy="144"/>
            </a:xfrm>
            <a:prstGeom prst="rect">
              <a:avLst/>
            </a:prstGeom>
            <a:solidFill>
              <a:srgbClr val="FF00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1248" y="3456"/>
              <a:ext cx="720" cy="144"/>
            </a:xfrm>
            <a:prstGeom prst="rect">
              <a:avLst/>
            </a:prstGeom>
            <a:solidFill>
              <a:srgbClr val="3333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0" name="Rectangle 39"/>
          <p:cNvSpPr/>
          <p:nvPr/>
        </p:nvSpPr>
        <p:spPr>
          <a:xfrm>
            <a:off x="2009954" y="1285730"/>
            <a:ext cx="12796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Memory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5696785" y="1422831"/>
            <a:ext cx="948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Cache</a:t>
            </a:r>
            <a:endParaRPr lang="en-US" dirty="0"/>
          </a:p>
        </p:txBody>
      </p:sp>
      <p:sp>
        <p:nvSpPr>
          <p:cNvPr id="44" name="Rectangle 3"/>
          <p:cNvSpPr txBox="1">
            <a:spLocks noChangeArrowheads="1"/>
          </p:cNvSpPr>
          <p:nvPr/>
        </p:nvSpPr>
        <p:spPr bwMode="auto">
          <a:xfrm>
            <a:off x="595782" y="6166118"/>
            <a:ext cx="8366125" cy="51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Char char="¢"/>
              <a:defRPr sz="2400" b="1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07718" indent="-307718" defTabSz="820583"/>
            <a:r>
              <a:rPr lang="en-US" sz="2000" b="0" smtClean="0">
                <a:latin typeface="Trebuchet MS" charset="0"/>
                <a:ea typeface="ＭＳ Ｐゴシック" charset="0"/>
                <a:cs typeface="ＭＳ Ｐゴシック" charset="0"/>
              </a:rPr>
              <a:t>How can we compute this mapping?</a:t>
            </a:r>
            <a:endParaRPr lang="en-US" sz="2000" b="0" dirty="0">
              <a:latin typeface="Trebuchet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 Organization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44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Trebuchet MS" charset="0"/>
                <a:ea typeface="ＭＳ Ｐゴシック" charset="0"/>
                <a:cs typeface="ＭＳ Ｐゴシック" charset="0"/>
              </a:rPr>
              <a:t>Where should we put data in the cache?</a:t>
            </a:r>
            <a:endParaRPr lang="en-US" sz="3200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248590" y="1948518"/>
            <a:ext cx="5570418" cy="4279900"/>
            <a:chOff x="831" y="1572"/>
            <a:chExt cx="3189" cy="2380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3300" y="2448"/>
              <a:ext cx="720" cy="144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983" y="2422"/>
              <a:ext cx="238" cy="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>
                  <a:solidFill>
                    <a:srgbClr val="FF0000"/>
                  </a:solidFill>
                </a:rPr>
                <a:t>00</a:t>
              </a:r>
              <a:endParaRPr lang="en-US" sz="1600"/>
            </a:p>
            <a:p>
              <a:pPr algn="ctr">
                <a:spcBef>
                  <a:spcPct val="8000"/>
                </a:spcBef>
              </a:pPr>
              <a:r>
                <a:rPr lang="en-US" sz="1600">
                  <a:solidFill>
                    <a:srgbClr val="3333FF"/>
                  </a:solidFill>
                </a:rPr>
                <a:t>01</a:t>
              </a:r>
              <a:endParaRPr lang="en-US" sz="1600"/>
            </a:p>
            <a:p>
              <a:pPr algn="ctr">
                <a:spcBef>
                  <a:spcPct val="8000"/>
                </a:spcBef>
              </a:pPr>
              <a:r>
                <a:rPr lang="en-US" sz="1600">
                  <a:solidFill>
                    <a:srgbClr val="00CC00"/>
                  </a:solidFill>
                </a:rPr>
                <a:t>10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>
                  <a:solidFill>
                    <a:srgbClr val="FF00FF"/>
                  </a:solidFill>
                </a:rPr>
                <a:t>11</a:t>
              </a:r>
              <a:endParaRPr lang="en-US" sz="1600"/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2895" y="2256"/>
              <a:ext cx="399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Index</a:t>
              </a: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3300" y="2592"/>
              <a:ext cx="720" cy="144"/>
            </a:xfrm>
            <a:prstGeom prst="rect">
              <a:avLst/>
            </a:prstGeom>
            <a:solidFill>
              <a:srgbClr val="3333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3300" y="2736"/>
              <a:ext cx="720" cy="144"/>
            </a:xfrm>
            <a:prstGeom prst="rect">
              <a:avLst/>
            </a:prstGeom>
            <a:solidFill>
              <a:srgbClr val="00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3300" y="2880"/>
              <a:ext cx="720" cy="144"/>
            </a:xfrm>
            <a:prstGeom prst="rect">
              <a:avLst/>
            </a:prstGeom>
            <a:solidFill>
              <a:srgbClr val="FF00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1248" y="1728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248" y="1872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1248" y="2016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1248" y="2160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1248" y="2304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248" y="2736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248" y="2880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248" y="3024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248" y="3168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1248" y="3312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248" y="3600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248" y="3744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Text Box 23"/>
            <p:cNvSpPr txBox="1">
              <a:spLocks noChangeArrowheads="1"/>
            </p:cNvSpPr>
            <p:nvPr/>
          </p:nvSpPr>
          <p:spPr bwMode="auto">
            <a:xfrm>
              <a:off x="831" y="1572"/>
              <a:ext cx="360" cy="2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>
                  <a:solidFill>
                    <a:srgbClr val="FF0000"/>
                  </a:solidFill>
                </a:rPr>
                <a:t>0000</a:t>
              </a:r>
              <a:endParaRPr lang="en-US" sz="1600"/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0001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0010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0011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0100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0101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>
                  <a:solidFill>
                    <a:srgbClr val="00CC00"/>
                  </a:solidFill>
                </a:rPr>
                <a:t>0110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>
                  <a:solidFill>
                    <a:srgbClr val="FF00FF"/>
                  </a:solidFill>
                </a:rPr>
                <a:t>0111</a:t>
              </a:r>
              <a:endParaRPr lang="en-US" sz="1600"/>
            </a:p>
            <a:p>
              <a:pPr algn="ctr"/>
              <a:r>
                <a:rPr lang="en-US" sz="1600"/>
                <a:t>1000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1001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1010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1011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1100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>
                  <a:solidFill>
                    <a:srgbClr val="3333FF"/>
                  </a:solidFill>
                </a:rPr>
                <a:t>1101</a:t>
              </a:r>
              <a:endParaRPr lang="en-US" sz="1600"/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1110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1111</a:t>
              </a:r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 flipH="1" flipV="1">
              <a:off x="1968" y="1632"/>
              <a:ext cx="1056" cy="91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 flipH="1" flipV="1">
              <a:off x="1968" y="2496"/>
              <a:ext cx="1056" cy="288"/>
            </a:xfrm>
            <a:prstGeom prst="line">
              <a:avLst/>
            </a:prstGeom>
            <a:noFill/>
            <a:ln w="25400">
              <a:solidFill>
                <a:srgbClr val="00CC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 flipH="1">
              <a:off x="1968" y="2640"/>
              <a:ext cx="1056" cy="864"/>
            </a:xfrm>
            <a:prstGeom prst="line">
              <a:avLst/>
            </a:prstGeom>
            <a:noFill/>
            <a:ln w="25400">
              <a:solidFill>
                <a:srgbClr val="3333FF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 flipH="1" flipV="1">
              <a:off x="1968" y="2688"/>
              <a:ext cx="1056" cy="24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Text Box 33"/>
            <p:cNvSpPr txBox="1">
              <a:spLocks noChangeArrowheads="1"/>
            </p:cNvSpPr>
            <p:nvPr/>
          </p:nvSpPr>
          <p:spPr bwMode="auto">
            <a:xfrm>
              <a:off x="3448" y="2256"/>
              <a:ext cx="357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Data</a:t>
              </a:r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1248" y="1584"/>
              <a:ext cx="720" cy="144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1248" y="2448"/>
              <a:ext cx="720" cy="144"/>
            </a:xfrm>
            <a:prstGeom prst="rect">
              <a:avLst/>
            </a:prstGeom>
            <a:solidFill>
              <a:srgbClr val="00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1248" y="2592"/>
              <a:ext cx="720" cy="144"/>
            </a:xfrm>
            <a:prstGeom prst="rect">
              <a:avLst/>
            </a:prstGeom>
            <a:solidFill>
              <a:srgbClr val="FF00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1248" y="3456"/>
              <a:ext cx="720" cy="144"/>
            </a:xfrm>
            <a:prstGeom prst="rect">
              <a:avLst/>
            </a:prstGeom>
            <a:solidFill>
              <a:srgbClr val="3333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0" name="Rectangle 39"/>
          <p:cNvSpPr/>
          <p:nvPr/>
        </p:nvSpPr>
        <p:spPr>
          <a:xfrm>
            <a:off x="2009954" y="1285730"/>
            <a:ext cx="12796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Memory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5696785" y="1422831"/>
            <a:ext cx="948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Cache</a:t>
            </a:r>
            <a:endParaRPr lang="en-US" dirty="0"/>
          </a:p>
        </p:txBody>
      </p:sp>
      <p:sp>
        <p:nvSpPr>
          <p:cNvPr id="42" name="Line 25"/>
          <p:cNvSpPr>
            <a:spLocks noChangeShapeType="1"/>
          </p:cNvSpPr>
          <p:nvPr/>
        </p:nvSpPr>
        <p:spPr bwMode="auto">
          <a:xfrm flipH="1">
            <a:off x="3218749" y="4146164"/>
            <a:ext cx="1861037" cy="534332"/>
          </a:xfrm>
          <a:prstGeom prst="line">
            <a:avLst/>
          </a:prstGeom>
          <a:noFill/>
          <a:ln w="25400">
            <a:solidFill>
              <a:srgbClr val="00CC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1976383" y="4563580"/>
            <a:ext cx="1257667" cy="258952"/>
          </a:xfrm>
          <a:prstGeom prst="rect">
            <a:avLst/>
          </a:prstGeom>
          <a:solidFill>
            <a:srgbClr val="00CC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514463" y="5600189"/>
            <a:ext cx="53457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Hmm.. The cache might get confused later!</a:t>
            </a:r>
          </a:p>
          <a:p>
            <a:r>
              <a:rPr lang="en-US" dirty="0" smtClean="0"/>
              <a:t>Why? And how do we solve that?</a:t>
            </a:r>
            <a:endParaRPr lang="en-US" dirty="0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 Organization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2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tags!</a:t>
            </a:r>
            <a:endParaRPr lang="en-US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248590" y="1948518"/>
            <a:ext cx="7016750" cy="4279900"/>
            <a:chOff x="831" y="1572"/>
            <a:chExt cx="4017" cy="2380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4128" y="2448"/>
              <a:ext cx="720" cy="144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983" y="2422"/>
              <a:ext cx="238" cy="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>
                  <a:solidFill>
                    <a:srgbClr val="FF0000"/>
                  </a:solidFill>
                </a:rPr>
                <a:t>00</a:t>
              </a:r>
              <a:endParaRPr lang="en-US" sz="1600"/>
            </a:p>
            <a:p>
              <a:pPr algn="ctr">
                <a:spcBef>
                  <a:spcPct val="8000"/>
                </a:spcBef>
              </a:pPr>
              <a:r>
                <a:rPr lang="en-US" sz="1600">
                  <a:solidFill>
                    <a:srgbClr val="3333FF"/>
                  </a:solidFill>
                </a:rPr>
                <a:t>01</a:t>
              </a:r>
              <a:endParaRPr lang="en-US" sz="1600"/>
            </a:p>
            <a:p>
              <a:pPr algn="ctr">
                <a:spcBef>
                  <a:spcPct val="8000"/>
                </a:spcBef>
              </a:pPr>
              <a:r>
                <a:rPr lang="en-US" sz="1600">
                  <a:solidFill>
                    <a:srgbClr val="00CC00"/>
                  </a:solidFill>
                </a:rPr>
                <a:t>10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>
                  <a:solidFill>
                    <a:srgbClr val="FF00FF"/>
                  </a:solidFill>
                </a:rPr>
                <a:t>11</a:t>
              </a:r>
              <a:endParaRPr lang="en-US" sz="1600"/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2895" y="2256"/>
              <a:ext cx="399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Index</a:t>
              </a: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128" y="2592"/>
              <a:ext cx="720" cy="144"/>
            </a:xfrm>
            <a:prstGeom prst="rect">
              <a:avLst/>
            </a:prstGeom>
            <a:solidFill>
              <a:srgbClr val="3333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4128" y="2736"/>
              <a:ext cx="720" cy="144"/>
            </a:xfrm>
            <a:prstGeom prst="rect">
              <a:avLst/>
            </a:prstGeom>
            <a:solidFill>
              <a:srgbClr val="00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128" y="2880"/>
              <a:ext cx="720" cy="144"/>
            </a:xfrm>
            <a:prstGeom prst="rect">
              <a:avLst/>
            </a:prstGeom>
            <a:solidFill>
              <a:srgbClr val="FF00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1248" y="1728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248" y="1872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1248" y="2016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1248" y="2160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1248" y="2304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248" y="2736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248" y="2880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248" y="3024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248" y="3168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1248" y="3312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248" y="3600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248" y="3744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Text Box 23"/>
            <p:cNvSpPr txBox="1">
              <a:spLocks noChangeArrowheads="1"/>
            </p:cNvSpPr>
            <p:nvPr/>
          </p:nvSpPr>
          <p:spPr bwMode="auto">
            <a:xfrm>
              <a:off x="831" y="1572"/>
              <a:ext cx="360" cy="2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>
                  <a:solidFill>
                    <a:srgbClr val="FF0000"/>
                  </a:solidFill>
                </a:rPr>
                <a:t>0000</a:t>
              </a:r>
              <a:endParaRPr lang="en-US" sz="1600"/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0001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0010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0011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0100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0101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>
                  <a:solidFill>
                    <a:srgbClr val="00CC00"/>
                  </a:solidFill>
                </a:rPr>
                <a:t>0110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>
                  <a:solidFill>
                    <a:srgbClr val="FF00FF"/>
                  </a:solidFill>
                </a:rPr>
                <a:t>0111</a:t>
              </a:r>
              <a:endParaRPr lang="en-US" sz="1600"/>
            </a:p>
            <a:p>
              <a:pPr algn="ctr"/>
              <a:r>
                <a:rPr lang="en-US" sz="1600"/>
                <a:t>1000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1001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1010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1011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1100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>
                  <a:solidFill>
                    <a:srgbClr val="3333FF"/>
                  </a:solidFill>
                </a:rPr>
                <a:t>1101</a:t>
              </a:r>
              <a:endParaRPr lang="en-US" sz="1600"/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1110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/>
                <a:t>1111</a:t>
              </a:r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 flipH="1" flipV="1">
              <a:off x="1968" y="1632"/>
              <a:ext cx="1056" cy="91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 flipH="1" flipV="1">
              <a:off x="1968" y="2496"/>
              <a:ext cx="1056" cy="288"/>
            </a:xfrm>
            <a:prstGeom prst="line">
              <a:avLst/>
            </a:prstGeom>
            <a:noFill/>
            <a:ln w="25400">
              <a:solidFill>
                <a:srgbClr val="00CC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 flipH="1">
              <a:off x="1968" y="2640"/>
              <a:ext cx="1056" cy="864"/>
            </a:xfrm>
            <a:prstGeom prst="line">
              <a:avLst/>
            </a:prstGeom>
            <a:noFill/>
            <a:ln w="25400">
              <a:solidFill>
                <a:srgbClr val="3333FF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 flipH="1" flipV="1">
              <a:off x="1968" y="2688"/>
              <a:ext cx="1056" cy="24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3360" y="2448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3360" y="2592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3360" y="2736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3360" y="2880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Text Box 32"/>
            <p:cNvSpPr txBox="1">
              <a:spLocks noChangeArrowheads="1"/>
            </p:cNvSpPr>
            <p:nvPr/>
          </p:nvSpPr>
          <p:spPr bwMode="auto">
            <a:xfrm>
              <a:off x="3555" y="2256"/>
              <a:ext cx="302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Tag</a:t>
              </a:r>
            </a:p>
          </p:txBody>
        </p:sp>
        <p:sp>
          <p:nvSpPr>
            <p:cNvPr id="34" name="Text Box 33"/>
            <p:cNvSpPr txBox="1">
              <a:spLocks noChangeArrowheads="1"/>
            </p:cNvSpPr>
            <p:nvPr/>
          </p:nvSpPr>
          <p:spPr bwMode="auto">
            <a:xfrm>
              <a:off x="4276" y="2256"/>
              <a:ext cx="357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Data</a:t>
              </a:r>
            </a:p>
          </p:txBody>
        </p:sp>
        <p:sp>
          <p:nvSpPr>
            <p:cNvPr id="35" name="Text Box 34"/>
            <p:cNvSpPr txBox="1">
              <a:spLocks noChangeArrowheads="1"/>
            </p:cNvSpPr>
            <p:nvPr/>
          </p:nvSpPr>
          <p:spPr bwMode="auto">
            <a:xfrm>
              <a:off x="3607" y="2422"/>
              <a:ext cx="238" cy="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>
                  <a:solidFill>
                    <a:srgbClr val="FF0000"/>
                  </a:solidFill>
                </a:rPr>
                <a:t>00</a:t>
              </a:r>
              <a:endParaRPr lang="en-US" sz="1600"/>
            </a:p>
            <a:p>
              <a:pPr algn="ctr">
                <a:spcBef>
                  <a:spcPct val="8000"/>
                </a:spcBef>
              </a:pPr>
              <a:r>
                <a:rPr lang="en-US" sz="1600">
                  <a:solidFill>
                    <a:srgbClr val="3333FF"/>
                  </a:solidFill>
                </a:rPr>
                <a:t>??</a:t>
              </a:r>
              <a:endParaRPr lang="en-US" sz="1600"/>
            </a:p>
            <a:p>
              <a:pPr algn="ctr">
                <a:spcBef>
                  <a:spcPct val="8000"/>
                </a:spcBef>
              </a:pPr>
              <a:r>
                <a:rPr lang="en-US" sz="1600">
                  <a:solidFill>
                    <a:srgbClr val="00CC00"/>
                  </a:solidFill>
                </a:rPr>
                <a:t>01</a:t>
              </a:r>
            </a:p>
            <a:p>
              <a:pPr algn="ctr">
                <a:spcBef>
                  <a:spcPct val="8000"/>
                </a:spcBef>
              </a:pPr>
              <a:r>
                <a:rPr lang="en-US" sz="1600">
                  <a:solidFill>
                    <a:srgbClr val="FF00FF"/>
                  </a:solidFill>
                </a:rPr>
                <a:t>01</a:t>
              </a:r>
              <a:endParaRPr lang="en-US" sz="1600"/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1248" y="1584"/>
              <a:ext cx="720" cy="144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1248" y="2448"/>
              <a:ext cx="720" cy="144"/>
            </a:xfrm>
            <a:prstGeom prst="rect">
              <a:avLst/>
            </a:prstGeom>
            <a:solidFill>
              <a:srgbClr val="00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1248" y="2592"/>
              <a:ext cx="720" cy="144"/>
            </a:xfrm>
            <a:prstGeom prst="rect">
              <a:avLst/>
            </a:prstGeom>
            <a:solidFill>
              <a:srgbClr val="FF00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1248" y="3456"/>
              <a:ext cx="720" cy="144"/>
            </a:xfrm>
            <a:prstGeom prst="rect">
              <a:avLst/>
            </a:prstGeom>
            <a:solidFill>
              <a:srgbClr val="3333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0" name="Rectangle 39"/>
          <p:cNvSpPr/>
          <p:nvPr/>
        </p:nvSpPr>
        <p:spPr>
          <a:xfrm>
            <a:off x="2009954" y="1285730"/>
            <a:ext cx="12796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Memory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6109900" y="1392232"/>
            <a:ext cx="948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Cache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 Organization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26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a cache block? (or </a:t>
            </a:r>
            <a:r>
              <a:rPr lang="en-US" i="1" dirty="0" smtClean="0"/>
              <a:t>cache line)</a:t>
            </a:r>
            <a:endParaRPr lang="en-US" dirty="0"/>
          </a:p>
        </p:txBody>
      </p:sp>
      <p:grpSp>
        <p:nvGrpSpPr>
          <p:cNvPr id="5" name="Group 50"/>
          <p:cNvGrpSpPr>
            <a:grpSpLocks/>
          </p:cNvGrpSpPr>
          <p:nvPr/>
        </p:nvGrpSpPr>
        <p:grpSpPr bwMode="auto">
          <a:xfrm>
            <a:off x="1426028" y="1460953"/>
            <a:ext cx="6221413" cy="4954588"/>
            <a:chOff x="2080" y="1357"/>
            <a:chExt cx="3919" cy="3121"/>
          </a:xfrm>
        </p:grpSpPr>
        <p:sp>
          <p:nvSpPr>
            <p:cNvPr id="6" name="Line 4"/>
            <p:cNvSpPr>
              <a:spLocks noChangeShapeType="1"/>
            </p:cNvSpPr>
            <p:nvPr/>
          </p:nvSpPr>
          <p:spPr bwMode="auto">
            <a:xfrm flipH="1">
              <a:off x="3643" y="3318"/>
              <a:ext cx="634" cy="871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H="1" flipV="1">
              <a:off x="3643" y="2883"/>
              <a:ext cx="634" cy="435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 flipH="1" flipV="1">
              <a:off x="3643" y="1904"/>
              <a:ext cx="634" cy="87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 flipH="1">
              <a:off x="3643" y="2774"/>
              <a:ext cx="634" cy="43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 flipH="1" flipV="1">
              <a:off x="3643" y="2230"/>
              <a:ext cx="634" cy="762"/>
            </a:xfrm>
            <a:prstGeom prst="line">
              <a:avLst/>
            </a:prstGeom>
            <a:noFill/>
            <a:ln w="25400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 flipH="1">
              <a:off x="3643" y="2992"/>
              <a:ext cx="634" cy="544"/>
            </a:xfrm>
            <a:prstGeom prst="line">
              <a:avLst/>
            </a:prstGeom>
            <a:noFill/>
            <a:ln w="25400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H="1" flipV="1">
              <a:off x="3643" y="2557"/>
              <a:ext cx="634" cy="598"/>
            </a:xfrm>
            <a:prstGeom prst="line">
              <a:avLst/>
            </a:prstGeom>
            <a:noFill/>
            <a:ln w="25400">
              <a:solidFill>
                <a:srgbClr val="00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 flipH="1">
              <a:off x="3643" y="3155"/>
              <a:ext cx="634" cy="707"/>
            </a:xfrm>
            <a:prstGeom prst="line">
              <a:avLst/>
            </a:prstGeom>
            <a:noFill/>
            <a:ln w="25400">
              <a:solidFill>
                <a:srgbClr val="00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2640" y="2230"/>
              <a:ext cx="686" cy="164"/>
            </a:xfrm>
            <a:prstGeom prst="rect">
              <a:avLst/>
            </a:prstGeom>
            <a:solidFill>
              <a:srgbClr val="3333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2640" y="2394"/>
              <a:ext cx="686" cy="163"/>
            </a:xfrm>
            <a:prstGeom prst="rect">
              <a:avLst/>
            </a:prstGeom>
            <a:solidFill>
              <a:srgbClr val="00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2640" y="2720"/>
              <a:ext cx="686" cy="163"/>
            </a:xfrm>
            <a:prstGeom prst="rect">
              <a:avLst/>
            </a:prstGeom>
            <a:solidFill>
              <a:srgbClr val="FF00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2640" y="2067"/>
              <a:ext cx="686" cy="163"/>
            </a:xfrm>
            <a:prstGeom prst="rect">
              <a:avLst/>
            </a:prstGeom>
            <a:solidFill>
              <a:srgbClr val="3333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2640" y="2557"/>
              <a:ext cx="686" cy="163"/>
            </a:xfrm>
            <a:prstGeom prst="rect">
              <a:avLst/>
            </a:prstGeom>
            <a:solidFill>
              <a:srgbClr val="00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2640" y="2883"/>
              <a:ext cx="686" cy="163"/>
            </a:xfrm>
            <a:prstGeom prst="rect">
              <a:avLst/>
            </a:prstGeom>
            <a:solidFill>
              <a:srgbClr val="FF00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2640" y="3373"/>
              <a:ext cx="686" cy="163"/>
            </a:xfrm>
            <a:prstGeom prst="rect">
              <a:avLst/>
            </a:prstGeom>
            <a:solidFill>
              <a:srgbClr val="3333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2640" y="3699"/>
              <a:ext cx="686" cy="163"/>
            </a:xfrm>
            <a:prstGeom prst="rect">
              <a:avLst/>
            </a:prstGeom>
            <a:solidFill>
              <a:srgbClr val="00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2640" y="4026"/>
              <a:ext cx="686" cy="163"/>
            </a:xfrm>
            <a:prstGeom prst="rect">
              <a:avLst/>
            </a:prstGeom>
            <a:solidFill>
              <a:srgbClr val="FF00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2640" y="3536"/>
              <a:ext cx="686" cy="163"/>
            </a:xfrm>
            <a:prstGeom prst="rect">
              <a:avLst/>
            </a:prstGeom>
            <a:solidFill>
              <a:srgbClr val="3333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2640" y="3862"/>
              <a:ext cx="686" cy="164"/>
            </a:xfrm>
            <a:prstGeom prst="rect">
              <a:avLst/>
            </a:prstGeom>
            <a:solidFill>
              <a:srgbClr val="00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2640" y="4189"/>
              <a:ext cx="686" cy="163"/>
            </a:xfrm>
            <a:prstGeom prst="rect">
              <a:avLst/>
            </a:prstGeom>
            <a:solidFill>
              <a:srgbClr val="FF00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Text Box 24"/>
            <p:cNvSpPr txBox="1">
              <a:spLocks noChangeArrowheads="1"/>
            </p:cNvSpPr>
            <p:nvPr/>
          </p:nvSpPr>
          <p:spPr bwMode="auto">
            <a:xfrm>
              <a:off x="2216" y="1728"/>
              <a:ext cx="262" cy="2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solidFill>
                    <a:srgbClr val="FF0000"/>
                  </a:solidFill>
                </a:rPr>
                <a:t>0</a:t>
              </a:r>
              <a:endParaRPr lang="en-US" sz="1600"/>
            </a:p>
            <a:p>
              <a:pPr algn="ctr" eaLnBrk="1" hangingPunct="1">
                <a:spcBef>
                  <a:spcPct val="8000"/>
                </a:spcBef>
              </a:pPr>
              <a:r>
                <a:rPr lang="en-US" sz="1600">
                  <a:solidFill>
                    <a:srgbClr val="FF0000"/>
                  </a:solidFill>
                </a:rPr>
                <a:t>1</a:t>
              </a:r>
              <a:endParaRPr lang="en-US" sz="1600"/>
            </a:p>
            <a:p>
              <a:pPr algn="ctr" eaLnBrk="1" hangingPunct="1">
                <a:spcBef>
                  <a:spcPct val="8000"/>
                </a:spcBef>
              </a:pPr>
              <a:r>
                <a:rPr lang="en-US" sz="1600">
                  <a:solidFill>
                    <a:srgbClr val="3333FF"/>
                  </a:solidFill>
                </a:rPr>
                <a:t>2</a:t>
              </a:r>
            </a:p>
            <a:p>
              <a:pPr algn="ctr" eaLnBrk="1" hangingPunct="1">
                <a:spcBef>
                  <a:spcPct val="8000"/>
                </a:spcBef>
              </a:pPr>
              <a:r>
                <a:rPr lang="en-US" sz="1600">
                  <a:solidFill>
                    <a:srgbClr val="3333FF"/>
                  </a:solidFill>
                </a:rPr>
                <a:t>3</a:t>
              </a:r>
              <a:endParaRPr lang="en-US" sz="1600"/>
            </a:p>
            <a:p>
              <a:pPr algn="ctr" eaLnBrk="1" hangingPunct="1">
                <a:spcBef>
                  <a:spcPct val="8000"/>
                </a:spcBef>
              </a:pPr>
              <a:r>
                <a:rPr lang="en-US" sz="1600">
                  <a:solidFill>
                    <a:srgbClr val="00CC00"/>
                  </a:solidFill>
                </a:rPr>
                <a:t>4</a:t>
              </a:r>
            </a:p>
            <a:p>
              <a:pPr algn="ctr" eaLnBrk="1" hangingPunct="1">
                <a:spcBef>
                  <a:spcPct val="8000"/>
                </a:spcBef>
              </a:pPr>
              <a:r>
                <a:rPr lang="en-US" sz="1600">
                  <a:solidFill>
                    <a:srgbClr val="00CC00"/>
                  </a:solidFill>
                </a:rPr>
                <a:t>5</a:t>
              </a:r>
            </a:p>
            <a:p>
              <a:pPr algn="ctr" eaLnBrk="1" hangingPunct="1">
                <a:spcBef>
                  <a:spcPct val="8000"/>
                </a:spcBef>
              </a:pPr>
              <a:r>
                <a:rPr lang="en-US" sz="1600">
                  <a:solidFill>
                    <a:srgbClr val="FF00FF"/>
                  </a:solidFill>
                </a:rPr>
                <a:t>6</a:t>
              </a:r>
            </a:p>
            <a:p>
              <a:pPr algn="ctr" eaLnBrk="1" hangingPunct="1">
                <a:spcBef>
                  <a:spcPct val="8000"/>
                </a:spcBef>
              </a:pPr>
              <a:r>
                <a:rPr lang="en-US" sz="1600">
                  <a:solidFill>
                    <a:srgbClr val="FF00FF"/>
                  </a:solidFill>
                </a:rPr>
                <a:t>7</a:t>
              </a:r>
              <a:endParaRPr lang="en-US" sz="1600"/>
            </a:p>
            <a:p>
              <a:pPr algn="ctr" eaLnBrk="1" hangingPunct="1"/>
              <a:r>
                <a:rPr lang="en-US" sz="1600">
                  <a:solidFill>
                    <a:srgbClr val="FF0000"/>
                  </a:solidFill>
                </a:rPr>
                <a:t>8</a:t>
              </a:r>
              <a:endParaRPr lang="en-US" sz="1600"/>
            </a:p>
            <a:p>
              <a:pPr algn="ctr" eaLnBrk="1" hangingPunct="1">
                <a:spcBef>
                  <a:spcPct val="8000"/>
                </a:spcBef>
              </a:pPr>
              <a:r>
                <a:rPr lang="en-US" sz="1600">
                  <a:solidFill>
                    <a:srgbClr val="FF0000"/>
                  </a:solidFill>
                </a:rPr>
                <a:t>9</a:t>
              </a:r>
              <a:endParaRPr lang="en-US" sz="1600"/>
            </a:p>
            <a:p>
              <a:pPr algn="ctr" eaLnBrk="1" hangingPunct="1">
                <a:spcBef>
                  <a:spcPct val="8000"/>
                </a:spcBef>
              </a:pPr>
              <a:r>
                <a:rPr lang="en-US" sz="1600">
                  <a:solidFill>
                    <a:srgbClr val="3333FF"/>
                  </a:solidFill>
                </a:rPr>
                <a:t>10</a:t>
              </a:r>
            </a:p>
            <a:p>
              <a:pPr algn="ctr" eaLnBrk="1" hangingPunct="1">
                <a:spcBef>
                  <a:spcPct val="8000"/>
                </a:spcBef>
              </a:pPr>
              <a:r>
                <a:rPr lang="en-US" sz="1600">
                  <a:solidFill>
                    <a:srgbClr val="3333FF"/>
                  </a:solidFill>
                </a:rPr>
                <a:t>11</a:t>
              </a:r>
              <a:endParaRPr lang="en-US" sz="1600">
                <a:solidFill>
                  <a:srgbClr val="FF00FF"/>
                </a:solidFill>
              </a:endParaRPr>
            </a:p>
            <a:p>
              <a:pPr algn="ctr" eaLnBrk="1" hangingPunct="1">
                <a:spcBef>
                  <a:spcPct val="8000"/>
                </a:spcBef>
              </a:pPr>
              <a:r>
                <a:rPr lang="en-US" sz="1600">
                  <a:solidFill>
                    <a:srgbClr val="00CC00"/>
                  </a:solidFill>
                </a:rPr>
                <a:t>12</a:t>
              </a:r>
            </a:p>
            <a:p>
              <a:pPr algn="ctr" eaLnBrk="1" hangingPunct="1">
                <a:spcBef>
                  <a:spcPct val="8000"/>
                </a:spcBef>
              </a:pPr>
              <a:r>
                <a:rPr lang="en-US" sz="1600">
                  <a:solidFill>
                    <a:srgbClr val="00CC00"/>
                  </a:solidFill>
                </a:rPr>
                <a:t>13</a:t>
              </a:r>
            </a:p>
            <a:p>
              <a:pPr algn="ctr" eaLnBrk="1" hangingPunct="1">
                <a:spcBef>
                  <a:spcPct val="8000"/>
                </a:spcBef>
              </a:pPr>
              <a:r>
                <a:rPr lang="en-US" sz="1600">
                  <a:solidFill>
                    <a:srgbClr val="FF00FF"/>
                  </a:solidFill>
                </a:rPr>
                <a:t>14</a:t>
              </a:r>
            </a:p>
            <a:p>
              <a:pPr algn="ctr" eaLnBrk="1" hangingPunct="1">
                <a:spcBef>
                  <a:spcPct val="8000"/>
                </a:spcBef>
              </a:pPr>
              <a:r>
                <a:rPr lang="en-US" sz="1600">
                  <a:solidFill>
                    <a:srgbClr val="FF00FF"/>
                  </a:solidFill>
                </a:rPr>
                <a:t>15</a:t>
              </a:r>
            </a:p>
          </p:txBody>
        </p:sp>
        <p:sp>
          <p:nvSpPr>
            <p:cNvPr id="27" name="Text Box 25"/>
            <p:cNvSpPr txBox="1">
              <a:spLocks noChangeArrowheads="1"/>
            </p:cNvSpPr>
            <p:nvPr/>
          </p:nvSpPr>
          <p:spPr bwMode="auto">
            <a:xfrm>
              <a:off x="2080" y="1359"/>
              <a:ext cx="570" cy="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/>
                <a:t>Byte</a:t>
              </a:r>
            </a:p>
            <a:p>
              <a:pPr algn="ctr" eaLnBrk="1" hangingPunct="1"/>
              <a:r>
                <a:rPr lang="en-US" sz="1600"/>
                <a:t>Address</a:t>
              </a: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2640" y="1741"/>
              <a:ext cx="686" cy="163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2640" y="1904"/>
              <a:ext cx="686" cy="163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2640" y="3046"/>
              <a:ext cx="686" cy="164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2640" y="3210"/>
              <a:ext cx="686" cy="163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Text Box 30"/>
            <p:cNvSpPr txBox="1">
              <a:spLocks noChangeArrowheads="1"/>
            </p:cNvSpPr>
            <p:nvPr/>
          </p:nvSpPr>
          <p:spPr bwMode="auto">
            <a:xfrm>
              <a:off x="5688" y="2685"/>
              <a:ext cx="195" cy="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solidFill>
                    <a:srgbClr val="FF0000"/>
                  </a:solidFill>
                </a:rPr>
                <a:t>0</a:t>
              </a:r>
              <a:endParaRPr lang="en-US" sz="1600"/>
            </a:p>
            <a:p>
              <a:pPr algn="ctr" eaLnBrk="1" hangingPunct="1">
                <a:spcBef>
                  <a:spcPct val="8000"/>
                </a:spcBef>
              </a:pPr>
              <a:r>
                <a:rPr lang="en-US" sz="1600">
                  <a:solidFill>
                    <a:srgbClr val="3333FF"/>
                  </a:solidFill>
                </a:rPr>
                <a:t>1</a:t>
              </a:r>
              <a:endParaRPr lang="en-US" sz="1600"/>
            </a:p>
            <a:p>
              <a:pPr algn="ctr" eaLnBrk="1" hangingPunct="1">
                <a:spcBef>
                  <a:spcPct val="8000"/>
                </a:spcBef>
              </a:pPr>
              <a:r>
                <a:rPr lang="en-US" sz="1600">
                  <a:solidFill>
                    <a:srgbClr val="00CC00"/>
                  </a:solidFill>
                </a:rPr>
                <a:t>2</a:t>
              </a:r>
            </a:p>
            <a:p>
              <a:pPr algn="ctr" eaLnBrk="1" hangingPunct="1">
                <a:spcBef>
                  <a:spcPct val="8000"/>
                </a:spcBef>
              </a:pPr>
              <a:r>
                <a:rPr lang="en-US" sz="1600">
                  <a:solidFill>
                    <a:srgbClr val="FF00FF"/>
                  </a:solidFill>
                </a:rPr>
                <a:t>3</a:t>
              </a:r>
              <a:endParaRPr lang="en-US" sz="1600"/>
            </a:p>
          </p:txBody>
        </p:sp>
        <p:sp>
          <p:nvSpPr>
            <p:cNvPr id="33" name="Text Box 31"/>
            <p:cNvSpPr txBox="1">
              <a:spLocks noChangeArrowheads="1"/>
            </p:cNvSpPr>
            <p:nvPr/>
          </p:nvSpPr>
          <p:spPr bwMode="auto">
            <a:xfrm>
              <a:off x="5560" y="2448"/>
              <a:ext cx="439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/>
                <a:t>Index</a:t>
              </a: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4963" y="2883"/>
              <a:ext cx="687" cy="163"/>
            </a:xfrm>
            <a:prstGeom prst="rect">
              <a:avLst/>
            </a:prstGeom>
            <a:solidFill>
              <a:srgbClr val="3333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4963" y="3046"/>
              <a:ext cx="687" cy="164"/>
            </a:xfrm>
            <a:prstGeom prst="rect">
              <a:avLst/>
            </a:prstGeom>
            <a:solidFill>
              <a:srgbClr val="00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4963" y="3210"/>
              <a:ext cx="687" cy="163"/>
            </a:xfrm>
            <a:prstGeom prst="rect">
              <a:avLst/>
            </a:prstGeom>
            <a:solidFill>
              <a:srgbClr val="FF00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4963" y="2720"/>
              <a:ext cx="687" cy="163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4277" y="2883"/>
              <a:ext cx="686" cy="163"/>
            </a:xfrm>
            <a:prstGeom prst="rect">
              <a:avLst/>
            </a:prstGeom>
            <a:solidFill>
              <a:srgbClr val="3333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4277" y="3046"/>
              <a:ext cx="686" cy="164"/>
            </a:xfrm>
            <a:prstGeom prst="rect">
              <a:avLst/>
            </a:prstGeom>
            <a:solidFill>
              <a:srgbClr val="00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4277" y="3210"/>
              <a:ext cx="686" cy="163"/>
            </a:xfrm>
            <a:prstGeom prst="rect">
              <a:avLst/>
            </a:prstGeom>
            <a:solidFill>
              <a:srgbClr val="FF00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4277" y="2720"/>
              <a:ext cx="686" cy="163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AutoShape 40"/>
            <p:cNvSpPr>
              <a:spLocks/>
            </p:cNvSpPr>
            <p:nvPr/>
          </p:nvSpPr>
          <p:spPr bwMode="auto">
            <a:xfrm>
              <a:off x="3379" y="1741"/>
              <a:ext cx="106" cy="326"/>
            </a:xfrm>
            <a:prstGeom prst="rightBrace">
              <a:avLst>
                <a:gd name="adj1" fmla="val 25629"/>
                <a:gd name="adj2" fmla="val 50000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AutoShape 41"/>
            <p:cNvSpPr>
              <a:spLocks/>
            </p:cNvSpPr>
            <p:nvPr/>
          </p:nvSpPr>
          <p:spPr bwMode="auto">
            <a:xfrm>
              <a:off x="3379" y="2067"/>
              <a:ext cx="106" cy="327"/>
            </a:xfrm>
            <a:prstGeom prst="rightBrace">
              <a:avLst>
                <a:gd name="adj1" fmla="val 25708"/>
                <a:gd name="adj2" fmla="val 50000"/>
              </a:avLst>
            </a:prstGeom>
            <a:noFill/>
            <a:ln w="19050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AutoShape 42"/>
            <p:cNvSpPr>
              <a:spLocks/>
            </p:cNvSpPr>
            <p:nvPr/>
          </p:nvSpPr>
          <p:spPr bwMode="auto">
            <a:xfrm>
              <a:off x="3379" y="2394"/>
              <a:ext cx="106" cy="326"/>
            </a:xfrm>
            <a:prstGeom prst="rightBrace">
              <a:avLst>
                <a:gd name="adj1" fmla="val 25629"/>
                <a:gd name="adj2" fmla="val 50000"/>
              </a:avLst>
            </a:prstGeom>
            <a:noFill/>
            <a:ln w="19050">
              <a:solidFill>
                <a:srgbClr val="00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AutoShape 43"/>
            <p:cNvSpPr>
              <a:spLocks/>
            </p:cNvSpPr>
            <p:nvPr/>
          </p:nvSpPr>
          <p:spPr bwMode="auto">
            <a:xfrm>
              <a:off x="3379" y="2720"/>
              <a:ext cx="106" cy="326"/>
            </a:xfrm>
            <a:prstGeom prst="rightBrace">
              <a:avLst>
                <a:gd name="adj1" fmla="val 25629"/>
                <a:gd name="adj2" fmla="val 50000"/>
              </a:avLst>
            </a:prstGeom>
            <a:noFill/>
            <a:ln w="1905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AutoShape 44"/>
            <p:cNvSpPr>
              <a:spLocks/>
            </p:cNvSpPr>
            <p:nvPr/>
          </p:nvSpPr>
          <p:spPr bwMode="auto">
            <a:xfrm>
              <a:off x="3379" y="3046"/>
              <a:ext cx="106" cy="327"/>
            </a:xfrm>
            <a:prstGeom prst="rightBrace">
              <a:avLst>
                <a:gd name="adj1" fmla="val 25708"/>
                <a:gd name="adj2" fmla="val 50000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AutoShape 45"/>
            <p:cNvSpPr>
              <a:spLocks/>
            </p:cNvSpPr>
            <p:nvPr/>
          </p:nvSpPr>
          <p:spPr bwMode="auto">
            <a:xfrm>
              <a:off x="3379" y="3373"/>
              <a:ext cx="106" cy="326"/>
            </a:xfrm>
            <a:prstGeom prst="rightBrace">
              <a:avLst>
                <a:gd name="adj1" fmla="val 25629"/>
                <a:gd name="adj2" fmla="val 50000"/>
              </a:avLst>
            </a:prstGeom>
            <a:noFill/>
            <a:ln w="19050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AutoShape 46"/>
            <p:cNvSpPr>
              <a:spLocks/>
            </p:cNvSpPr>
            <p:nvPr/>
          </p:nvSpPr>
          <p:spPr bwMode="auto">
            <a:xfrm>
              <a:off x="3379" y="3699"/>
              <a:ext cx="106" cy="327"/>
            </a:xfrm>
            <a:prstGeom prst="rightBrace">
              <a:avLst>
                <a:gd name="adj1" fmla="val 25708"/>
                <a:gd name="adj2" fmla="val 50000"/>
              </a:avLst>
            </a:prstGeom>
            <a:noFill/>
            <a:ln w="19050">
              <a:solidFill>
                <a:srgbClr val="00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AutoShape 47"/>
            <p:cNvSpPr>
              <a:spLocks/>
            </p:cNvSpPr>
            <p:nvPr/>
          </p:nvSpPr>
          <p:spPr bwMode="auto">
            <a:xfrm>
              <a:off x="3379" y="4026"/>
              <a:ext cx="106" cy="326"/>
            </a:xfrm>
            <a:prstGeom prst="rightBrace">
              <a:avLst>
                <a:gd name="adj1" fmla="val 25629"/>
                <a:gd name="adj2" fmla="val 50000"/>
              </a:avLst>
            </a:prstGeom>
            <a:noFill/>
            <a:ln w="1905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Text Box 48"/>
            <p:cNvSpPr txBox="1">
              <a:spLocks noChangeArrowheads="1"/>
            </p:cNvSpPr>
            <p:nvPr/>
          </p:nvSpPr>
          <p:spPr bwMode="auto">
            <a:xfrm>
              <a:off x="3463" y="1782"/>
              <a:ext cx="195" cy="2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solidFill>
                    <a:srgbClr val="FF0000"/>
                  </a:solidFill>
                </a:rPr>
                <a:t>0</a:t>
              </a:r>
              <a:endParaRPr lang="en-US" sz="1600"/>
            </a:p>
            <a:p>
              <a:pPr algn="ctr" eaLnBrk="1" hangingPunct="1">
                <a:spcBef>
                  <a:spcPct val="8000"/>
                </a:spcBef>
              </a:pPr>
              <a:endParaRPr lang="en-US" sz="1600">
                <a:solidFill>
                  <a:srgbClr val="FF0000"/>
                </a:solidFill>
              </a:endParaRPr>
            </a:p>
            <a:p>
              <a:pPr algn="ctr" eaLnBrk="1" hangingPunct="1">
                <a:spcBef>
                  <a:spcPct val="8000"/>
                </a:spcBef>
              </a:pPr>
              <a:r>
                <a:rPr lang="en-US" sz="1600">
                  <a:solidFill>
                    <a:srgbClr val="3333FF"/>
                  </a:solidFill>
                </a:rPr>
                <a:t>1</a:t>
              </a:r>
            </a:p>
            <a:p>
              <a:pPr algn="ctr" eaLnBrk="1" hangingPunct="1">
                <a:spcBef>
                  <a:spcPct val="8000"/>
                </a:spcBef>
              </a:pPr>
              <a:endParaRPr lang="en-US" sz="1600">
                <a:solidFill>
                  <a:srgbClr val="3333FF"/>
                </a:solidFill>
              </a:endParaRPr>
            </a:p>
            <a:p>
              <a:pPr algn="ctr" eaLnBrk="1" hangingPunct="1">
                <a:spcBef>
                  <a:spcPct val="8000"/>
                </a:spcBef>
              </a:pPr>
              <a:r>
                <a:rPr lang="en-US" sz="1600">
                  <a:solidFill>
                    <a:srgbClr val="00CC00"/>
                  </a:solidFill>
                </a:rPr>
                <a:t>2</a:t>
              </a:r>
            </a:p>
            <a:p>
              <a:pPr algn="ctr" eaLnBrk="1" hangingPunct="1">
                <a:spcBef>
                  <a:spcPct val="8000"/>
                </a:spcBef>
              </a:pPr>
              <a:endParaRPr lang="en-US" sz="1600">
                <a:solidFill>
                  <a:srgbClr val="009900"/>
                </a:solidFill>
              </a:endParaRPr>
            </a:p>
            <a:p>
              <a:pPr algn="ctr" eaLnBrk="1" hangingPunct="1">
                <a:spcBef>
                  <a:spcPct val="8000"/>
                </a:spcBef>
              </a:pPr>
              <a:r>
                <a:rPr lang="en-US" sz="1600">
                  <a:solidFill>
                    <a:srgbClr val="FF00FF"/>
                  </a:solidFill>
                </a:rPr>
                <a:t>3</a:t>
              </a:r>
            </a:p>
            <a:p>
              <a:pPr algn="ctr" eaLnBrk="1" hangingPunct="1">
                <a:spcBef>
                  <a:spcPct val="8000"/>
                </a:spcBef>
              </a:pPr>
              <a:endParaRPr lang="en-US" sz="1600"/>
            </a:p>
            <a:p>
              <a:pPr algn="ctr" eaLnBrk="1" hangingPunct="1"/>
              <a:r>
                <a:rPr lang="en-US" sz="1600">
                  <a:solidFill>
                    <a:srgbClr val="FF0000"/>
                  </a:solidFill>
                </a:rPr>
                <a:t>4</a:t>
              </a:r>
              <a:endParaRPr lang="en-US" sz="1600"/>
            </a:p>
            <a:p>
              <a:pPr algn="ctr" eaLnBrk="1" hangingPunct="1">
                <a:spcBef>
                  <a:spcPct val="8000"/>
                </a:spcBef>
              </a:pPr>
              <a:endParaRPr lang="en-US" sz="1600"/>
            </a:p>
            <a:p>
              <a:pPr algn="ctr" eaLnBrk="1" hangingPunct="1">
                <a:spcBef>
                  <a:spcPct val="8000"/>
                </a:spcBef>
              </a:pPr>
              <a:r>
                <a:rPr lang="en-US" sz="1600">
                  <a:solidFill>
                    <a:srgbClr val="3333FF"/>
                  </a:solidFill>
                </a:rPr>
                <a:t>5</a:t>
              </a:r>
            </a:p>
            <a:p>
              <a:pPr algn="ctr" eaLnBrk="1" hangingPunct="1">
                <a:spcBef>
                  <a:spcPct val="8000"/>
                </a:spcBef>
              </a:pPr>
              <a:endParaRPr lang="en-US" sz="1600">
                <a:solidFill>
                  <a:srgbClr val="FF00FF"/>
                </a:solidFill>
              </a:endParaRPr>
            </a:p>
            <a:p>
              <a:pPr algn="ctr" eaLnBrk="1" hangingPunct="1">
                <a:spcBef>
                  <a:spcPct val="8000"/>
                </a:spcBef>
              </a:pPr>
              <a:r>
                <a:rPr lang="en-US" sz="1600">
                  <a:solidFill>
                    <a:srgbClr val="00CC00"/>
                  </a:solidFill>
                </a:rPr>
                <a:t>6</a:t>
              </a:r>
            </a:p>
            <a:p>
              <a:pPr algn="ctr" eaLnBrk="1" hangingPunct="1">
                <a:spcBef>
                  <a:spcPct val="8000"/>
                </a:spcBef>
              </a:pPr>
              <a:endParaRPr lang="en-US" sz="1600">
                <a:solidFill>
                  <a:srgbClr val="00CC00"/>
                </a:solidFill>
              </a:endParaRPr>
            </a:p>
            <a:p>
              <a:pPr algn="ctr" eaLnBrk="1" hangingPunct="1">
                <a:spcBef>
                  <a:spcPct val="8000"/>
                </a:spcBef>
              </a:pPr>
              <a:r>
                <a:rPr lang="en-US" sz="1600">
                  <a:solidFill>
                    <a:srgbClr val="FF00FF"/>
                  </a:solidFill>
                </a:rPr>
                <a:t>7</a:t>
              </a:r>
            </a:p>
            <a:p>
              <a:pPr algn="ctr" eaLnBrk="1" hangingPunct="1">
                <a:spcBef>
                  <a:spcPct val="8000"/>
                </a:spcBef>
              </a:pPr>
              <a:endParaRPr lang="en-US" sz="1600">
                <a:solidFill>
                  <a:srgbClr val="FF00FF"/>
                </a:solidFill>
              </a:endParaRPr>
            </a:p>
          </p:txBody>
        </p:sp>
        <p:sp>
          <p:nvSpPr>
            <p:cNvPr id="51" name="Text Box 49"/>
            <p:cNvSpPr txBox="1">
              <a:spLocks noChangeArrowheads="1"/>
            </p:cNvSpPr>
            <p:nvPr/>
          </p:nvSpPr>
          <p:spPr bwMode="auto">
            <a:xfrm>
              <a:off x="3171" y="1357"/>
              <a:ext cx="816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 dirty="0" smtClean="0"/>
                <a:t>Block (line)</a:t>
              </a:r>
              <a:endParaRPr lang="en-US" sz="1600" dirty="0"/>
            </a:p>
            <a:p>
              <a:pPr algn="ctr" eaLnBrk="1" hangingPunct="1"/>
              <a:r>
                <a:rPr lang="en-US" sz="1600" dirty="0" smtClean="0"/>
                <a:t>number</a:t>
              </a:r>
              <a:endParaRPr lang="en-US" sz="1600" dirty="0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 Organization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21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puzzle.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 smtClean="0"/>
              <a:t>What can you infer from this:</a:t>
            </a:r>
          </a:p>
          <a:p>
            <a:endParaRPr lang="en-US" b="0" dirty="0"/>
          </a:p>
          <a:p>
            <a:r>
              <a:rPr lang="en-US" b="0" dirty="0" smtClean="0"/>
              <a:t>Cache starts </a:t>
            </a:r>
            <a:r>
              <a:rPr lang="en-US" b="0" i="1" dirty="0" smtClean="0"/>
              <a:t>empty</a:t>
            </a:r>
          </a:p>
          <a:p>
            <a:r>
              <a:rPr lang="en-US" b="0" dirty="0" smtClean="0"/>
              <a:t>Access (</a:t>
            </a:r>
            <a:r>
              <a:rPr lang="en-US" b="0" dirty="0" err="1" smtClean="0"/>
              <a:t>addr</a:t>
            </a:r>
            <a:r>
              <a:rPr lang="en-US" b="0" dirty="0" smtClean="0"/>
              <a:t>, hit/miss) stream</a:t>
            </a:r>
          </a:p>
          <a:p>
            <a:r>
              <a:rPr lang="en-US" b="0" dirty="0" smtClean="0"/>
              <a:t>(10, miss), (11, hit), (12, miss)</a:t>
            </a:r>
            <a:endParaRPr lang="en-US" b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 Organization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7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820583"/>
            <a:r>
              <a:rPr lang="en-US" dirty="0" smtClean="0">
                <a:latin typeface="Trebuchet MS" charset="0"/>
                <a:ea typeface="ＭＳ Ｐゴシック" charset="0"/>
                <a:cs typeface="ＭＳ Ｐゴシック" charset="0"/>
              </a:rPr>
              <a:t>Problems with direct mapped caches?</a:t>
            </a:r>
            <a:endParaRPr lang="en-US" dirty="0">
              <a:latin typeface="Trebuchet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defTabSz="820583">
              <a:buNone/>
            </a:pPr>
            <a:endParaRPr lang="en-US" sz="1200" dirty="0" smtClean="0">
              <a:latin typeface="Trebuchet MS" charset="0"/>
              <a:ea typeface="ＭＳ Ｐゴシック" charset="0"/>
              <a:cs typeface="ＭＳ Ｐゴシック" charset="0"/>
            </a:endParaRPr>
          </a:p>
          <a:p>
            <a:pPr marL="307718" indent="-307718" defTabSz="820583"/>
            <a:r>
              <a:rPr lang="en-US" sz="2000" dirty="0" smtClean="0">
                <a:latin typeface="Trebuchet MS" charset="0"/>
                <a:ea typeface="ＭＳ Ｐゴシック" charset="0"/>
                <a:cs typeface="ＭＳ Ｐゴシック" charset="0"/>
              </a:rPr>
              <a:t>What </a:t>
            </a:r>
            <a:r>
              <a:rPr lang="en-US" sz="2000" dirty="0">
                <a:latin typeface="Trebuchet MS" charset="0"/>
                <a:ea typeface="ＭＳ Ｐゴシック" charset="0"/>
                <a:cs typeface="ＭＳ Ｐゴシック" charset="0"/>
              </a:rPr>
              <a:t>happens if a </a:t>
            </a:r>
          </a:p>
          <a:p>
            <a:pPr marL="307718" indent="-307718" defTabSz="820583">
              <a:buNone/>
            </a:pPr>
            <a:r>
              <a:rPr lang="en-US" sz="2000" dirty="0">
                <a:latin typeface="Trebuchet MS" charset="0"/>
                <a:ea typeface="ＭＳ Ｐゴシック" charset="0"/>
                <a:cs typeface="ＭＳ Ｐゴシック" charset="0"/>
              </a:rPr>
              <a:t>	program uses addresses </a:t>
            </a:r>
          </a:p>
          <a:p>
            <a:pPr marL="307718" indent="-307718" defTabSz="820583">
              <a:buNone/>
            </a:pPr>
            <a:r>
              <a:rPr lang="en-US" sz="2000" dirty="0">
                <a:latin typeface="Trebuchet MS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000" dirty="0">
                <a:solidFill>
                  <a:srgbClr val="00CC00"/>
                </a:solidFill>
                <a:latin typeface="Trebuchet MS" charset="0"/>
                <a:ea typeface="ＭＳ Ｐゴシック" charset="0"/>
                <a:cs typeface="ＭＳ Ｐゴシック" charset="0"/>
              </a:rPr>
              <a:t>2, 6, 2, 6, 2</a:t>
            </a:r>
            <a:r>
              <a:rPr lang="en-US" sz="2000" dirty="0">
                <a:latin typeface="Trebuchet MS" charset="0"/>
                <a:ea typeface="ＭＳ Ｐゴシック" charset="0"/>
                <a:cs typeface="ＭＳ Ｐゴシック" charset="0"/>
              </a:rPr>
              <a:t>, …?</a:t>
            </a:r>
          </a:p>
          <a:p>
            <a:pPr marL="666723" lvl="1" indent="-256432" defTabSz="820583"/>
            <a:endParaRPr lang="en-US" sz="1100" dirty="0">
              <a:latin typeface="Trebuchet MS" charset="0"/>
              <a:ea typeface="ＭＳ Ｐゴシック" charset="0"/>
            </a:endParaRPr>
          </a:p>
        </p:txBody>
      </p:sp>
      <p:grpSp>
        <p:nvGrpSpPr>
          <p:cNvPr id="48133" name="Group 4"/>
          <p:cNvGrpSpPr>
            <a:grpSpLocks/>
          </p:cNvGrpSpPr>
          <p:nvPr/>
        </p:nvGrpSpPr>
        <p:grpSpPr bwMode="auto">
          <a:xfrm>
            <a:off x="4137305" y="1741770"/>
            <a:ext cx="4555133" cy="4307539"/>
            <a:chOff x="2596" y="1003"/>
            <a:chExt cx="2868" cy="2714"/>
          </a:xfrm>
        </p:grpSpPr>
        <p:sp>
          <p:nvSpPr>
            <p:cNvPr id="48134" name="Line 5"/>
            <p:cNvSpPr>
              <a:spLocks noChangeShapeType="1"/>
            </p:cNvSpPr>
            <p:nvPr/>
          </p:nvSpPr>
          <p:spPr bwMode="auto">
            <a:xfrm flipH="1" flipV="1">
              <a:off x="3840" y="1728"/>
              <a:ext cx="576" cy="864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35" name="Line 6"/>
            <p:cNvSpPr>
              <a:spLocks noChangeShapeType="1"/>
            </p:cNvSpPr>
            <p:nvPr/>
          </p:nvSpPr>
          <p:spPr bwMode="auto">
            <a:xfrm flipH="1" flipV="1">
              <a:off x="3840" y="2256"/>
              <a:ext cx="576" cy="336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36" name="Rectangle 7"/>
            <p:cNvSpPr>
              <a:spLocks noChangeArrowheads="1"/>
            </p:cNvSpPr>
            <p:nvPr/>
          </p:nvSpPr>
          <p:spPr bwMode="auto">
            <a:xfrm>
              <a:off x="4416" y="2208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37" name="Text Box 8"/>
            <p:cNvSpPr txBox="1">
              <a:spLocks noChangeArrowheads="1"/>
            </p:cNvSpPr>
            <p:nvPr/>
          </p:nvSpPr>
          <p:spPr bwMode="auto">
            <a:xfrm>
              <a:off x="5129" y="2173"/>
              <a:ext cx="262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00</a:t>
              </a:r>
            </a:p>
            <a:p>
              <a:pPr algn="ctr">
                <a:spcBef>
                  <a:spcPct val="8000"/>
                </a:spcBef>
              </a:pPr>
              <a:r>
                <a:rPr lang="en-US" sz="1400"/>
                <a:t>01</a:t>
              </a:r>
            </a:p>
            <a:p>
              <a:pPr algn="ctr">
                <a:spcBef>
                  <a:spcPct val="8000"/>
                </a:spcBef>
              </a:pPr>
              <a:r>
                <a:rPr lang="en-US" sz="1400">
                  <a:solidFill>
                    <a:srgbClr val="009900"/>
                  </a:solidFill>
                </a:rPr>
                <a:t>10</a:t>
              </a:r>
            </a:p>
            <a:p>
              <a:pPr algn="ctr">
                <a:spcBef>
                  <a:spcPct val="8000"/>
                </a:spcBef>
              </a:pPr>
              <a:r>
                <a:rPr lang="en-US" sz="1400"/>
                <a:t>11</a:t>
              </a:r>
            </a:p>
          </p:txBody>
        </p:sp>
        <p:sp>
          <p:nvSpPr>
            <p:cNvPr id="48138" name="Text Box 9"/>
            <p:cNvSpPr txBox="1">
              <a:spLocks noChangeArrowheads="1"/>
            </p:cNvSpPr>
            <p:nvPr/>
          </p:nvSpPr>
          <p:spPr bwMode="auto">
            <a:xfrm>
              <a:off x="5043" y="1964"/>
              <a:ext cx="421" cy="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Index</a:t>
              </a:r>
            </a:p>
          </p:txBody>
        </p:sp>
        <p:sp>
          <p:nvSpPr>
            <p:cNvPr id="48139" name="Rectangle 10"/>
            <p:cNvSpPr>
              <a:spLocks noChangeArrowheads="1"/>
            </p:cNvSpPr>
            <p:nvPr/>
          </p:nvSpPr>
          <p:spPr bwMode="auto">
            <a:xfrm>
              <a:off x="4416" y="2352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0" name="Rectangle 11"/>
            <p:cNvSpPr>
              <a:spLocks noChangeArrowheads="1"/>
            </p:cNvSpPr>
            <p:nvPr/>
          </p:nvSpPr>
          <p:spPr bwMode="auto">
            <a:xfrm>
              <a:off x="4416" y="2496"/>
              <a:ext cx="720" cy="144"/>
            </a:xfrm>
            <a:prstGeom prst="rect">
              <a:avLst/>
            </a:prstGeom>
            <a:solidFill>
              <a:srgbClr val="00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1" name="Rectangle 12"/>
            <p:cNvSpPr>
              <a:spLocks noChangeArrowheads="1"/>
            </p:cNvSpPr>
            <p:nvPr/>
          </p:nvSpPr>
          <p:spPr bwMode="auto">
            <a:xfrm>
              <a:off x="4416" y="2640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2" name="Rectangle 13"/>
            <p:cNvSpPr>
              <a:spLocks noChangeArrowheads="1"/>
            </p:cNvSpPr>
            <p:nvPr/>
          </p:nvSpPr>
          <p:spPr bwMode="auto">
            <a:xfrm>
              <a:off x="3120" y="1344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3" name="Rectangle 14"/>
            <p:cNvSpPr>
              <a:spLocks noChangeArrowheads="1"/>
            </p:cNvSpPr>
            <p:nvPr/>
          </p:nvSpPr>
          <p:spPr bwMode="auto">
            <a:xfrm>
              <a:off x="3120" y="1488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4" name="Rectangle 15"/>
            <p:cNvSpPr>
              <a:spLocks noChangeArrowheads="1"/>
            </p:cNvSpPr>
            <p:nvPr/>
          </p:nvSpPr>
          <p:spPr bwMode="auto">
            <a:xfrm>
              <a:off x="3120" y="1632"/>
              <a:ext cx="720" cy="144"/>
            </a:xfrm>
            <a:prstGeom prst="rect">
              <a:avLst/>
            </a:prstGeom>
            <a:solidFill>
              <a:srgbClr val="00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5" name="Rectangle 16"/>
            <p:cNvSpPr>
              <a:spLocks noChangeArrowheads="1"/>
            </p:cNvSpPr>
            <p:nvPr/>
          </p:nvSpPr>
          <p:spPr bwMode="auto">
            <a:xfrm>
              <a:off x="3120" y="1776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6" name="Rectangle 17"/>
            <p:cNvSpPr>
              <a:spLocks noChangeArrowheads="1"/>
            </p:cNvSpPr>
            <p:nvPr/>
          </p:nvSpPr>
          <p:spPr bwMode="auto">
            <a:xfrm>
              <a:off x="3120" y="1920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7" name="Rectangle 18"/>
            <p:cNvSpPr>
              <a:spLocks noChangeArrowheads="1"/>
            </p:cNvSpPr>
            <p:nvPr/>
          </p:nvSpPr>
          <p:spPr bwMode="auto">
            <a:xfrm>
              <a:off x="3120" y="2064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8" name="Rectangle 19"/>
            <p:cNvSpPr>
              <a:spLocks noChangeArrowheads="1"/>
            </p:cNvSpPr>
            <p:nvPr/>
          </p:nvSpPr>
          <p:spPr bwMode="auto">
            <a:xfrm>
              <a:off x="3120" y="2208"/>
              <a:ext cx="720" cy="144"/>
            </a:xfrm>
            <a:prstGeom prst="rect">
              <a:avLst/>
            </a:prstGeom>
            <a:solidFill>
              <a:srgbClr val="00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9" name="Rectangle 20"/>
            <p:cNvSpPr>
              <a:spLocks noChangeArrowheads="1"/>
            </p:cNvSpPr>
            <p:nvPr/>
          </p:nvSpPr>
          <p:spPr bwMode="auto">
            <a:xfrm>
              <a:off x="3120" y="2352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50" name="Rectangle 21"/>
            <p:cNvSpPr>
              <a:spLocks noChangeArrowheads="1"/>
            </p:cNvSpPr>
            <p:nvPr/>
          </p:nvSpPr>
          <p:spPr bwMode="auto">
            <a:xfrm>
              <a:off x="3120" y="2496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51" name="Rectangle 22"/>
            <p:cNvSpPr>
              <a:spLocks noChangeArrowheads="1"/>
            </p:cNvSpPr>
            <p:nvPr/>
          </p:nvSpPr>
          <p:spPr bwMode="auto">
            <a:xfrm>
              <a:off x="3120" y="2640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52" name="Rectangle 23"/>
            <p:cNvSpPr>
              <a:spLocks noChangeArrowheads="1"/>
            </p:cNvSpPr>
            <p:nvPr/>
          </p:nvSpPr>
          <p:spPr bwMode="auto">
            <a:xfrm>
              <a:off x="3120" y="2784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53" name="Rectangle 24"/>
            <p:cNvSpPr>
              <a:spLocks noChangeArrowheads="1"/>
            </p:cNvSpPr>
            <p:nvPr/>
          </p:nvSpPr>
          <p:spPr bwMode="auto">
            <a:xfrm>
              <a:off x="3120" y="2928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54" name="Rectangle 25"/>
            <p:cNvSpPr>
              <a:spLocks noChangeArrowheads="1"/>
            </p:cNvSpPr>
            <p:nvPr/>
          </p:nvSpPr>
          <p:spPr bwMode="auto">
            <a:xfrm>
              <a:off x="3120" y="3072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55" name="Rectangle 26"/>
            <p:cNvSpPr>
              <a:spLocks noChangeArrowheads="1"/>
            </p:cNvSpPr>
            <p:nvPr/>
          </p:nvSpPr>
          <p:spPr bwMode="auto">
            <a:xfrm>
              <a:off x="3120" y="3216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56" name="Rectangle 27"/>
            <p:cNvSpPr>
              <a:spLocks noChangeArrowheads="1"/>
            </p:cNvSpPr>
            <p:nvPr/>
          </p:nvSpPr>
          <p:spPr bwMode="auto">
            <a:xfrm>
              <a:off x="3120" y="3360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57" name="Rectangle 28"/>
            <p:cNvSpPr>
              <a:spLocks noChangeArrowheads="1"/>
            </p:cNvSpPr>
            <p:nvPr/>
          </p:nvSpPr>
          <p:spPr bwMode="auto">
            <a:xfrm>
              <a:off x="3120" y="3504"/>
              <a:ext cx="720" cy="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58" name="Text Box 29"/>
            <p:cNvSpPr txBox="1">
              <a:spLocks noChangeArrowheads="1"/>
            </p:cNvSpPr>
            <p:nvPr/>
          </p:nvSpPr>
          <p:spPr bwMode="auto">
            <a:xfrm>
              <a:off x="2684" y="1328"/>
              <a:ext cx="394" cy="2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0000</a:t>
              </a:r>
            </a:p>
            <a:p>
              <a:pPr algn="ctr">
                <a:spcBef>
                  <a:spcPct val="8000"/>
                </a:spcBef>
              </a:pPr>
              <a:r>
                <a:rPr lang="en-US" sz="1400"/>
                <a:t>0001</a:t>
              </a:r>
            </a:p>
            <a:p>
              <a:pPr algn="ctr">
                <a:spcBef>
                  <a:spcPct val="8000"/>
                </a:spcBef>
              </a:pPr>
              <a:r>
                <a:rPr lang="en-US" sz="1400">
                  <a:solidFill>
                    <a:srgbClr val="00CC00"/>
                  </a:solidFill>
                </a:rPr>
                <a:t>0010</a:t>
              </a:r>
            </a:p>
            <a:p>
              <a:pPr algn="ctr">
                <a:spcBef>
                  <a:spcPct val="8000"/>
                </a:spcBef>
              </a:pPr>
              <a:r>
                <a:rPr lang="en-US" sz="1400"/>
                <a:t>0011</a:t>
              </a:r>
            </a:p>
            <a:p>
              <a:pPr algn="ctr">
                <a:spcBef>
                  <a:spcPct val="8000"/>
                </a:spcBef>
              </a:pPr>
              <a:r>
                <a:rPr lang="en-US" sz="1400"/>
                <a:t>0100</a:t>
              </a:r>
            </a:p>
            <a:p>
              <a:pPr algn="ctr">
                <a:spcBef>
                  <a:spcPct val="8000"/>
                </a:spcBef>
              </a:pPr>
              <a:r>
                <a:rPr lang="en-US" sz="1400"/>
                <a:t>0101</a:t>
              </a:r>
            </a:p>
            <a:p>
              <a:pPr algn="ctr">
                <a:spcBef>
                  <a:spcPct val="8000"/>
                </a:spcBef>
              </a:pPr>
              <a:r>
                <a:rPr lang="en-US" sz="1400">
                  <a:solidFill>
                    <a:srgbClr val="00CC00"/>
                  </a:solidFill>
                </a:rPr>
                <a:t>0110</a:t>
              </a:r>
            </a:p>
            <a:p>
              <a:pPr algn="ctr">
                <a:spcBef>
                  <a:spcPct val="8000"/>
                </a:spcBef>
              </a:pPr>
              <a:r>
                <a:rPr lang="en-US" sz="1400"/>
                <a:t>0111</a:t>
              </a:r>
            </a:p>
            <a:p>
              <a:pPr algn="ctr"/>
              <a:r>
                <a:rPr lang="en-US" sz="1400"/>
                <a:t>1000</a:t>
              </a:r>
            </a:p>
            <a:p>
              <a:pPr algn="ctr">
                <a:spcBef>
                  <a:spcPct val="8000"/>
                </a:spcBef>
              </a:pPr>
              <a:r>
                <a:rPr lang="en-US" sz="1400"/>
                <a:t>1001</a:t>
              </a:r>
            </a:p>
            <a:p>
              <a:pPr algn="ctr">
                <a:spcBef>
                  <a:spcPct val="8000"/>
                </a:spcBef>
              </a:pPr>
              <a:r>
                <a:rPr lang="en-US" sz="1400"/>
                <a:t>1010</a:t>
              </a:r>
            </a:p>
            <a:p>
              <a:pPr algn="ctr">
                <a:spcBef>
                  <a:spcPct val="8000"/>
                </a:spcBef>
              </a:pPr>
              <a:r>
                <a:rPr lang="en-US" sz="1400"/>
                <a:t>1011</a:t>
              </a:r>
            </a:p>
            <a:p>
              <a:pPr algn="ctr">
                <a:spcBef>
                  <a:spcPct val="8000"/>
                </a:spcBef>
              </a:pPr>
              <a:r>
                <a:rPr lang="en-US" sz="1400"/>
                <a:t>1100</a:t>
              </a:r>
            </a:p>
            <a:p>
              <a:pPr algn="ctr">
                <a:spcBef>
                  <a:spcPct val="8000"/>
                </a:spcBef>
              </a:pPr>
              <a:r>
                <a:rPr lang="en-US" sz="1400"/>
                <a:t>1101</a:t>
              </a:r>
            </a:p>
            <a:p>
              <a:pPr algn="ctr">
                <a:spcBef>
                  <a:spcPct val="8000"/>
                </a:spcBef>
              </a:pPr>
              <a:r>
                <a:rPr lang="en-US" sz="1400"/>
                <a:t>1110</a:t>
              </a:r>
            </a:p>
            <a:p>
              <a:pPr algn="ctr">
                <a:spcBef>
                  <a:spcPct val="8000"/>
                </a:spcBef>
              </a:pPr>
              <a:r>
                <a:rPr lang="en-US" sz="1400"/>
                <a:t>1111</a:t>
              </a:r>
            </a:p>
          </p:txBody>
        </p:sp>
        <p:sp>
          <p:nvSpPr>
            <p:cNvPr id="48159" name="Text Box 30"/>
            <p:cNvSpPr txBox="1">
              <a:spLocks noChangeArrowheads="1"/>
            </p:cNvSpPr>
            <p:nvPr/>
          </p:nvSpPr>
          <p:spPr bwMode="auto">
            <a:xfrm>
              <a:off x="2596" y="1003"/>
              <a:ext cx="548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Memory</a:t>
              </a:r>
            </a:p>
            <a:p>
              <a:pPr algn="ctr"/>
              <a:r>
                <a:rPr lang="en-US" sz="1400"/>
                <a:t>Address</a:t>
              </a: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 Organization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49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 smtClean="0"/>
              <a:t>What if we could store data in </a:t>
            </a:r>
            <a:r>
              <a:rPr lang="en-US" b="0" i="1" dirty="0" smtClean="0"/>
              <a:t>any</a:t>
            </a:r>
            <a:r>
              <a:rPr lang="en-US" b="0" dirty="0" smtClean="0"/>
              <a:t> place in the cache?</a:t>
            </a:r>
          </a:p>
          <a:p>
            <a:r>
              <a:rPr lang="en-US" b="0" dirty="0" smtClean="0"/>
              <a:t>But that might slow down caches… so we do something in between.</a:t>
            </a:r>
          </a:p>
          <a:p>
            <a:endParaRPr lang="en-US" b="0" dirty="0"/>
          </a:p>
          <a:p>
            <a:endParaRPr lang="en-US" b="0" dirty="0"/>
          </a:p>
        </p:txBody>
      </p:sp>
      <p:grpSp>
        <p:nvGrpSpPr>
          <p:cNvPr id="5" name="Group 51"/>
          <p:cNvGrpSpPr>
            <a:grpSpLocks/>
          </p:cNvGrpSpPr>
          <p:nvPr/>
        </p:nvGrpSpPr>
        <p:grpSpPr bwMode="auto">
          <a:xfrm>
            <a:off x="175766" y="2648818"/>
            <a:ext cx="8804956" cy="3818203"/>
            <a:chOff x="329" y="1717"/>
            <a:chExt cx="5606" cy="2431"/>
          </a:xfrm>
        </p:grpSpPr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5016" y="2502"/>
              <a:ext cx="792" cy="130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426" y="2443"/>
              <a:ext cx="195" cy="1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0</a:t>
              </a:r>
            </a:p>
            <a:p>
              <a:pPr algn="ctr">
                <a:spcBef>
                  <a:spcPct val="10000"/>
                </a:spcBef>
              </a:pPr>
              <a:r>
                <a:rPr lang="en-US" sz="1600"/>
                <a:t>1</a:t>
              </a:r>
            </a:p>
            <a:p>
              <a:pPr algn="ctr">
                <a:spcBef>
                  <a:spcPct val="10000"/>
                </a:spcBef>
              </a:pPr>
              <a:r>
                <a:rPr lang="en-US" sz="1600"/>
                <a:t>2</a:t>
              </a:r>
            </a:p>
            <a:p>
              <a:pPr algn="ctr">
                <a:spcBef>
                  <a:spcPct val="10000"/>
                </a:spcBef>
              </a:pPr>
              <a:r>
                <a:rPr lang="en-US" sz="1600"/>
                <a:t>3</a:t>
              </a:r>
            </a:p>
            <a:p>
              <a:pPr algn="ctr">
                <a:spcBef>
                  <a:spcPct val="10000"/>
                </a:spcBef>
              </a:pPr>
              <a:r>
                <a:rPr lang="en-US" sz="1600"/>
                <a:t>4</a:t>
              </a:r>
            </a:p>
            <a:p>
              <a:pPr algn="ctr">
                <a:spcBef>
                  <a:spcPct val="10000"/>
                </a:spcBef>
              </a:pPr>
              <a:r>
                <a:rPr lang="en-US" sz="1600"/>
                <a:t>5</a:t>
              </a:r>
            </a:p>
            <a:p>
              <a:pPr algn="ctr">
                <a:spcBef>
                  <a:spcPct val="10000"/>
                </a:spcBef>
              </a:pPr>
              <a:r>
                <a:rPr lang="en-US" sz="1600"/>
                <a:t>6</a:t>
              </a:r>
            </a:p>
            <a:p>
              <a:pPr algn="ctr">
                <a:spcBef>
                  <a:spcPct val="10000"/>
                </a:spcBef>
              </a:pPr>
              <a:r>
                <a:rPr lang="en-US" sz="1600"/>
                <a:t>7</a:t>
              </a:r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329" y="2285"/>
              <a:ext cx="350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 Set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2112" y="2502"/>
              <a:ext cx="792" cy="327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1904" y="2573"/>
              <a:ext cx="195" cy="1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0</a:t>
              </a:r>
            </a:p>
            <a:p>
              <a:pPr algn="ctr">
                <a:spcBef>
                  <a:spcPct val="100000"/>
                </a:spcBef>
              </a:pPr>
              <a:r>
                <a:rPr lang="en-US" sz="1600"/>
                <a:t>1</a:t>
              </a:r>
            </a:p>
            <a:p>
              <a:pPr algn="ctr">
                <a:spcBef>
                  <a:spcPct val="100000"/>
                </a:spcBef>
              </a:pPr>
              <a:r>
                <a:rPr lang="en-US" sz="1600"/>
                <a:t>2</a:t>
              </a:r>
            </a:p>
            <a:p>
              <a:pPr algn="ctr">
                <a:spcBef>
                  <a:spcPct val="100000"/>
                </a:spcBef>
              </a:pPr>
              <a:r>
                <a:rPr lang="en-US" sz="1600"/>
                <a:t>3</a:t>
              </a:r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1807" y="2285"/>
              <a:ext cx="350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 Set</a:t>
              </a: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3643" y="2502"/>
              <a:ext cx="792" cy="65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3435" y="2726"/>
              <a:ext cx="195" cy="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0</a:t>
              </a:r>
            </a:p>
            <a:p>
              <a:pPr algn="ctr">
                <a:spcBef>
                  <a:spcPct val="300000"/>
                </a:spcBef>
              </a:pPr>
              <a:r>
                <a:rPr lang="en-US" sz="1600"/>
                <a:t>1</a:t>
              </a:r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3339" y="2285"/>
              <a:ext cx="350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 Set</a:t>
              </a: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2112" y="2829"/>
              <a:ext cx="792" cy="32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2112" y="3155"/>
              <a:ext cx="792" cy="327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2112" y="3482"/>
              <a:ext cx="792" cy="32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2112" y="3645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2112" y="3318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2112" y="2992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2112" y="2666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5016" y="2666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5016" y="2829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5016" y="2992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>
              <a:off x="5016" y="3155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5016" y="3318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5016" y="3482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>
              <a:off x="5016" y="3645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3643" y="3155"/>
              <a:ext cx="792" cy="65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>
              <a:off x="3643" y="2666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3643" y="2829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auto">
            <a:xfrm>
              <a:off x="3643" y="2992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Line 31"/>
            <p:cNvSpPr>
              <a:spLocks noChangeShapeType="1"/>
            </p:cNvSpPr>
            <p:nvPr/>
          </p:nvSpPr>
          <p:spPr bwMode="auto">
            <a:xfrm>
              <a:off x="3643" y="3318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Line 32"/>
            <p:cNvSpPr>
              <a:spLocks noChangeShapeType="1"/>
            </p:cNvSpPr>
            <p:nvPr/>
          </p:nvSpPr>
          <p:spPr bwMode="auto">
            <a:xfrm>
              <a:off x="3643" y="3482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auto">
            <a:xfrm>
              <a:off x="3643" y="3645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Text Box 34"/>
            <p:cNvSpPr txBox="1">
              <a:spLocks noChangeArrowheads="1"/>
            </p:cNvSpPr>
            <p:nvPr/>
          </p:nvSpPr>
          <p:spPr bwMode="auto">
            <a:xfrm>
              <a:off x="544" y="1739"/>
              <a:ext cx="849" cy="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1-way</a:t>
              </a:r>
              <a:endParaRPr lang="en-US" sz="1600" dirty="0"/>
            </a:p>
            <a:p>
              <a:pPr algn="ctr"/>
              <a:r>
                <a:rPr lang="en-US" sz="1600" dirty="0"/>
                <a:t>8 sets,</a:t>
              </a:r>
            </a:p>
            <a:p>
              <a:pPr algn="ctr"/>
              <a:r>
                <a:rPr lang="en-US" sz="1600" dirty="0"/>
                <a:t>1 block each</a:t>
              </a:r>
            </a:p>
          </p:txBody>
        </p:sp>
        <p:sp>
          <p:nvSpPr>
            <p:cNvPr id="37" name="Text Box 35"/>
            <p:cNvSpPr txBox="1">
              <a:spLocks noChangeArrowheads="1"/>
            </p:cNvSpPr>
            <p:nvPr/>
          </p:nvSpPr>
          <p:spPr bwMode="auto">
            <a:xfrm>
              <a:off x="2042" y="1739"/>
              <a:ext cx="901" cy="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>
                  <a:solidFill>
                    <a:srgbClr val="FF0000"/>
                  </a:solidFill>
                </a:rPr>
                <a:t>2-way</a:t>
              </a:r>
              <a:endParaRPr lang="en-US" sz="1600"/>
            </a:p>
            <a:p>
              <a:pPr algn="ctr"/>
              <a:r>
                <a:rPr lang="en-US" sz="1600"/>
                <a:t>4 sets,</a:t>
              </a:r>
            </a:p>
            <a:p>
              <a:pPr algn="ctr"/>
              <a:r>
                <a:rPr lang="en-US" sz="1600"/>
                <a:t>2 blocks each</a:t>
              </a:r>
            </a:p>
          </p:txBody>
        </p:sp>
        <p:sp>
          <p:nvSpPr>
            <p:cNvPr id="38" name="Text Box 36"/>
            <p:cNvSpPr txBox="1">
              <a:spLocks noChangeArrowheads="1"/>
            </p:cNvSpPr>
            <p:nvPr/>
          </p:nvSpPr>
          <p:spPr bwMode="auto">
            <a:xfrm>
              <a:off x="3573" y="1739"/>
              <a:ext cx="901" cy="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>
                  <a:solidFill>
                    <a:srgbClr val="FF0000"/>
                  </a:solidFill>
                </a:rPr>
                <a:t>4-way</a:t>
              </a:r>
              <a:endParaRPr lang="en-US" sz="1600"/>
            </a:p>
            <a:p>
              <a:pPr algn="ctr"/>
              <a:r>
                <a:rPr lang="en-US" sz="1600"/>
                <a:t>2 sets,</a:t>
              </a:r>
            </a:p>
            <a:p>
              <a:pPr algn="ctr"/>
              <a:r>
                <a:rPr lang="en-US" sz="1600"/>
                <a:t>4 blocks each</a:t>
              </a:r>
            </a:p>
          </p:txBody>
        </p:sp>
        <p:sp>
          <p:nvSpPr>
            <p:cNvPr id="39" name="Text Box 37"/>
            <p:cNvSpPr txBox="1">
              <a:spLocks noChangeArrowheads="1"/>
            </p:cNvSpPr>
            <p:nvPr/>
          </p:nvSpPr>
          <p:spPr bwMode="auto">
            <a:xfrm>
              <a:off x="4808" y="3034"/>
              <a:ext cx="195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0</a:t>
              </a:r>
            </a:p>
          </p:txBody>
        </p:sp>
        <p:sp>
          <p:nvSpPr>
            <p:cNvPr id="40" name="Text Box 38"/>
            <p:cNvSpPr txBox="1">
              <a:spLocks noChangeArrowheads="1"/>
            </p:cNvSpPr>
            <p:nvPr/>
          </p:nvSpPr>
          <p:spPr bwMode="auto">
            <a:xfrm>
              <a:off x="4711" y="2285"/>
              <a:ext cx="350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 Set</a:t>
              </a:r>
            </a:p>
          </p:txBody>
        </p:sp>
        <p:sp>
          <p:nvSpPr>
            <p:cNvPr id="41" name="Text Box 39"/>
            <p:cNvSpPr txBox="1">
              <a:spLocks noChangeArrowheads="1"/>
            </p:cNvSpPr>
            <p:nvPr/>
          </p:nvSpPr>
          <p:spPr bwMode="auto">
            <a:xfrm>
              <a:off x="5068" y="1717"/>
              <a:ext cx="592" cy="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>
                  <a:solidFill>
                    <a:srgbClr val="FF0000"/>
                  </a:solidFill>
                </a:rPr>
                <a:t>8-way</a:t>
              </a:r>
              <a:endParaRPr lang="en-US" sz="1600"/>
            </a:p>
            <a:p>
              <a:pPr algn="ctr"/>
              <a:r>
                <a:rPr lang="en-US" sz="1600"/>
                <a:t>1 set,</a:t>
              </a:r>
            </a:p>
            <a:p>
              <a:pPr algn="ctr"/>
              <a:r>
                <a:rPr lang="en-US" sz="1600"/>
                <a:t>8 blocks</a:t>
              </a:r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634" y="3645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634" y="3482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634" y="3318"/>
              <a:ext cx="792" cy="16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634" y="3155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Rectangle 44"/>
            <p:cNvSpPr>
              <a:spLocks noChangeArrowheads="1"/>
            </p:cNvSpPr>
            <p:nvPr/>
          </p:nvSpPr>
          <p:spPr bwMode="auto">
            <a:xfrm>
              <a:off x="634" y="2992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Rectangle 45"/>
            <p:cNvSpPr>
              <a:spLocks noChangeArrowheads="1"/>
            </p:cNvSpPr>
            <p:nvPr/>
          </p:nvSpPr>
          <p:spPr bwMode="auto">
            <a:xfrm>
              <a:off x="634" y="2829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Rectangle 46"/>
            <p:cNvSpPr>
              <a:spLocks noChangeArrowheads="1"/>
            </p:cNvSpPr>
            <p:nvPr/>
          </p:nvSpPr>
          <p:spPr bwMode="auto">
            <a:xfrm>
              <a:off x="634" y="2666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634" y="2502"/>
              <a:ext cx="792" cy="16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Text Box 49"/>
            <p:cNvSpPr txBox="1">
              <a:spLocks noChangeArrowheads="1"/>
            </p:cNvSpPr>
            <p:nvPr/>
          </p:nvSpPr>
          <p:spPr bwMode="auto">
            <a:xfrm>
              <a:off x="528" y="3936"/>
              <a:ext cx="95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r>
                <a:rPr lang="en-US" sz="1600">
                  <a:solidFill>
                    <a:srgbClr val="FF0000"/>
                  </a:solidFill>
                </a:rPr>
                <a:t>direct mapped</a:t>
              </a:r>
            </a:p>
          </p:txBody>
        </p:sp>
        <p:sp>
          <p:nvSpPr>
            <p:cNvPr id="51" name="Text Box 50"/>
            <p:cNvSpPr txBox="1">
              <a:spLocks noChangeArrowheads="1"/>
            </p:cNvSpPr>
            <p:nvPr/>
          </p:nvSpPr>
          <p:spPr bwMode="auto">
            <a:xfrm>
              <a:off x="4896" y="3936"/>
              <a:ext cx="103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r>
                <a:rPr lang="en-US" sz="1600">
                  <a:solidFill>
                    <a:srgbClr val="FF0000"/>
                  </a:solidFill>
                </a:rPr>
                <a:t>fully associative</a:t>
              </a: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7610929" y="1641929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>
              <a:latin typeface="Calibri" pitchFamily="34" charset="0"/>
            </a:endParaRPr>
          </a:p>
        </p:txBody>
      </p:sp>
      <p:sp>
        <p:nvSpPr>
          <p:cNvPr id="53" name="Footer Placeholder 5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 Organization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now how do I know where data goes?</a:t>
            </a:r>
            <a:endParaRPr lang="en-US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382486" y="2177143"/>
            <a:ext cx="6116638" cy="762000"/>
            <a:chOff x="1210" y="1200"/>
            <a:chExt cx="3503" cy="424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304" y="1392"/>
              <a:ext cx="1056" cy="19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360" y="1392"/>
              <a:ext cx="480" cy="19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1210" y="1392"/>
              <a:ext cx="83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m-bit Address</a:t>
              </a: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3422" y="1200"/>
              <a:ext cx="403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k bits</a:t>
              </a: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2499" y="1200"/>
              <a:ext cx="734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(m-k-n) bits</a:t>
              </a: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4031" y="1295"/>
              <a:ext cx="682" cy="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n-bit Block</a:t>
              </a:r>
            </a:p>
            <a:p>
              <a:pPr algn="ctr"/>
              <a:r>
                <a:rPr lang="en-US" sz="1600"/>
                <a:t>Offset</a:t>
              </a: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3840" y="1392"/>
              <a:ext cx="96" cy="19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2673" y="1392"/>
              <a:ext cx="33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 Tag</a:t>
              </a:r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3422" y="1392"/>
              <a:ext cx="39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Index</a:t>
              </a:r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3936" y="1488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1455057" y="4457715"/>
            <a:ext cx="6144395" cy="765594"/>
            <a:chOff x="898" y="2975"/>
            <a:chExt cx="3520" cy="426"/>
          </a:xfrm>
        </p:grpSpPr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975" y="3168"/>
              <a:ext cx="1056" cy="19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031" y="3168"/>
              <a:ext cx="480" cy="19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898" y="3168"/>
              <a:ext cx="80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/>
                <a:t>4-bit Address</a:t>
              </a:r>
            </a:p>
          </p:txBody>
        </p:sp>
        <p:sp>
          <p:nvSpPr>
            <p:cNvPr id="20" name="Text Box 19"/>
            <p:cNvSpPr txBox="1">
              <a:spLocks noChangeArrowheads="1"/>
            </p:cNvSpPr>
            <p:nvPr/>
          </p:nvSpPr>
          <p:spPr bwMode="auto">
            <a:xfrm>
              <a:off x="3091" y="2975"/>
              <a:ext cx="40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 smtClean="0"/>
                <a:t>? bits</a:t>
              </a:r>
              <a:endParaRPr lang="en-US" sz="1600" dirty="0"/>
            </a:p>
          </p:txBody>
        </p:sp>
        <p:sp>
          <p:nvSpPr>
            <p:cNvPr id="21" name="Text Box 20"/>
            <p:cNvSpPr txBox="1">
              <a:spLocks noChangeArrowheads="1"/>
            </p:cNvSpPr>
            <p:nvPr/>
          </p:nvSpPr>
          <p:spPr bwMode="auto">
            <a:xfrm>
              <a:off x="2333" y="2975"/>
              <a:ext cx="40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 smtClean="0"/>
                <a:t>? bits</a:t>
              </a:r>
              <a:endParaRPr lang="en-US" sz="1600" dirty="0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3668" y="3070"/>
              <a:ext cx="750" cy="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 smtClean="0"/>
                <a:t>?-bits </a:t>
              </a:r>
              <a:r>
                <a:rPr lang="en-US" sz="1600" dirty="0"/>
                <a:t>Block</a:t>
              </a:r>
            </a:p>
            <a:p>
              <a:pPr algn="ctr"/>
              <a:r>
                <a:rPr lang="en-US" sz="1600" dirty="0"/>
                <a:t>Offset</a:t>
              </a: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3511" y="3168"/>
              <a:ext cx="96" cy="19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Text Box 23"/>
            <p:cNvSpPr txBox="1">
              <a:spLocks noChangeArrowheads="1"/>
            </p:cNvSpPr>
            <p:nvPr/>
          </p:nvSpPr>
          <p:spPr bwMode="auto">
            <a:xfrm>
              <a:off x="2455" y="3167"/>
              <a:ext cx="11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/>
                <a:t> </a:t>
              </a:r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3235" y="3167"/>
              <a:ext cx="11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endParaRPr lang="en-US" sz="1600" dirty="0">
                <a:solidFill>
                  <a:srgbClr val="00CC00"/>
                </a:solidFill>
              </a:endParaRPr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3607" y="3264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Text Box 26"/>
            <p:cNvSpPr txBox="1">
              <a:spLocks noChangeArrowheads="1"/>
            </p:cNvSpPr>
            <p:nvPr/>
          </p:nvSpPr>
          <p:spPr bwMode="auto">
            <a:xfrm>
              <a:off x="3482" y="3167"/>
              <a:ext cx="11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/>
                <a:t> 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1164172" y="3390992"/>
            <a:ext cx="65586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914400"/>
            <a:r>
              <a:rPr lang="en-US" sz="2000" b="0" dirty="0">
                <a:solidFill>
                  <a:srgbClr val="FF0000"/>
                </a:solidFill>
                <a:latin typeface="Trebuchet MS" charset="0"/>
                <a:ea typeface="ＭＳ Ｐゴシック" charset="0"/>
                <a:cs typeface="ＭＳ Ｐゴシック" charset="0"/>
              </a:rPr>
              <a:t>Our example used a 2</a:t>
            </a:r>
            <a:r>
              <a:rPr lang="en-US" sz="2000" b="0" baseline="40000" dirty="0">
                <a:solidFill>
                  <a:srgbClr val="FF0000"/>
                </a:solidFill>
                <a:latin typeface="Trebuchet MS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b="0" dirty="0">
                <a:solidFill>
                  <a:srgbClr val="FF0000"/>
                </a:solidFill>
                <a:latin typeface="Trebuchet MS" charset="0"/>
                <a:ea typeface="ＭＳ Ｐゴシック" charset="0"/>
                <a:cs typeface="ＭＳ Ｐゴシック" charset="0"/>
              </a:rPr>
              <a:t>-block cache with 2</a:t>
            </a:r>
            <a:r>
              <a:rPr lang="en-US" sz="2000" b="0" baseline="40000" dirty="0">
                <a:solidFill>
                  <a:srgbClr val="FF0000"/>
                </a:solidFill>
                <a:latin typeface="Trebuchet MS" charset="0"/>
                <a:ea typeface="ＭＳ Ｐゴシック" charset="0"/>
                <a:cs typeface="ＭＳ Ｐゴシック" charset="0"/>
              </a:rPr>
              <a:t>1</a:t>
            </a:r>
            <a:r>
              <a:rPr lang="en-US" sz="2000" b="0" dirty="0">
                <a:solidFill>
                  <a:srgbClr val="FF0000"/>
                </a:solidFill>
                <a:latin typeface="Trebuchet MS" charset="0"/>
                <a:ea typeface="ＭＳ Ｐゴシック" charset="0"/>
                <a:cs typeface="ＭＳ Ｐゴシック" charset="0"/>
              </a:rPr>
              <a:t> bytes per block. </a:t>
            </a:r>
            <a:r>
              <a:rPr lang="en-US" sz="2000" b="0" dirty="0" smtClean="0">
                <a:solidFill>
                  <a:srgbClr val="FF0000"/>
                </a:solidFill>
                <a:latin typeface="Trebuchet MS" charset="0"/>
                <a:ea typeface="ＭＳ Ｐゴシック" charset="0"/>
                <a:cs typeface="ＭＳ Ｐゴシック" charset="0"/>
              </a:rPr>
              <a:t>Where would 13 </a:t>
            </a:r>
            <a:r>
              <a:rPr lang="en-US" sz="2000" b="0" dirty="0">
                <a:solidFill>
                  <a:srgbClr val="FF0000"/>
                </a:solidFill>
                <a:latin typeface="Trebuchet MS" charset="0"/>
                <a:ea typeface="ＭＳ Ｐゴシック" charset="0"/>
                <a:cs typeface="ＭＳ Ｐゴシック" charset="0"/>
              </a:rPr>
              <a:t>(1101) </a:t>
            </a:r>
            <a:r>
              <a:rPr lang="en-US" sz="2000" b="0" dirty="0" smtClean="0">
                <a:solidFill>
                  <a:srgbClr val="FF0000"/>
                </a:solidFill>
                <a:latin typeface="Trebuchet MS" charset="0"/>
                <a:ea typeface="ＭＳ Ｐゴシック" charset="0"/>
                <a:cs typeface="ＭＳ Ｐゴシック" charset="0"/>
              </a:rPr>
              <a:t>be stored?</a:t>
            </a:r>
            <a:endParaRPr lang="en-US" sz="2000" b="0" dirty="0">
              <a:solidFill>
                <a:srgbClr val="FF0000"/>
              </a:solidFill>
              <a:latin typeface="Trebuchet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 Organization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684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820583"/>
            <a:r>
              <a:rPr lang="en-US" sz="2800" dirty="0">
                <a:latin typeface="Trebuchet MS" charset="0"/>
                <a:ea typeface="ＭＳ Ｐゴシック" charset="0"/>
                <a:cs typeface="ＭＳ Ｐゴシック" charset="0"/>
              </a:rPr>
              <a:t>Example placement in set-associative caches</a:t>
            </a:r>
          </a:p>
        </p:txBody>
      </p:sp>
      <p:sp>
        <p:nvSpPr>
          <p:cNvPr id="54276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07718" indent="-307718" defTabSz="820583"/>
            <a:r>
              <a:rPr lang="en-US" sz="1800" dirty="0">
                <a:latin typeface="Trebuchet MS" charset="0"/>
                <a:ea typeface="ＭＳ Ｐゴシック" charset="0"/>
                <a:cs typeface="ＭＳ Ｐゴシック" charset="0"/>
              </a:rPr>
              <a:t>Where would data from </a:t>
            </a:r>
            <a:r>
              <a:rPr lang="en-US" sz="1800" dirty="0" smtClean="0">
                <a:latin typeface="Trebuchet MS" charset="0"/>
                <a:ea typeface="ＭＳ Ｐゴシック" charset="0"/>
                <a:cs typeface="ＭＳ Ｐゴシック" charset="0"/>
              </a:rPr>
              <a:t>address 0x1833 be placed?</a:t>
            </a:r>
          </a:p>
          <a:p>
            <a:pPr marL="707768" lvl="1" indent="-307718" defTabSz="820583"/>
            <a:r>
              <a:rPr lang="en-US" sz="1400" dirty="0" smtClean="0">
                <a:latin typeface="Trebuchet MS" charset="0"/>
                <a:ea typeface="ＭＳ Ｐゴシック" charset="0"/>
                <a:cs typeface="ＭＳ Ｐゴシック" charset="0"/>
              </a:rPr>
              <a:t>Block size is 16 bytes. </a:t>
            </a:r>
            <a:endParaRPr lang="en-US" sz="1800" dirty="0" smtClean="0">
              <a:latin typeface="Trebuchet MS" charset="0"/>
              <a:ea typeface="ＭＳ Ｐゴシック" charset="0"/>
              <a:cs typeface="ＭＳ Ｐゴシック" charset="0"/>
            </a:endParaRPr>
          </a:p>
          <a:p>
            <a:pPr marL="307718" indent="-307718" defTabSz="820583"/>
            <a:r>
              <a:rPr lang="en-US" sz="1800" dirty="0" smtClean="0">
                <a:latin typeface="Trebuchet MS" charset="0"/>
                <a:ea typeface="ＭＳ Ｐゴシック" charset="0"/>
                <a:cs typeface="ＭＳ Ｐゴシック" charset="0"/>
              </a:rPr>
              <a:t>0x1833in </a:t>
            </a:r>
            <a:r>
              <a:rPr lang="en-US" sz="1800" dirty="0">
                <a:latin typeface="Trebuchet MS" charset="0"/>
                <a:ea typeface="ＭＳ Ｐゴシック" charset="0"/>
                <a:cs typeface="ＭＳ Ｐゴシック" charset="0"/>
              </a:rPr>
              <a:t>binary is 00...0110000 </a:t>
            </a:r>
            <a:r>
              <a:rPr lang="en-US" sz="1800" dirty="0">
                <a:solidFill>
                  <a:srgbClr val="00CC00"/>
                </a:solidFill>
                <a:latin typeface="Trebuchet MS" charset="0"/>
                <a:ea typeface="ＭＳ Ｐゴシック" charset="0"/>
                <a:cs typeface="ＭＳ Ｐゴシック" charset="0"/>
              </a:rPr>
              <a:t>011</a:t>
            </a:r>
            <a:r>
              <a:rPr lang="en-US" sz="1800" dirty="0">
                <a:solidFill>
                  <a:srgbClr val="009900"/>
                </a:solidFill>
                <a:latin typeface="Trebuchet MS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800" dirty="0">
                <a:solidFill>
                  <a:srgbClr val="3333FF"/>
                </a:solidFill>
                <a:latin typeface="Trebuchet MS" charset="0"/>
                <a:ea typeface="ＭＳ Ｐゴシック" charset="0"/>
                <a:cs typeface="ＭＳ Ｐゴシック" charset="0"/>
              </a:rPr>
              <a:t>0011</a:t>
            </a:r>
            <a:r>
              <a:rPr lang="en-US" sz="1800" dirty="0">
                <a:latin typeface="Trebuchet MS" charset="0"/>
                <a:ea typeface="ＭＳ Ｐゴシック" charset="0"/>
                <a:cs typeface="ＭＳ Ｐゴシック" charset="0"/>
              </a:rPr>
              <a:t>.</a:t>
            </a:r>
          </a:p>
          <a:p>
            <a:pPr marL="666723" lvl="1" indent="-256432" defTabSz="820583"/>
            <a:endParaRPr lang="en-US" sz="1600" dirty="0">
              <a:latin typeface="Trebuchet MS" charset="0"/>
              <a:ea typeface="ＭＳ Ｐゴシック" charset="0"/>
            </a:endParaRPr>
          </a:p>
          <a:p>
            <a:pPr marL="307718" indent="-307718" defTabSz="820583"/>
            <a:endParaRPr lang="en-US" sz="1800" dirty="0">
              <a:latin typeface="Trebuchet M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4277" name="Group 45"/>
          <p:cNvGrpSpPr>
            <a:grpSpLocks/>
          </p:cNvGrpSpPr>
          <p:nvPr/>
        </p:nvGrpSpPr>
        <p:grpSpPr bwMode="auto">
          <a:xfrm>
            <a:off x="1169216" y="3818108"/>
            <a:ext cx="6853670" cy="2772055"/>
            <a:chOff x="801" y="2545"/>
            <a:chExt cx="4749" cy="1979"/>
          </a:xfrm>
        </p:grpSpPr>
        <p:sp>
          <p:nvSpPr>
            <p:cNvPr id="54278" name="Text Box 11"/>
            <p:cNvSpPr txBox="1">
              <a:spLocks noChangeArrowheads="1"/>
            </p:cNvSpPr>
            <p:nvPr/>
          </p:nvSpPr>
          <p:spPr bwMode="auto">
            <a:xfrm>
              <a:off x="903" y="3112"/>
              <a:ext cx="215" cy="1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  <a:p>
              <a:pPr algn="ctr">
                <a:spcBef>
                  <a:spcPct val="10000"/>
                </a:spcBef>
              </a:pPr>
              <a:r>
                <a:rPr lang="en-US" sz="1400"/>
                <a:t>1</a:t>
              </a:r>
            </a:p>
            <a:p>
              <a:pPr algn="ctr">
                <a:spcBef>
                  <a:spcPct val="10000"/>
                </a:spcBef>
              </a:pPr>
              <a:r>
                <a:rPr lang="en-US" sz="1400"/>
                <a:t>2</a:t>
              </a:r>
            </a:p>
            <a:p>
              <a:pPr algn="ctr">
                <a:spcBef>
                  <a:spcPct val="10000"/>
                </a:spcBef>
              </a:pPr>
              <a:r>
                <a:rPr lang="en-US" sz="1400"/>
                <a:t>3</a:t>
              </a:r>
            </a:p>
            <a:p>
              <a:pPr algn="ctr">
                <a:spcBef>
                  <a:spcPct val="10000"/>
                </a:spcBef>
              </a:pPr>
              <a:r>
                <a:rPr lang="en-US" sz="1400"/>
                <a:t>4</a:t>
              </a:r>
            </a:p>
            <a:p>
              <a:pPr algn="ctr">
                <a:spcBef>
                  <a:spcPct val="10000"/>
                </a:spcBef>
              </a:pPr>
              <a:r>
                <a:rPr lang="en-US" sz="1400"/>
                <a:t>5</a:t>
              </a:r>
            </a:p>
            <a:p>
              <a:pPr algn="ctr">
                <a:spcBef>
                  <a:spcPct val="10000"/>
                </a:spcBef>
              </a:pPr>
              <a:r>
                <a:rPr lang="en-US" sz="1400"/>
                <a:t>6</a:t>
              </a:r>
            </a:p>
            <a:p>
              <a:pPr algn="ctr">
                <a:spcBef>
                  <a:spcPct val="10000"/>
                </a:spcBef>
              </a:pPr>
              <a:r>
                <a:rPr lang="en-US" sz="1400"/>
                <a:t>7</a:t>
              </a:r>
            </a:p>
          </p:txBody>
        </p:sp>
        <p:sp>
          <p:nvSpPr>
            <p:cNvPr id="54279" name="Text Box 12"/>
            <p:cNvSpPr txBox="1">
              <a:spLocks noChangeArrowheads="1"/>
            </p:cNvSpPr>
            <p:nvPr/>
          </p:nvSpPr>
          <p:spPr bwMode="auto">
            <a:xfrm>
              <a:off x="809" y="2953"/>
              <a:ext cx="364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 Set</a:t>
              </a:r>
            </a:p>
          </p:txBody>
        </p:sp>
        <p:sp>
          <p:nvSpPr>
            <p:cNvPr id="54280" name="Rectangle 13"/>
            <p:cNvSpPr>
              <a:spLocks noChangeArrowheads="1"/>
            </p:cNvSpPr>
            <p:nvPr/>
          </p:nvSpPr>
          <p:spPr bwMode="auto">
            <a:xfrm>
              <a:off x="2863" y="3176"/>
              <a:ext cx="792" cy="32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81" name="Text Box 14"/>
            <p:cNvSpPr txBox="1">
              <a:spLocks noChangeArrowheads="1"/>
            </p:cNvSpPr>
            <p:nvPr/>
          </p:nvSpPr>
          <p:spPr bwMode="auto">
            <a:xfrm>
              <a:off x="2645" y="3243"/>
              <a:ext cx="215" cy="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  <a:p>
              <a:pPr algn="ctr">
                <a:spcBef>
                  <a:spcPct val="100000"/>
                </a:spcBef>
              </a:pPr>
              <a:r>
                <a:rPr lang="en-US" sz="1400"/>
                <a:t>1</a:t>
              </a:r>
            </a:p>
            <a:p>
              <a:pPr algn="ctr">
                <a:spcBef>
                  <a:spcPct val="100000"/>
                </a:spcBef>
              </a:pPr>
              <a:r>
                <a:rPr lang="en-US" sz="1400"/>
                <a:t>2</a:t>
              </a:r>
            </a:p>
            <a:p>
              <a:pPr algn="ctr">
                <a:spcBef>
                  <a:spcPct val="100000"/>
                </a:spcBef>
              </a:pPr>
              <a:r>
                <a:rPr lang="en-US" sz="1400"/>
                <a:t>3</a:t>
              </a:r>
            </a:p>
          </p:txBody>
        </p:sp>
        <p:sp>
          <p:nvSpPr>
            <p:cNvPr id="54282" name="Text Box 15"/>
            <p:cNvSpPr txBox="1">
              <a:spLocks noChangeArrowheads="1"/>
            </p:cNvSpPr>
            <p:nvPr/>
          </p:nvSpPr>
          <p:spPr bwMode="auto">
            <a:xfrm>
              <a:off x="2552" y="2953"/>
              <a:ext cx="364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 Set</a:t>
              </a:r>
            </a:p>
          </p:txBody>
        </p:sp>
        <p:sp>
          <p:nvSpPr>
            <p:cNvPr id="54283" name="Rectangle 16"/>
            <p:cNvSpPr>
              <a:spLocks noChangeArrowheads="1"/>
            </p:cNvSpPr>
            <p:nvPr/>
          </p:nvSpPr>
          <p:spPr bwMode="auto">
            <a:xfrm>
              <a:off x="4500" y="3176"/>
              <a:ext cx="792" cy="65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84" name="Text Box 17"/>
            <p:cNvSpPr txBox="1">
              <a:spLocks noChangeArrowheads="1"/>
            </p:cNvSpPr>
            <p:nvPr/>
          </p:nvSpPr>
          <p:spPr bwMode="auto">
            <a:xfrm>
              <a:off x="4282" y="3396"/>
              <a:ext cx="215" cy="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  <a:p>
              <a:pPr algn="ctr">
                <a:spcBef>
                  <a:spcPct val="300000"/>
                </a:spcBef>
              </a:pPr>
              <a:r>
                <a:rPr lang="en-US" sz="1400"/>
                <a:t>1</a:t>
              </a:r>
            </a:p>
          </p:txBody>
        </p:sp>
        <p:sp>
          <p:nvSpPr>
            <p:cNvPr id="54285" name="Text Box 18"/>
            <p:cNvSpPr txBox="1">
              <a:spLocks noChangeArrowheads="1"/>
            </p:cNvSpPr>
            <p:nvPr/>
          </p:nvSpPr>
          <p:spPr bwMode="auto">
            <a:xfrm>
              <a:off x="4188" y="2953"/>
              <a:ext cx="364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 Set</a:t>
              </a:r>
            </a:p>
          </p:txBody>
        </p:sp>
        <p:sp>
          <p:nvSpPr>
            <p:cNvPr id="54286" name="Rectangle 19"/>
            <p:cNvSpPr>
              <a:spLocks noChangeArrowheads="1"/>
            </p:cNvSpPr>
            <p:nvPr/>
          </p:nvSpPr>
          <p:spPr bwMode="auto">
            <a:xfrm>
              <a:off x="2863" y="3502"/>
              <a:ext cx="792" cy="327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87" name="Rectangle 20"/>
            <p:cNvSpPr>
              <a:spLocks noChangeArrowheads="1"/>
            </p:cNvSpPr>
            <p:nvPr/>
          </p:nvSpPr>
          <p:spPr bwMode="auto">
            <a:xfrm>
              <a:off x="2863" y="3829"/>
              <a:ext cx="792" cy="32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88" name="Rectangle 21"/>
            <p:cNvSpPr>
              <a:spLocks noChangeArrowheads="1"/>
            </p:cNvSpPr>
            <p:nvPr/>
          </p:nvSpPr>
          <p:spPr bwMode="auto">
            <a:xfrm>
              <a:off x="2863" y="4155"/>
              <a:ext cx="792" cy="32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89" name="Line 22"/>
            <p:cNvSpPr>
              <a:spLocks noChangeShapeType="1"/>
            </p:cNvSpPr>
            <p:nvPr/>
          </p:nvSpPr>
          <p:spPr bwMode="auto">
            <a:xfrm>
              <a:off x="2863" y="4318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0" name="Line 23"/>
            <p:cNvSpPr>
              <a:spLocks noChangeShapeType="1"/>
            </p:cNvSpPr>
            <p:nvPr/>
          </p:nvSpPr>
          <p:spPr bwMode="auto">
            <a:xfrm>
              <a:off x="2863" y="3992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1" name="Line 24"/>
            <p:cNvSpPr>
              <a:spLocks noChangeShapeType="1"/>
            </p:cNvSpPr>
            <p:nvPr/>
          </p:nvSpPr>
          <p:spPr bwMode="auto">
            <a:xfrm>
              <a:off x="2863" y="3665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2" name="Line 25"/>
            <p:cNvSpPr>
              <a:spLocks noChangeShapeType="1"/>
            </p:cNvSpPr>
            <p:nvPr/>
          </p:nvSpPr>
          <p:spPr bwMode="auto">
            <a:xfrm>
              <a:off x="2863" y="3339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3" name="Rectangle 26"/>
            <p:cNvSpPr>
              <a:spLocks noChangeArrowheads="1"/>
            </p:cNvSpPr>
            <p:nvPr/>
          </p:nvSpPr>
          <p:spPr bwMode="auto">
            <a:xfrm>
              <a:off x="4500" y="3829"/>
              <a:ext cx="792" cy="65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4" name="Line 27"/>
            <p:cNvSpPr>
              <a:spLocks noChangeShapeType="1"/>
            </p:cNvSpPr>
            <p:nvPr/>
          </p:nvSpPr>
          <p:spPr bwMode="auto">
            <a:xfrm>
              <a:off x="4500" y="3339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5" name="Line 28"/>
            <p:cNvSpPr>
              <a:spLocks noChangeShapeType="1"/>
            </p:cNvSpPr>
            <p:nvPr/>
          </p:nvSpPr>
          <p:spPr bwMode="auto">
            <a:xfrm>
              <a:off x="4500" y="3502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6" name="Line 29"/>
            <p:cNvSpPr>
              <a:spLocks noChangeShapeType="1"/>
            </p:cNvSpPr>
            <p:nvPr/>
          </p:nvSpPr>
          <p:spPr bwMode="auto">
            <a:xfrm>
              <a:off x="4500" y="3665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7" name="Line 30"/>
            <p:cNvSpPr>
              <a:spLocks noChangeShapeType="1"/>
            </p:cNvSpPr>
            <p:nvPr/>
          </p:nvSpPr>
          <p:spPr bwMode="auto">
            <a:xfrm>
              <a:off x="4500" y="3992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8" name="Line 31"/>
            <p:cNvSpPr>
              <a:spLocks noChangeShapeType="1"/>
            </p:cNvSpPr>
            <p:nvPr/>
          </p:nvSpPr>
          <p:spPr bwMode="auto">
            <a:xfrm>
              <a:off x="4500" y="4155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9" name="Line 32"/>
            <p:cNvSpPr>
              <a:spLocks noChangeShapeType="1"/>
            </p:cNvSpPr>
            <p:nvPr/>
          </p:nvSpPr>
          <p:spPr bwMode="auto">
            <a:xfrm>
              <a:off x="4500" y="4318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00" name="Text Box 33"/>
            <p:cNvSpPr txBox="1">
              <a:spLocks noChangeArrowheads="1"/>
            </p:cNvSpPr>
            <p:nvPr/>
          </p:nvSpPr>
          <p:spPr bwMode="auto">
            <a:xfrm>
              <a:off x="801" y="2545"/>
              <a:ext cx="1298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1-way associativity</a:t>
              </a:r>
            </a:p>
            <a:p>
              <a:pPr algn="ctr"/>
              <a:r>
                <a:rPr lang="en-US" sz="1400"/>
                <a:t>8 sets, 1 block each</a:t>
              </a:r>
            </a:p>
          </p:txBody>
        </p:sp>
        <p:sp>
          <p:nvSpPr>
            <p:cNvPr id="54301" name="Text Box 34"/>
            <p:cNvSpPr txBox="1">
              <a:spLocks noChangeArrowheads="1"/>
            </p:cNvSpPr>
            <p:nvPr/>
          </p:nvSpPr>
          <p:spPr bwMode="auto">
            <a:xfrm>
              <a:off x="2562" y="2545"/>
              <a:ext cx="1352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2-way associativity</a:t>
              </a:r>
            </a:p>
            <a:p>
              <a:pPr algn="ctr"/>
              <a:r>
                <a:rPr lang="en-US" sz="1400"/>
                <a:t>4 sets, 2 blocks each</a:t>
              </a:r>
            </a:p>
          </p:txBody>
        </p:sp>
        <p:sp>
          <p:nvSpPr>
            <p:cNvPr id="54302" name="Text Box 35"/>
            <p:cNvSpPr txBox="1">
              <a:spLocks noChangeArrowheads="1"/>
            </p:cNvSpPr>
            <p:nvPr/>
          </p:nvSpPr>
          <p:spPr bwMode="auto">
            <a:xfrm>
              <a:off x="4198" y="2545"/>
              <a:ext cx="1352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4-way associativity</a:t>
              </a:r>
            </a:p>
            <a:p>
              <a:pPr algn="ctr"/>
              <a:r>
                <a:rPr lang="en-US" sz="1400"/>
                <a:t>2 sets, 4 blocks each</a:t>
              </a:r>
            </a:p>
          </p:txBody>
        </p:sp>
        <p:sp>
          <p:nvSpPr>
            <p:cNvPr id="54303" name="Rectangle 36"/>
            <p:cNvSpPr>
              <a:spLocks noChangeArrowheads="1"/>
            </p:cNvSpPr>
            <p:nvPr/>
          </p:nvSpPr>
          <p:spPr bwMode="auto">
            <a:xfrm>
              <a:off x="1121" y="4318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04" name="Rectangle 37"/>
            <p:cNvSpPr>
              <a:spLocks noChangeArrowheads="1"/>
            </p:cNvSpPr>
            <p:nvPr/>
          </p:nvSpPr>
          <p:spPr bwMode="auto">
            <a:xfrm>
              <a:off x="1121" y="4155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05" name="Rectangle 38"/>
            <p:cNvSpPr>
              <a:spLocks noChangeArrowheads="1"/>
            </p:cNvSpPr>
            <p:nvPr/>
          </p:nvSpPr>
          <p:spPr bwMode="auto">
            <a:xfrm>
              <a:off x="1121" y="3992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06" name="Rectangle 39"/>
            <p:cNvSpPr>
              <a:spLocks noChangeArrowheads="1"/>
            </p:cNvSpPr>
            <p:nvPr/>
          </p:nvSpPr>
          <p:spPr bwMode="auto">
            <a:xfrm>
              <a:off x="1121" y="3829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07" name="Rectangle 40"/>
            <p:cNvSpPr>
              <a:spLocks noChangeArrowheads="1"/>
            </p:cNvSpPr>
            <p:nvPr/>
          </p:nvSpPr>
          <p:spPr bwMode="auto">
            <a:xfrm>
              <a:off x="1121" y="3665"/>
              <a:ext cx="792" cy="16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08" name="Rectangle 41"/>
            <p:cNvSpPr>
              <a:spLocks noChangeArrowheads="1"/>
            </p:cNvSpPr>
            <p:nvPr/>
          </p:nvSpPr>
          <p:spPr bwMode="auto">
            <a:xfrm>
              <a:off x="1121" y="3502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09" name="Rectangle 42"/>
            <p:cNvSpPr>
              <a:spLocks noChangeArrowheads="1"/>
            </p:cNvSpPr>
            <p:nvPr/>
          </p:nvSpPr>
          <p:spPr bwMode="auto">
            <a:xfrm>
              <a:off x="1121" y="3339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10" name="Rectangle 43"/>
            <p:cNvSpPr>
              <a:spLocks noChangeArrowheads="1"/>
            </p:cNvSpPr>
            <p:nvPr/>
          </p:nvSpPr>
          <p:spPr bwMode="auto">
            <a:xfrm>
              <a:off x="1121" y="3176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" name="Group 38"/>
          <p:cNvGrpSpPr>
            <a:grpSpLocks/>
          </p:cNvGrpSpPr>
          <p:nvPr/>
        </p:nvGrpSpPr>
        <p:grpSpPr bwMode="auto">
          <a:xfrm>
            <a:off x="1475084" y="2415279"/>
            <a:ext cx="6116638" cy="762000"/>
            <a:chOff x="1210" y="1200"/>
            <a:chExt cx="3503" cy="424"/>
          </a:xfrm>
        </p:grpSpPr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2304" y="1392"/>
              <a:ext cx="1056" cy="19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3360" y="1392"/>
              <a:ext cx="480" cy="19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Text Box 7"/>
            <p:cNvSpPr txBox="1">
              <a:spLocks noChangeArrowheads="1"/>
            </p:cNvSpPr>
            <p:nvPr/>
          </p:nvSpPr>
          <p:spPr bwMode="auto">
            <a:xfrm>
              <a:off x="1210" y="1392"/>
              <a:ext cx="83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/>
                <a:t>m-bit Address</a:t>
              </a:r>
            </a:p>
          </p:txBody>
        </p:sp>
        <p:sp>
          <p:nvSpPr>
            <p:cNvPr id="43" name="Text Box 8"/>
            <p:cNvSpPr txBox="1">
              <a:spLocks noChangeArrowheads="1"/>
            </p:cNvSpPr>
            <p:nvPr/>
          </p:nvSpPr>
          <p:spPr bwMode="auto">
            <a:xfrm>
              <a:off x="3422" y="1200"/>
              <a:ext cx="403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/>
                <a:t>k bits</a:t>
              </a:r>
            </a:p>
          </p:txBody>
        </p:sp>
        <p:sp>
          <p:nvSpPr>
            <p:cNvPr id="44" name="Text Box 9"/>
            <p:cNvSpPr txBox="1">
              <a:spLocks noChangeArrowheads="1"/>
            </p:cNvSpPr>
            <p:nvPr/>
          </p:nvSpPr>
          <p:spPr bwMode="auto">
            <a:xfrm>
              <a:off x="2499" y="1200"/>
              <a:ext cx="734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(m-k-n) bits</a:t>
              </a:r>
            </a:p>
          </p:txBody>
        </p:sp>
        <p:sp>
          <p:nvSpPr>
            <p:cNvPr id="45" name="Text Box 10"/>
            <p:cNvSpPr txBox="1">
              <a:spLocks noChangeArrowheads="1"/>
            </p:cNvSpPr>
            <p:nvPr/>
          </p:nvSpPr>
          <p:spPr bwMode="auto">
            <a:xfrm>
              <a:off x="4031" y="1295"/>
              <a:ext cx="682" cy="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n-bit Block</a:t>
              </a:r>
            </a:p>
            <a:p>
              <a:pPr algn="ctr"/>
              <a:r>
                <a:rPr lang="en-US" sz="1600"/>
                <a:t>Offset</a:t>
              </a:r>
            </a:p>
          </p:txBody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3840" y="1392"/>
              <a:ext cx="96" cy="19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Text Box 12"/>
            <p:cNvSpPr txBox="1">
              <a:spLocks noChangeArrowheads="1"/>
            </p:cNvSpPr>
            <p:nvPr/>
          </p:nvSpPr>
          <p:spPr bwMode="auto">
            <a:xfrm>
              <a:off x="2673" y="1392"/>
              <a:ext cx="33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 Tag</a:t>
              </a:r>
            </a:p>
          </p:txBody>
        </p:sp>
        <p:sp>
          <p:nvSpPr>
            <p:cNvPr id="48" name="Text Box 13"/>
            <p:cNvSpPr txBox="1">
              <a:spLocks noChangeArrowheads="1"/>
            </p:cNvSpPr>
            <p:nvPr/>
          </p:nvSpPr>
          <p:spPr bwMode="auto">
            <a:xfrm>
              <a:off x="3422" y="1392"/>
              <a:ext cx="39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Index</a:t>
              </a:r>
            </a:p>
          </p:txBody>
        </p:sp>
        <p:sp>
          <p:nvSpPr>
            <p:cNvPr id="49" name="Line 14"/>
            <p:cNvSpPr>
              <a:spLocks noChangeShapeType="1"/>
            </p:cNvSpPr>
            <p:nvPr/>
          </p:nvSpPr>
          <p:spPr bwMode="auto">
            <a:xfrm>
              <a:off x="3936" y="1488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0" name="Rectangle 49"/>
          <p:cNvSpPr/>
          <p:nvPr/>
        </p:nvSpPr>
        <p:spPr>
          <a:xfrm>
            <a:off x="1763493" y="3304009"/>
            <a:ext cx="621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/>
              <a:t>k = ? </a:t>
            </a:r>
            <a:endParaRPr lang="en-US" sz="1800" dirty="0"/>
          </a:p>
        </p:txBody>
      </p:sp>
      <p:sp>
        <p:nvSpPr>
          <p:cNvPr id="51" name="Rectangle 50"/>
          <p:cNvSpPr/>
          <p:nvPr/>
        </p:nvSpPr>
        <p:spPr>
          <a:xfrm>
            <a:off x="4296972" y="3310883"/>
            <a:ext cx="621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/>
              <a:t>k = ? </a:t>
            </a:r>
            <a:endParaRPr lang="en-US" sz="1800" dirty="0"/>
          </a:p>
        </p:txBody>
      </p:sp>
      <p:sp>
        <p:nvSpPr>
          <p:cNvPr id="52" name="Rectangle 51"/>
          <p:cNvSpPr/>
          <p:nvPr/>
        </p:nvSpPr>
        <p:spPr>
          <a:xfrm>
            <a:off x="6803993" y="3317755"/>
            <a:ext cx="621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/>
              <a:t>k = ? </a:t>
            </a:r>
            <a:endParaRPr lang="en-US" sz="18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 Organization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28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820583"/>
            <a:r>
              <a:rPr lang="en-US" sz="2400" dirty="0">
                <a:latin typeface="Trebuchet MS" charset="0"/>
                <a:ea typeface="ＭＳ Ｐゴシック" charset="0"/>
                <a:cs typeface="ＭＳ Ｐゴシック" charset="0"/>
              </a:rPr>
              <a:t>Example placement in set-associative caches</a:t>
            </a:r>
          </a:p>
        </p:txBody>
      </p:sp>
      <p:sp>
        <p:nvSpPr>
          <p:cNvPr id="54276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07718" indent="-307718" defTabSz="820583"/>
            <a:r>
              <a:rPr lang="en-US" sz="1800" dirty="0">
                <a:latin typeface="Trebuchet MS" charset="0"/>
                <a:ea typeface="ＭＳ Ｐゴシック" charset="0"/>
                <a:cs typeface="ＭＳ Ｐゴシック" charset="0"/>
              </a:rPr>
              <a:t>Where would data from </a:t>
            </a:r>
            <a:r>
              <a:rPr lang="en-US" sz="1800" dirty="0" smtClean="0">
                <a:latin typeface="Trebuchet MS" charset="0"/>
                <a:ea typeface="ＭＳ Ｐゴシック" charset="0"/>
                <a:cs typeface="ＭＳ Ｐゴシック" charset="0"/>
              </a:rPr>
              <a:t>address 0x1833 be placed?</a:t>
            </a:r>
          </a:p>
          <a:p>
            <a:pPr marL="707768" lvl="1" indent="-307718" defTabSz="820583"/>
            <a:r>
              <a:rPr lang="en-US" sz="1400" dirty="0" smtClean="0">
                <a:latin typeface="Trebuchet MS" charset="0"/>
                <a:ea typeface="ＭＳ Ｐゴシック" charset="0"/>
                <a:cs typeface="ＭＳ Ｐゴシック" charset="0"/>
              </a:rPr>
              <a:t>Block size is 16 bytes. </a:t>
            </a:r>
            <a:endParaRPr lang="en-US" sz="1800" dirty="0" smtClean="0">
              <a:latin typeface="Trebuchet MS" charset="0"/>
              <a:ea typeface="ＭＳ Ｐゴシック" charset="0"/>
              <a:cs typeface="ＭＳ Ｐゴシック" charset="0"/>
            </a:endParaRPr>
          </a:p>
          <a:p>
            <a:pPr marL="307718" indent="-307718" defTabSz="820583"/>
            <a:r>
              <a:rPr lang="en-US" sz="1800" dirty="0" smtClean="0">
                <a:latin typeface="Trebuchet MS" charset="0"/>
                <a:ea typeface="ＭＳ Ｐゴシック" charset="0"/>
                <a:cs typeface="ＭＳ Ｐゴシック" charset="0"/>
              </a:rPr>
              <a:t>0x1833in </a:t>
            </a:r>
            <a:r>
              <a:rPr lang="en-US" sz="1800" dirty="0">
                <a:latin typeface="Trebuchet MS" charset="0"/>
                <a:ea typeface="ＭＳ Ｐゴシック" charset="0"/>
                <a:cs typeface="ＭＳ Ｐゴシック" charset="0"/>
              </a:rPr>
              <a:t>binary is 00...0110000 </a:t>
            </a:r>
            <a:r>
              <a:rPr lang="en-US" sz="1800" dirty="0">
                <a:solidFill>
                  <a:srgbClr val="00CC00"/>
                </a:solidFill>
                <a:latin typeface="Trebuchet MS" charset="0"/>
                <a:ea typeface="ＭＳ Ｐゴシック" charset="0"/>
                <a:cs typeface="ＭＳ Ｐゴシック" charset="0"/>
              </a:rPr>
              <a:t>011</a:t>
            </a:r>
            <a:r>
              <a:rPr lang="en-US" sz="1800" dirty="0">
                <a:solidFill>
                  <a:srgbClr val="009900"/>
                </a:solidFill>
                <a:latin typeface="Trebuchet MS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800" dirty="0">
                <a:solidFill>
                  <a:srgbClr val="3333FF"/>
                </a:solidFill>
                <a:latin typeface="Trebuchet MS" charset="0"/>
                <a:ea typeface="ＭＳ Ｐゴシック" charset="0"/>
                <a:cs typeface="ＭＳ Ｐゴシック" charset="0"/>
              </a:rPr>
              <a:t>0011</a:t>
            </a:r>
            <a:r>
              <a:rPr lang="en-US" sz="1800" dirty="0">
                <a:latin typeface="Trebuchet MS" charset="0"/>
                <a:ea typeface="ＭＳ Ｐゴシック" charset="0"/>
                <a:cs typeface="ＭＳ Ｐゴシック" charset="0"/>
              </a:rPr>
              <a:t>.</a:t>
            </a:r>
          </a:p>
          <a:p>
            <a:pPr marL="666723" lvl="1" indent="-256432" defTabSz="820583"/>
            <a:endParaRPr lang="en-US" sz="1600" dirty="0">
              <a:latin typeface="Trebuchet MS" charset="0"/>
              <a:ea typeface="ＭＳ Ｐゴシック" charset="0"/>
            </a:endParaRPr>
          </a:p>
          <a:p>
            <a:pPr marL="307718" indent="-307718" defTabSz="820583"/>
            <a:endParaRPr lang="en-US" sz="1800" dirty="0">
              <a:latin typeface="Trebuchet M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9" name="Group 38"/>
          <p:cNvGrpSpPr>
            <a:grpSpLocks/>
          </p:cNvGrpSpPr>
          <p:nvPr/>
        </p:nvGrpSpPr>
        <p:grpSpPr bwMode="auto">
          <a:xfrm>
            <a:off x="1475084" y="2413481"/>
            <a:ext cx="6144576" cy="765594"/>
            <a:chOff x="1210" y="1199"/>
            <a:chExt cx="3519" cy="426"/>
          </a:xfrm>
        </p:grpSpPr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2304" y="1392"/>
              <a:ext cx="1056" cy="19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3360" y="1392"/>
              <a:ext cx="480" cy="19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Text Box 7"/>
            <p:cNvSpPr txBox="1">
              <a:spLocks noChangeArrowheads="1"/>
            </p:cNvSpPr>
            <p:nvPr/>
          </p:nvSpPr>
          <p:spPr bwMode="auto">
            <a:xfrm>
              <a:off x="1210" y="1392"/>
              <a:ext cx="83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/>
                <a:t>m-bit Address</a:t>
              </a:r>
            </a:p>
          </p:txBody>
        </p:sp>
        <p:sp>
          <p:nvSpPr>
            <p:cNvPr id="43" name="Text Box 8"/>
            <p:cNvSpPr txBox="1">
              <a:spLocks noChangeArrowheads="1"/>
            </p:cNvSpPr>
            <p:nvPr/>
          </p:nvSpPr>
          <p:spPr bwMode="auto">
            <a:xfrm>
              <a:off x="3422" y="1200"/>
              <a:ext cx="403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/>
                <a:t>k bits</a:t>
              </a:r>
            </a:p>
          </p:txBody>
        </p:sp>
        <p:sp>
          <p:nvSpPr>
            <p:cNvPr id="44" name="Text Box 9"/>
            <p:cNvSpPr txBox="1">
              <a:spLocks noChangeArrowheads="1"/>
            </p:cNvSpPr>
            <p:nvPr/>
          </p:nvSpPr>
          <p:spPr bwMode="auto">
            <a:xfrm>
              <a:off x="2486" y="1199"/>
              <a:ext cx="76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/>
                <a:t>(m-k</a:t>
              </a:r>
              <a:r>
                <a:rPr lang="en-US" sz="1600" dirty="0" smtClean="0"/>
                <a:t>-4) </a:t>
              </a:r>
              <a:r>
                <a:rPr lang="en-US" sz="1600" dirty="0"/>
                <a:t>bits</a:t>
              </a:r>
            </a:p>
          </p:txBody>
        </p:sp>
        <p:sp>
          <p:nvSpPr>
            <p:cNvPr id="45" name="Text Box 10"/>
            <p:cNvSpPr txBox="1">
              <a:spLocks noChangeArrowheads="1"/>
            </p:cNvSpPr>
            <p:nvPr/>
          </p:nvSpPr>
          <p:spPr bwMode="auto">
            <a:xfrm>
              <a:off x="4016" y="1294"/>
              <a:ext cx="713" cy="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 smtClean="0"/>
                <a:t>4-</a:t>
              </a:r>
              <a:r>
                <a:rPr lang="en-US" sz="1600" dirty="0"/>
                <a:t>bit Block</a:t>
              </a:r>
            </a:p>
            <a:p>
              <a:pPr algn="ctr"/>
              <a:r>
                <a:rPr lang="en-US" sz="1600" dirty="0"/>
                <a:t>Offset</a:t>
              </a:r>
            </a:p>
          </p:txBody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3840" y="1392"/>
              <a:ext cx="96" cy="19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Text Box 12"/>
            <p:cNvSpPr txBox="1">
              <a:spLocks noChangeArrowheads="1"/>
            </p:cNvSpPr>
            <p:nvPr/>
          </p:nvSpPr>
          <p:spPr bwMode="auto">
            <a:xfrm>
              <a:off x="2673" y="1392"/>
              <a:ext cx="33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 Tag</a:t>
              </a:r>
            </a:p>
          </p:txBody>
        </p:sp>
        <p:sp>
          <p:nvSpPr>
            <p:cNvPr id="48" name="Text Box 13"/>
            <p:cNvSpPr txBox="1">
              <a:spLocks noChangeArrowheads="1"/>
            </p:cNvSpPr>
            <p:nvPr/>
          </p:nvSpPr>
          <p:spPr bwMode="auto">
            <a:xfrm>
              <a:off x="3422" y="1392"/>
              <a:ext cx="39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/>
                <a:t>Index</a:t>
              </a:r>
            </a:p>
          </p:txBody>
        </p:sp>
        <p:sp>
          <p:nvSpPr>
            <p:cNvPr id="49" name="Line 14"/>
            <p:cNvSpPr>
              <a:spLocks noChangeShapeType="1"/>
            </p:cNvSpPr>
            <p:nvPr/>
          </p:nvSpPr>
          <p:spPr bwMode="auto">
            <a:xfrm>
              <a:off x="3936" y="1488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0" name="Rectangle 49"/>
          <p:cNvSpPr/>
          <p:nvPr/>
        </p:nvSpPr>
        <p:spPr>
          <a:xfrm>
            <a:off x="1763493" y="3304009"/>
            <a:ext cx="611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/>
              <a:t>k = 3 </a:t>
            </a:r>
            <a:endParaRPr lang="en-US" sz="1800" dirty="0"/>
          </a:p>
        </p:txBody>
      </p:sp>
      <p:sp>
        <p:nvSpPr>
          <p:cNvPr id="51" name="Rectangle 50"/>
          <p:cNvSpPr/>
          <p:nvPr/>
        </p:nvSpPr>
        <p:spPr>
          <a:xfrm>
            <a:off x="4296972" y="3310883"/>
            <a:ext cx="621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/>
              <a:t>k = 2</a:t>
            </a:r>
            <a:endParaRPr lang="en-US" sz="1800" dirty="0"/>
          </a:p>
        </p:txBody>
      </p:sp>
      <p:sp>
        <p:nvSpPr>
          <p:cNvPr id="52" name="Rectangle 51"/>
          <p:cNvSpPr/>
          <p:nvPr/>
        </p:nvSpPr>
        <p:spPr>
          <a:xfrm>
            <a:off x="6803993" y="3317755"/>
            <a:ext cx="611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/>
              <a:t>k = 1</a:t>
            </a:r>
            <a:endParaRPr lang="en-US" sz="1800" dirty="0"/>
          </a:p>
        </p:txBody>
      </p:sp>
      <p:grpSp>
        <p:nvGrpSpPr>
          <p:cNvPr id="53" name="Group 45"/>
          <p:cNvGrpSpPr>
            <a:grpSpLocks/>
          </p:cNvGrpSpPr>
          <p:nvPr/>
        </p:nvGrpSpPr>
        <p:grpSpPr bwMode="auto">
          <a:xfrm>
            <a:off x="1155988" y="3685812"/>
            <a:ext cx="6853670" cy="2772055"/>
            <a:chOff x="801" y="2545"/>
            <a:chExt cx="4749" cy="1979"/>
          </a:xfrm>
        </p:grpSpPr>
        <p:sp>
          <p:nvSpPr>
            <p:cNvPr id="54" name="Rectangle 2"/>
            <p:cNvSpPr>
              <a:spLocks noChangeArrowheads="1"/>
            </p:cNvSpPr>
            <p:nvPr/>
          </p:nvSpPr>
          <p:spPr bwMode="auto">
            <a:xfrm>
              <a:off x="1121" y="3665"/>
              <a:ext cx="792" cy="164"/>
            </a:xfrm>
            <a:prstGeom prst="rect">
              <a:avLst/>
            </a:pr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Rectangle 3"/>
            <p:cNvSpPr>
              <a:spLocks noChangeArrowheads="1"/>
            </p:cNvSpPr>
            <p:nvPr/>
          </p:nvSpPr>
          <p:spPr bwMode="auto">
            <a:xfrm>
              <a:off x="2863" y="4155"/>
              <a:ext cx="792" cy="163"/>
            </a:xfrm>
            <a:prstGeom prst="rect">
              <a:avLst/>
            </a:pr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Rectangle 4"/>
            <p:cNvSpPr>
              <a:spLocks noChangeArrowheads="1"/>
            </p:cNvSpPr>
            <p:nvPr/>
          </p:nvSpPr>
          <p:spPr bwMode="auto">
            <a:xfrm>
              <a:off x="2863" y="4318"/>
              <a:ext cx="792" cy="163"/>
            </a:xfrm>
            <a:prstGeom prst="rect">
              <a:avLst/>
            </a:pr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Rectangle 5"/>
            <p:cNvSpPr>
              <a:spLocks noChangeArrowheads="1"/>
            </p:cNvSpPr>
            <p:nvPr/>
          </p:nvSpPr>
          <p:spPr bwMode="auto">
            <a:xfrm>
              <a:off x="4500" y="3829"/>
              <a:ext cx="792" cy="163"/>
            </a:xfrm>
            <a:prstGeom prst="rect">
              <a:avLst/>
            </a:pr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Rectangle 6"/>
            <p:cNvSpPr>
              <a:spLocks noChangeArrowheads="1"/>
            </p:cNvSpPr>
            <p:nvPr/>
          </p:nvSpPr>
          <p:spPr bwMode="auto">
            <a:xfrm>
              <a:off x="4500" y="3992"/>
              <a:ext cx="792" cy="163"/>
            </a:xfrm>
            <a:prstGeom prst="rect">
              <a:avLst/>
            </a:pr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Rectangle 7"/>
            <p:cNvSpPr>
              <a:spLocks noChangeArrowheads="1"/>
            </p:cNvSpPr>
            <p:nvPr/>
          </p:nvSpPr>
          <p:spPr bwMode="auto">
            <a:xfrm>
              <a:off x="4500" y="4155"/>
              <a:ext cx="792" cy="163"/>
            </a:xfrm>
            <a:prstGeom prst="rect">
              <a:avLst/>
            </a:pr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Rectangle 8"/>
            <p:cNvSpPr>
              <a:spLocks noChangeArrowheads="1"/>
            </p:cNvSpPr>
            <p:nvPr/>
          </p:nvSpPr>
          <p:spPr bwMode="auto">
            <a:xfrm>
              <a:off x="4500" y="4318"/>
              <a:ext cx="792" cy="163"/>
            </a:xfrm>
            <a:prstGeom prst="rect">
              <a:avLst/>
            </a:pr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Text Box 11"/>
            <p:cNvSpPr txBox="1">
              <a:spLocks noChangeArrowheads="1"/>
            </p:cNvSpPr>
            <p:nvPr/>
          </p:nvSpPr>
          <p:spPr bwMode="auto">
            <a:xfrm>
              <a:off x="903" y="3112"/>
              <a:ext cx="215" cy="1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  <a:p>
              <a:pPr algn="ctr">
                <a:spcBef>
                  <a:spcPct val="10000"/>
                </a:spcBef>
              </a:pPr>
              <a:r>
                <a:rPr lang="en-US" sz="1400"/>
                <a:t>1</a:t>
              </a:r>
            </a:p>
            <a:p>
              <a:pPr algn="ctr">
                <a:spcBef>
                  <a:spcPct val="10000"/>
                </a:spcBef>
              </a:pPr>
              <a:r>
                <a:rPr lang="en-US" sz="1400"/>
                <a:t>2</a:t>
              </a:r>
            </a:p>
            <a:p>
              <a:pPr algn="ctr">
                <a:spcBef>
                  <a:spcPct val="10000"/>
                </a:spcBef>
              </a:pPr>
              <a:r>
                <a:rPr lang="en-US" sz="1400"/>
                <a:t>3</a:t>
              </a:r>
            </a:p>
            <a:p>
              <a:pPr algn="ctr">
                <a:spcBef>
                  <a:spcPct val="10000"/>
                </a:spcBef>
              </a:pPr>
              <a:r>
                <a:rPr lang="en-US" sz="1400"/>
                <a:t>4</a:t>
              </a:r>
            </a:p>
            <a:p>
              <a:pPr algn="ctr">
                <a:spcBef>
                  <a:spcPct val="10000"/>
                </a:spcBef>
              </a:pPr>
              <a:r>
                <a:rPr lang="en-US" sz="1400"/>
                <a:t>5</a:t>
              </a:r>
            </a:p>
            <a:p>
              <a:pPr algn="ctr">
                <a:spcBef>
                  <a:spcPct val="10000"/>
                </a:spcBef>
              </a:pPr>
              <a:r>
                <a:rPr lang="en-US" sz="1400"/>
                <a:t>6</a:t>
              </a:r>
            </a:p>
            <a:p>
              <a:pPr algn="ctr">
                <a:spcBef>
                  <a:spcPct val="10000"/>
                </a:spcBef>
              </a:pPr>
              <a:r>
                <a:rPr lang="en-US" sz="1400"/>
                <a:t>7</a:t>
              </a:r>
            </a:p>
          </p:txBody>
        </p:sp>
        <p:sp>
          <p:nvSpPr>
            <p:cNvPr id="62" name="Text Box 12"/>
            <p:cNvSpPr txBox="1">
              <a:spLocks noChangeArrowheads="1"/>
            </p:cNvSpPr>
            <p:nvPr/>
          </p:nvSpPr>
          <p:spPr bwMode="auto">
            <a:xfrm>
              <a:off x="809" y="2953"/>
              <a:ext cx="364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 Set</a:t>
              </a:r>
            </a:p>
          </p:txBody>
        </p:sp>
        <p:sp>
          <p:nvSpPr>
            <p:cNvPr id="63" name="Rectangle 13"/>
            <p:cNvSpPr>
              <a:spLocks noChangeArrowheads="1"/>
            </p:cNvSpPr>
            <p:nvPr/>
          </p:nvSpPr>
          <p:spPr bwMode="auto">
            <a:xfrm>
              <a:off x="2863" y="3176"/>
              <a:ext cx="792" cy="32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Text Box 14"/>
            <p:cNvSpPr txBox="1">
              <a:spLocks noChangeArrowheads="1"/>
            </p:cNvSpPr>
            <p:nvPr/>
          </p:nvSpPr>
          <p:spPr bwMode="auto">
            <a:xfrm>
              <a:off x="2645" y="3243"/>
              <a:ext cx="215" cy="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  <a:p>
              <a:pPr algn="ctr">
                <a:spcBef>
                  <a:spcPct val="100000"/>
                </a:spcBef>
              </a:pPr>
              <a:r>
                <a:rPr lang="en-US" sz="1400"/>
                <a:t>1</a:t>
              </a:r>
            </a:p>
            <a:p>
              <a:pPr algn="ctr">
                <a:spcBef>
                  <a:spcPct val="100000"/>
                </a:spcBef>
              </a:pPr>
              <a:r>
                <a:rPr lang="en-US" sz="1400"/>
                <a:t>2</a:t>
              </a:r>
            </a:p>
            <a:p>
              <a:pPr algn="ctr">
                <a:spcBef>
                  <a:spcPct val="100000"/>
                </a:spcBef>
              </a:pPr>
              <a:r>
                <a:rPr lang="en-US" sz="1400"/>
                <a:t>3</a:t>
              </a:r>
            </a:p>
          </p:txBody>
        </p:sp>
        <p:sp>
          <p:nvSpPr>
            <p:cNvPr id="65" name="Text Box 15"/>
            <p:cNvSpPr txBox="1">
              <a:spLocks noChangeArrowheads="1"/>
            </p:cNvSpPr>
            <p:nvPr/>
          </p:nvSpPr>
          <p:spPr bwMode="auto">
            <a:xfrm>
              <a:off x="2552" y="2953"/>
              <a:ext cx="364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 Set</a:t>
              </a:r>
            </a:p>
          </p:txBody>
        </p:sp>
        <p:sp>
          <p:nvSpPr>
            <p:cNvPr id="66" name="Rectangle 16"/>
            <p:cNvSpPr>
              <a:spLocks noChangeArrowheads="1"/>
            </p:cNvSpPr>
            <p:nvPr/>
          </p:nvSpPr>
          <p:spPr bwMode="auto">
            <a:xfrm>
              <a:off x="4500" y="3176"/>
              <a:ext cx="792" cy="65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Text Box 17"/>
            <p:cNvSpPr txBox="1">
              <a:spLocks noChangeArrowheads="1"/>
            </p:cNvSpPr>
            <p:nvPr/>
          </p:nvSpPr>
          <p:spPr bwMode="auto">
            <a:xfrm>
              <a:off x="4282" y="3396"/>
              <a:ext cx="215" cy="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  <a:p>
              <a:pPr algn="ctr">
                <a:spcBef>
                  <a:spcPct val="300000"/>
                </a:spcBef>
              </a:pPr>
              <a:r>
                <a:rPr lang="en-US" sz="1400"/>
                <a:t>1</a:t>
              </a:r>
            </a:p>
          </p:txBody>
        </p:sp>
        <p:sp>
          <p:nvSpPr>
            <p:cNvPr id="68" name="Text Box 18"/>
            <p:cNvSpPr txBox="1">
              <a:spLocks noChangeArrowheads="1"/>
            </p:cNvSpPr>
            <p:nvPr/>
          </p:nvSpPr>
          <p:spPr bwMode="auto">
            <a:xfrm>
              <a:off x="4188" y="2953"/>
              <a:ext cx="364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 Set</a:t>
              </a:r>
            </a:p>
          </p:txBody>
        </p:sp>
        <p:sp>
          <p:nvSpPr>
            <p:cNvPr id="69" name="Rectangle 19"/>
            <p:cNvSpPr>
              <a:spLocks noChangeArrowheads="1"/>
            </p:cNvSpPr>
            <p:nvPr/>
          </p:nvSpPr>
          <p:spPr bwMode="auto">
            <a:xfrm>
              <a:off x="2863" y="3502"/>
              <a:ext cx="792" cy="327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Rectangle 20"/>
            <p:cNvSpPr>
              <a:spLocks noChangeArrowheads="1"/>
            </p:cNvSpPr>
            <p:nvPr/>
          </p:nvSpPr>
          <p:spPr bwMode="auto">
            <a:xfrm>
              <a:off x="2863" y="3829"/>
              <a:ext cx="792" cy="32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Rectangle 21"/>
            <p:cNvSpPr>
              <a:spLocks noChangeArrowheads="1"/>
            </p:cNvSpPr>
            <p:nvPr/>
          </p:nvSpPr>
          <p:spPr bwMode="auto">
            <a:xfrm>
              <a:off x="2863" y="4155"/>
              <a:ext cx="792" cy="32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Line 22"/>
            <p:cNvSpPr>
              <a:spLocks noChangeShapeType="1"/>
            </p:cNvSpPr>
            <p:nvPr/>
          </p:nvSpPr>
          <p:spPr bwMode="auto">
            <a:xfrm>
              <a:off x="2863" y="4318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Line 23"/>
            <p:cNvSpPr>
              <a:spLocks noChangeShapeType="1"/>
            </p:cNvSpPr>
            <p:nvPr/>
          </p:nvSpPr>
          <p:spPr bwMode="auto">
            <a:xfrm>
              <a:off x="2863" y="3992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Line 24"/>
            <p:cNvSpPr>
              <a:spLocks noChangeShapeType="1"/>
            </p:cNvSpPr>
            <p:nvPr/>
          </p:nvSpPr>
          <p:spPr bwMode="auto">
            <a:xfrm>
              <a:off x="2863" y="3665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Line 25"/>
            <p:cNvSpPr>
              <a:spLocks noChangeShapeType="1"/>
            </p:cNvSpPr>
            <p:nvPr/>
          </p:nvSpPr>
          <p:spPr bwMode="auto">
            <a:xfrm>
              <a:off x="2863" y="3339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Rectangle 26"/>
            <p:cNvSpPr>
              <a:spLocks noChangeArrowheads="1"/>
            </p:cNvSpPr>
            <p:nvPr/>
          </p:nvSpPr>
          <p:spPr bwMode="auto">
            <a:xfrm>
              <a:off x="4500" y="3829"/>
              <a:ext cx="792" cy="65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Line 27"/>
            <p:cNvSpPr>
              <a:spLocks noChangeShapeType="1"/>
            </p:cNvSpPr>
            <p:nvPr/>
          </p:nvSpPr>
          <p:spPr bwMode="auto">
            <a:xfrm>
              <a:off x="4500" y="3339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Line 28"/>
            <p:cNvSpPr>
              <a:spLocks noChangeShapeType="1"/>
            </p:cNvSpPr>
            <p:nvPr/>
          </p:nvSpPr>
          <p:spPr bwMode="auto">
            <a:xfrm>
              <a:off x="4500" y="3502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Line 29"/>
            <p:cNvSpPr>
              <a:spLocks noChangeShapeType="1"/>
            </p:cNvSpPr>
            <p:nvPr/>
          </p:nvSpPr>
          <p:spPr bwMode="auto">
            <a:xfrm>
              <a:off x="4500" y="3665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Line 30"/>
            <p:cNvSpPr>
              <a:spLocks noChangeShapeType="1"/>
            </p:cNvSpPr>
            <p:nvPr/>
          </p:nvSpPr>
          <p:spPr bwMode="auto">
            <a:xfrm>
              <a:off x="4500" y="3992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Line 31"/>
            <p:cNvSpPr>
              <a:spLocks noChangeShapeType="1"/>
            </p:cNvSpPr>
            <p:nvPr/>
          </p:nvSpPr>
          <p:spPr bwMode="auto">
            <a:xfrm>
              <a:off x="4500" y="4155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Line 32"/>
            <p:cNvSpPr>
              <a:spLocks noChangeShapeType="1"/>
            </p:cNvSpPr>
            <p:nvPr/>
          </p:nvSpPr>
          <p:spPr bwMode="auto">
            <a:xfrm>
              <a:off x="4500" y="4318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Text Box 33"/>
            <p:cNvSpPr txBox="1">
              <a:spLocks noChangeArrowheads="1"/>
            </p:cNvSpPr>
            <p:nvPr/>
          </p:nvSpPr>
          <p:spPr bwMode="auto">
            <a:xfrm>
              <a:off x="801" y="2545"/>
              <a:ext cx="1298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1-way associativity</a:t>
              </a:r>
            </a:p>
            <a:p>
              <a:pPr algn="ctr"/>
              <a:r>
                <a:rPr lang="en-US" sz="1400"/>
                <a:t>8 sets, 1 block each</a:t>
              </a:r>
            </a:p>
          </p:txBody>
        </p:sp>
        <p:sp>
          <p:nvSpPr>
            <p:cNvPr id="84" name="Text Box 34"/>
            <p:cNvSpPr txBox="1">
              <a:spLocks noChangeArrowheads="1"/>
            </p:cNvSpPr>
            <p:nvPr/>
          </p:nvSpPr>
          <p:spPr bwMode="auto">
            <a:xfrm>
              <a:off x="2562" y="2545"/>
              <a:ext cx="1352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2-way associativity</a:t>
              </a:r>
            </a:p>
            <a:p>
              <a:pPr algn="ctr"/>
              <a:r>
                <a:rPr lang="en-US" sz="1400"/>
                <a:t>4 sets, 2 blocks each</a:t>
              </a:r>
            </a:p>
          </p:txBody>
        </p:sp>
        <p:sp>
          <p:nvSpPr>
            <p:cNvPr id="85" name="Text Box 35"/>
            <p:cNvSpPr txBox="1">
              <a:spLocks noChangeArrowheads="1"/>
            </p:cNvSpPr>
            <p:nvPr/>
          </p:nvSpPr>
          <p:spPr bwMode="auto">
            <a:xfrm>
              <a:off x="4198" y="2545"/>
              <a:ext cx="1352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4-way associativity</a:t>
              </a:r>
            </a:p>
            <a:p>
              <a:pPr algn="ctr"/>
              <a:r>
                <a:rPr lang="en-US" sz="1400"/>
                <a:t>2 sets, 4 blocks each</a:t>
              </a:r>
            </a:p>
          </p:txBody>
        </p:sp>
        <p:sp>
          <p:nvSpPr>
            <p:cNvPr id="86" name="Rectangle 36"/>
            <p:cNvSpPr>
              <a:spLocks noChangeArrowheads="1"/>
            </p:cNvSpPr>
            <p:nvPr/>
          </p:nvSpPr>
          <p:spPr bwMode="auto">
            <a:xfrm>
              <a:off x="1121" y="4318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Rectangle 37"/>
            <p:cNvSpPr>
              <a:spLocks noChangeArrowheads="1"/>
            </p:cNvSpPr>
            <p:nvPr/>
          </p:nvSpPr>
          <p:spPr bwMode="auto">
            <a:xfrm>
              <a:off x="1121" y="4155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Rectangle 38"/>
            <p:cNvSpPr>
              <a:spLocks noChangeArrowheads="1"/>
            </p:cNvSpPr>
            <p:nvPr/>
          </p:nvSpPr>
          <p:spPr bwMode="auto">
            <a:xfrm>
              <a:off x="1121" y="3992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Rectangle 39"/>
            <p:cNvSpPr>
              <a:spLocks noChangeArrowheads="1"/>
            </p:cNvSpPr>
            <p:nvPr/>
          </p:nvSpPr>
          <p:spPr bwMode="auto">
            <a:xfrm>
              <a:off x="1121" y="3829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Rectangle 40"/>
            <p:cNvSpPr>
              <a:spLocks noChangeArrowheads="1"/>
            </p:cNvSpPr>
            <p:nvPr/>
          </p:nvSpPr>
          <p:spPr bwMode="auto">
            <a:xfrm>
              <a:off x="1121" y="3665"/>
              <a:ext cx="792" cy="16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Rectangle 41"/>
            <p:cNvSpPr>
              <a:spLocks noChangeArrowheads="1"/>
            </p:cNvSpPr>
            <p:nvPr/>
          </p:nvSpPr>
          <p:spPr bwMode="auto">
            <a:xfrm>
              <a:off x="1121" y="3502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Rectangle 42"/>
            <p:cNvSpPr>
              <a:spLocks noChangeArrowheads="1"/>
            </p:cNvSpPr>
            <p:nvPr/>
          </p:nvSpPr>
          <p:spPr bwMode="auto">
            <a:xfrm>
              <a:off x="1121" y="3339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Rectangle 43"/>
            <p:cNvSpPr>
              <a:spLocks noChangeArrowheads="1"/>
            </p:cNvSpPr>
            <p:nvPr/>
          </p:nvSpPr>
          <p:spPr bwMode="auto">
            <a:xfrm>
              <a:off x="1121" y="3176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 Organization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78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820583"/>
            <a:r>
              <a:rPr lang="en-US">
                <a:latin typeface="Trebuchet MS" charset="0"/>
                <a:ea typeface="ＭＳ Ｐゴシック" charset="0"/>
                <a:cs typeface="ＭＳ Ｐゴシック" charset="0"/>
              </a:rPr>
              <a:t>Block replacement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07718" indent="-307718" defTabSz="820583"/>
            <a:r>
              <a:rPr lang="en-US" sz="1800" dirty="0">
                <a:latin typeface="Trebuchet MS" charset="0"/>
                <a:ea typeface="ＭＳ Ｐゴシック" charset="0"/>
                <a:cs typeface="ＭＳ Ｐゴシック" charset="0"/>
              </a:rPr>
              <a:t>Any empty block in the correct set may be used for storing data.</a:t>
            </a:r>
          </a:p>
          <a:p>
            <a:pPr marL="307718" indent="-307718" defTabSz="820583"/>
            <a:r>
              <a:rPr lang="en-US" sz="1800" dirty="0">
                <a:latin typeface="Trebuchet MS" charset="0"/>
                <a:ea typeface="ＭＳ Ｐゴシック" charset="0"/>
                <a:cs typeface="ＭＳ Ｐゴシック" charset="0"/>
              </a:rPr>
              <a:t>If there are no empty blocks, which one should we replace</a:t>
            </a:r>
            <a:r>
              <a:rPr lang="en-US" sz="1800" dirty="0" smtClean="0">
                <a:latin typeface="Trebuchet MS" charset="0"/>
                <a:ea typeface="ＭＳ Ｐゴシック" charset="0"/>
                <a:cs typeface="ＭＳ Ｐゴシック" charset="0"/>
              </a:rPr>
              <a:t>?</a:t>
            </a:r>
          </a:p>
          <a:p>
            <a:pPr marL="307718" indent="-307718" defTabSz="820583"/>
            <a:r>
              <a:rPr lang="en-US" sz="1800" dirty="0">
                <a:latin typeface="Trebuchet MS" charset="0"/>
                <a:ea typeface="ＭＳ Ｐゴシック" charset="0"/>
                <a:cs typeface="ＭＳ Ｐゴシック" charset="0"/>
              </a:rPr>
              <a:t>Replace something, of course, but what</a:t>
            </a:r>
            <a:r>
              <a:rPr lang="en-US" sz="1800" dirty="0" smtClean="0">
                <a:latin typeface="Trebuchet MS" charset="0"/>
                <a:ea typeface="ＭＳ Ｐゴシック" charset="0"/>
                <a:cs typeface="ＭＳ Ｐゴシック" charset="0"/>
              </a:rPr>
              <a:t>?</a:t>
            </a:r>
          </a:p>
          <a:p>
            <a:pPr marL="707768" lvl="1" indent="-307718" defTabSz="820583"/>
            <a:r>
              <a:rPr lang="en-US" sz="1400" dirty="0">
                <a:latin typeface="Trebuchet MS" charset="0"/>
                <a:ea typeface="ＭＳ Ｐゴシック" charset="0"/>
                <a:cs typeface="ＭＳ Ｐゴシック" charset="0"/>
              </a:rPr>
              <a:t>Caches typically use something close to least-recently-used</a:t>
            </a:r>
          </a:p>
          <a:p>
            <a:pPr marL="400050" lvl="1" indent="0" defTabSz="820583">
              <a:buNone/>
            </a:pPr>
            <a:endParaRPr lang="en-US" sz="1400" dirty="0">
              <a:latin typeface="Trebuchet MS" charset="0"/>
              <a:ea typeface="ＭＳ Ｐゴシック" charset="0"/>
              <a:cs typeface="ＭＳ Ｐゴシック" charset="0"/>
            </a:endParaRPr>
          </a:p>
          <a:p>
            <a:pPr marL="0" indent="0" defTabSz="820583">
              <a:buNone/>
            </a:pPr>
            <a:endParaRPr lang="en-US" sz="1800" dirty="0">
              <a:latin typeface="Trebuchet M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6325" name="Group 44"/>
          <p:cNvGrpSpPr>
            <a:grpSpLocks/>
          </p:cNvGrpSpPr>
          <p:nvPr/>
        </p:nvGrpSpPr>
        <p:grpSpPr bwMode="auto">
          <a:xfrm>
            <a:off x="1164649" y="2951350"/>
            <a:ext cx="6853670" cy="2779059"/>
            <a:chOff x="795" y="2029"/>
            <a:chExt cx="4749" cy="1984"/>
          </a:xfrm>
        </p:grpSpPr>
        <p:sp>
          <p:nvSpPr>
            <p:cNvPr id="56326" name="Rectangle 2"/>
            <p:cNvSpPr>
              <a:spLocks noChangeArrowheads="1"/>
            </p:cNvSpPr>
            <p:nvPr/>
          </p:nvSpPr>
          <p:spPr bwMode="auto">
            <a:xfrm>
              <a:off x="1162" y="3155"/>
              <a:ext cx="792" cy="163"/>
            </a:xfrm>
            <a:prstGeom prst="rect">
              <a:avLst/>
            </a:pr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27" name="Rectangle 5"/>
            <p:cNvSpPr>
              <a:spLocks noChangeArrowheads="1"/>
            </p:cNvSpPr>
            <p:nvPr/>
          </p:nvSpPr>
          <p:spPr bwMode="auto">
            <a:xfrm>
              <a:off x="2851" y="3645"/>
              <a:ext cx="792" cy="163"/>
            </a:xfrm>
            <a:prstGeom prst="rect">
              <a:avLst/>
            </a:pr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28" name="Rectangle 6"/>
            <p:cNvSpPr>
              <a:spLocks noChangeArrowheads="1"/>
            </p:cNvSpPr>
            <p:nvPr/>
          </p:nvSpPr>
          <p:spPr bwMode="auto">
            <a:xfrm>
              <a:off x="2851" y="3808"/>
              <a:ext cx="792" cy="163"/>
            </a:xfrm>
            <a:prstGeom prst="rect">
              <a:avLst/>
            </a:pr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29" name="Rectangle 7"/>
            <p:cNvSpPr>
              <a:spLocks noChangeArrowheads="1"/>
            </p:cNvSpPr>
            <p:nvPr/>
          </p:nvSpPr>
          <p:spPr bwMode="auto">
            <a:xfrm>
              <a:off x="4488" y="3318"/>
              <a:ext cx="792" cy="164"/>
            </a:xfrm>
            <a:prstGeom prst="rect">
              <a:avLst/>
            </a:pr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0" name="Rectangle 8"/>
            <p:cNvSpPr>
              <a:spLocks noChangeArrowheads="1"/>
            </p:cNvSpPr>
            <p:nvPr/>
          </p:nvSpPr>
          <p:spPr bwMode="auto">
            <a:xfrm>
              <a:off x="4488" y="3482"/>
              <a:ext cx="792" cy="163"/>
            </a:xfrm>
            <a:prstGeom prst="rect">
              <a:avLst/>
            </a:pr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1" name="Rectangle 9"/>
            <p:cNvSpPr>
              <a:spLocks noChangeArrowheads="1"/>
            </p:cNvSpPr>
            <p:nvPr/>
          </p:nvSpPr>
          <p:spPr bwMode="auto">
            <a:xfrm>
              <a:off x="4488" y="3645"/>
              <a:ext cx="792" cy="163"/>
            </a:xfrm>
            <a:prstGeom prst="rect">
              <a:avLst/>
            </a:pr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2" name="Rectangle 10"/>
            <p:cNvSpPr>
              <a:spLocks noChangeArrowheads="1"/>
            </p:cNvSpPr>
            <p:nvPr/>
          </p:nvSpPr>
          <p:spPr bwMode="auto">
            <a:xfrm>
              <a:off x="4488" y="3808"/>
              <a:ext cx="792" cy="163"/>
            </a:xfrm>
            <a:prstGeom prst="rect">
              <a:avLst/>
            </a:pr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3" name="Text Box 11"/>
            <p:cNvSpPr txBox="1">
              <a:spLocks noChangeArrowheads="1"/>
            </p:cNvSpPr>
            <p:nvPr/>
          </p:nvSpPr>
          <p:spPr bwMode="auto">
            <a:xfrm>
              <a:off x="891" y="2601"/>
              <a:ext cx="215" cy="1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  <a:p>
              <a:pPr algn="ctr">
                <a:spcBef>
                  <a:spcPct val="10000"/>
                </a:spcBef>
              </a:pPr>
              <a:r>
                <a:rPr lang="en-US" sz="1400"/>
                <a:t>1</a:t>
              </a:r>
            </a:p>
            <a:p>
              <a:pPr algn="ctr">
                <a:spcBef>
                  <a:spcPct val="10000"/>
                </a:spcBef>
              </a:pPr>
              <a:r>
                <a:rPr lang="en-US" sz="1400"/>
                <a:t>2</a:t>
              </a:r>
            </a:p>
            <a:p>
              <a:pPr algn="ctr">
                <a:spcBef>
                  <a:spcPct val="10000"/>
                </a:spcBef>
              </a:pPr>
              <a:r>
                <a:rPr lang="en-US" sz="1400"/>
                <a:t>3</a:t>
              </a:r>
            </a:p>
            <a:p>
              <a:pPr algn="ctr">
                <a:spcBef>
                  <a:spcPct val="10000"/>
                </a:spcBef>
              </a:pPr>
              <a:r>
                <a:rPr lang="en-US" sz="1400"/>
                <a:t>4</a:t>
              </a:r>
            </a:p>
            <a:p>
              <a:pPr algn="ctr">
                <a:spcBef>
                  <a:spcPct val="10000"/>
                </a:spcBef>
              </a:pPr>
              <a:r>
                <a:rPr lang="en-US" sz="1400"/>
                <a:t>5</a:t>
              </a:r>
            </a:p>
            <a:p>
              <a:pPr algn="ctr">
                <a:spcBef>
                  <a:spcPct val="10000"/>
                </a:spcBef>
              </a:pPr>
              <a:r>
                <a:rPr lang="en-US" sz="1400"/>
                <a:t>6</a:t>
              </a:r>
            </a:p>
            <a:p>
              <a:pPr algn="ctr">
                <a:spcBef>
                  <a:spcPct val="10000"/>
                </a:spcBef>
              </a:pPr>
              <a:r>
                <a:rPr lang="en-US" sz="1400"/>
                <a:t>7</a:t>
              </a:r>
            </a:p>
          </p:txBody>
        </p:sp>
        <p:sp>
          <p:nvSpPr>
            <p:cNvPr id="56334" name="Text Box 12"/>
            <p:cNvSpPr txBox="1">
              <a:spLocks noChangeArrowheads="1"/>
            </p:cNvSpPr>
            <p:nvPr/>
          </p:nvSpPr>
          <p:spPr bwMode="auto">
            <a:xfrm>
              <a:off x="797" y="2443"/>
              <a:ext cx="364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 Set</a:t>
              </a:r>
            </a:p>
          </p:txBody>
        </p:sp>
        <p:sp>
          <p:nvSpPr>
            <p:cNvPr id="56335" name="Rectangle 13"/>
            <p:cNvSpPr>
              <a:spLocks noChangeArrowheads="1"/>
            </p:cNvSpPr>
            <p:nvPr/>
          </p:nvSpPr>
          <p:spPr bwMode="auto">
            <a:xfrm>
              <a:off x="2851" y="2666"/>
              <a:ext cx="792" cy="32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Text Box 14"/>
            <p:cNvSpPr txBox="1">
              <a:spLocks noChangeArrowheads="1"/>
            </p:cNvSpPr>
            <p:nvPr/>
          </p:nvSpPr>
          <p:spPr bwMode="auto">
            <a:xfrm>
              <a:off x="2633" y="2732"/>
              <a:ext cx="215" cy="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  <a:p>
              <a:pPr algn="ctr">
                <a:spcBef>
                  <a:spcPct val="100000"/>
                </a:spcBef>
              </a:pPr>
              <a:r>
                <a:rPr lang="en-US" sz="1400"/>
                <a:t>1</a:t>
              </a:r>
            </a:p>
            <a:p>
              <a:pPr algn="ctr">
                <a:spcBef>
                  <a:spcPct val="100000"/>
                </a:spcBef>
              </a:pPr>
              <a:r>
                <a:rPr lang="en-US" sz="1400"/>
                <a:t>2</a:t>
              </a:r>
            </a:p>
            <a:p>
              <a:pPr algn="ctr">
                <a:spcBef>
                  <a:spcPct val="100000"/>
                </a:spcBef>
              </a:pPr>
              <a:r>
                <a:rPr lang="en-US" sz="1400"/>
                <a:t>3</a:t>
              </a:r>
            </a:p>
          </p:txBody>
        </p:sp>
        <p:sp>
          <p:nvSpPr>
            <p:cNvPr id="56337" name="Text Box 15"/>
            <p:cNvSpPr txBox="1">
              <a:spLocks noChangeArrowheads="1"/>
            </p:cNvSpPr>
            <p:nvPr/>
          </p:nvSpPr>
          <p:spPr bwMode="auto">
            <a:xfrm>
              <a:off x="2540" y="2443"/>
              <a:ext cx="364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 Set</a:t>
              </a:r>
            </a:p>
          </p:txBody>
        </p:sp>
        <p:sp>
          <p:nvSpPr>
            <p:cNvPr id="56338" name="Rectangle 16"/>
            <p:cNvSpPr>
              <a:spLocks noChangeArrowheads="1"/>
            </p:cNvSpPr>
            <p:nvPr/>
          </p:nvSpPr>
          <p:spPr bwMode="auto">
            <a:xfrm>
              <a:off x="4488" y="2666"/>
              <a:ext cx="792" cy="65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9" name="Text Box 17"/>
            <p:cNvSpPr txBox="1">
              <a:spLocks noChangeArrowheads="1"/>
            </p:cNvSpPr>
            <p:nvPr/>
          </p:nvSpPr>
          <p:spPr bwMode="auto">
            <a:xfrm>
              <a:off x="4270" y="2885"/>
              <a:ext cx="215" cy="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  <a:p>
              <a:pPr algn="ctr">
                <a:spcBef>
                  <a:spcPct val="300000"/>
                </a:spcBef>
              </a:pPr>
              <a:r>
                <a:rPr lang="en-US" sz="1400"/>
                <a:t>1</a:t>
              </a:r>
            </a:p>
          </p:txBody>
        </p:sp>
        <p:sp>
          <p:nvSpPr>
            <p:cNvPr id="56340" name="Text Box 18"/>
            <p:cNvSpPr txBox="1">
              <a:spLocks noChangeArrowheads="1"/>
            </p:cNvSpPr>
            <p:nvPr/>
          </p:nvSpPr>
          <p:spPr bwMode="auto">
            <a:xfrm>
              <a:off x="4176" y="2443"/>
              <a:ext cx="364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 Set</a:t>
              </a:r>
            </a:p>
          </p:txBody>
        </p:sp>
        <p:sp>
          <p:nvSpPr>
            <p:cNvPr id="56341" name="Rectangle 19"/>
            <p:cNvSpPr>
              <a:spLocks noChangeArrowheads="1"/>
            </p:cNvSpPr>
            <p:nvPr/>
          </p:nvSpPr>
          <p:spPr bwMode="auto">
            <a:xfrm>
              <a:off x="2851" y="2992"/>
              <a:ext cx="792" cy="32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42" name="Rectangle 20"/>
            <p:cNvSpPr>
              <a:spLocks noChangeArrowheads="1"/>
            </p:cNvSpPr>
            <p:nvPr/>
          </p:nvSpPr>
          <p:spPr bwMode="auto">
            <a:xfrm>
              <a:off x="2851" y="3318"/>
              <a:ext cx="792" cy="327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43" name="Rectangle 21"/>
            <p:cNvSpPr>
              <a:spLocks noChangeArrowheads="1"/>
            </p:cNvSpPr>
            <p:nvPr/>
          </p:nvSpPr>
          <p:spPr bwMode="auto">
            <a:xfrm>
              <a:off x="2851" y="3645"/>
              <a:ext cx="792" cy="32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44" name="Line 22"/>
            <p:cNvSpPr>
              <a:spLocks noChangeShapeType="1"/>
            </p:cNvSpPr>
            <p:nvPr/>
          </p:nvSpPr>
          <p:spPr bwMode="auto">
            <a:xfrm>
              <a:off x="2851" y="3808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45" name="Line 23"/>
            <p:cNvSpPr>
              <a:spLocks noChangeShapeType="1"/>
            </p:cNvSpPr>
            <p:nvPr/>
          </p:nvSpPr>
          <p:spPr bwMode="auto">
            <a:xfrm>
              <a:off x="2851" y="3482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46" name="Line 24"/>
            <p:cNvSpPr>
              <a:spLocks noChangeShapeType="1"/>
            </p:cNvSpPr>
            <p:nvPr/>
          </p:nvSpPr>
          <p:spPr bwMode="auto">
            <a:xfrm>
              <a:off x="2851" y="3155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47" name="Line 25"/>
            <p:cNvSpPr>
              <a:spLocks noChangeShapeType="1"/>
            </p:cNvSpPr>
            <p:nvPr/>
          </p:nvSpPr>
          <p:spPr bwMode="auto">
            <a:xfrm>
              <a:off x="2851" y="2829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48" name="Rectangle 26"/>
            <p:cNvSpPr>
              <a:spLocks noChangeArrowheads="1"/>
            </p:cNvSpPr>
            <p:nvPr/>
          </p:nvSpPr>
          <p:spPr bwMode="auto">
            <a:xfrm>
              <a:off x="4488" y="3318"/>
              <a:ext cx="792" cy="65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49" name="Line 27"/>
            <p:cNvSpPr>
              <a:spLocks noChangeShapeType="1"/>
            </p:cNvSpPr>
            <p:nvPr/>
          </p:nvSpPr>
          <p:spPr bwMode="auto">
            <a:xfrm>
              <a:off x="4488" y="2829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50" name="Line 28"/>
            <p:cNvSpPr>
              <a:spLocks noChangeShapeType="1"/>
            </p:cNvSpPr>
            <p:nvPr/>
          </p:nvSpPr>
          <p:spPr bwMode="auto">
            <a:xfrm>
              <a:off x="4488" y="2992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51" name="Line 29"/>
            <p:cNvSpPr>
              <a:spLocks noChangeShapeType="1"/>
            </p:cNvSpPr>
            <p:nvPr/>
          </p:nvSpPr>
          <p:spPr bwMode="auto">
            <a:xfrm>
              <a:off x="4488" y="3155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52" name="Line 30"/>
            <p:cNvSpPr>
              <a:spLocks noChangeShapeType="1"/>
            </p:cNvSpPr>
            <p:nvPr/>
          </p:nvSpPr>
          <p:spPr bwMode="auto">
            <a:xfrm>
              <a:off x="4488" y="3482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53" name="Line 31"/>
            <p:cNvSpPr>
              <a:spLocks noChangeShapeType="1"/>
            </p:cNvSpPr>
            <p:nvPr/>
          </p:nvSpPr>
          <p:spPr bwMode="auto">
            <a:xfrm>
              <a:off x="4488" y="3645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54" name="Line 32"/>
            <p:cNvSpPr>
              <a:spLocks noChangeShapeType="1"/>
            </p:cNvSpPr>
            <p:nvPr/>
          </p:nvSpPr>
          <p:spPr bwMode="auto">
            <a:xfrm>
              <a:off x="4488" y="3808"/>
              <a:ext cx="792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55" name="Text Box 33"/>
            <p:cNvSpPr txBox="1">
              <a:spLocks noChangeArrowheads="1"/>
            </p:cNvSpPr>
            <p:nvPr/>
          </p:nvSpPr>
          <p:spPr bwMode="auto">
            <a:xfrm>
              <a:off x="795" y="2029"/>
              <a:ext cx="1298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1-way associativity</a:t>
              </a:r>
            </a:p>
            <a:p>
              <a:pPr algn="ctr"/>
              <a:r>
                <a:rPr lang="en-US" sz="1400"/>
                <a:t>8 sets, 1 block each</a:t>
              </a:r>
            </a:p>
          </p:txBody>
        </p:sp>
        <p:sp>
          <p:nvSpPr>
            <p:cNvPr id="56356" name="Text Box 34"/>
            <p:cNvSpPr txBox="1">
              <a:spLocks noChangeArrowheads="1"/>
            </p:cNvSpPr>
            <p:nvPr/>
          </p:nvSpPr>
          <p:spPr bwMode="auto">
            <a:xfrm>
              <a:off x="2556" y="2029"/>
              <a:ext cx="1352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2-way associativity</a:t>
              </a:r>
            </a:p>
            <a:p>
              <a:pPr algn="ctr"/>
              <a:r>
                <a:rPr lang="en-US" sz="1400"/>
                <a:t>4 sets, 2 blocks each</a:t>
              </a:r>
            </a:p>
          </p:txBody>
        </p:sp>
        <p:sp>
          <p:nvSpPr>
            <p:cNvPr id="56357" name="Text Box 35"/>
            <p:cNvSpPr txBox="1">
              <a:spLocks noChangeArrowheads="1"/>
            </p:cNvSpPr>
            <p:nvPr/>
          </p:nvSpPr>
          <p:spPr bwMode="auto">
            <a:xfrm>
              <a:off x="4192" y="2029"/>
              <a:ext cx="1352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882" tIns="50941" rIns="101882" bIns="50941" anchor="ctr">
              <a:spAutoFit/>
            </a:bodyPr>
            <a:lstStyle>
              <a:lvl1pPr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  <a:cs typeface="ＭＳ Ｐゴシック" charset="0"/>
                </a:defRPr>
              </a:lvl1pPr>
              <a:lvl2pPr marL="37931725" indent="-37474525" defTabSz="1019175"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rebuchet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4-way associativity</a:t>
              </a:r>
            </a:p>
            <a:p>
              <a:pPr algn="ctr"/>
              <a:r>
                <a:rPr lang="en-US" sz="1400"/>
                <a:t>2 sets, 4 blocks each</a:t>
              </a:r>
            </a:p>
          </p:txBody>
        </p:sp>
        <p:sp>
          <p:nvSpPr>
            <p:cNvPr id="56358" name="Rectangle 36"/>
            <p:cNvSpPr>
              <a:spLocks noChangeArrowheads="1"/>
            </p:cNvSpPr>
            <p:nvPr/>
          </p:nvSpPr>
          <p:spPr bwMode="auto">
            <a:xfrm>
              <a:off x="1162" y="3808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59" name="Rectangle 37"/>
            <p:cNvSpPr>
              <a:spLocks noChangeArrowheads="1"/>
            </p:cNvSpPr>
            <p:nvPr/>
          </p:nvSpPr>
          <p:spPr bwMode="auto">
            <a:xfrm>
              <a:off x="1162" y="3645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60" name="Rectangle 38"/>
            <p:cNvSpPr>
              <a:spLocks noChangeArrowheads="1"/>
            </p:cNvSpPr>
            <p:nvPr/>
          </p:nvSpPr>
          <p:spPr bwMode="auto">
            <a:xfrm>
              <a:off x="1162" y="3482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61" name="Rectangle 39"/>
            <p:cNvSpPr>
              <a:spLocks noChangeArrowheads="1"/>
            </p:cNvSpPr>
            <p:nvPr/>
          </p:nvSpPr>
          <p:spPr bwMode="auto">
            <a:xfrm>
              <a:off x="1162" y="3318"/>
              <a:ext cx="792" cy="16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62" name="Rectangle 40"/>
            <p:cNvSpPr>
              <a:spLocks noChangeArrowheads="1"/>
            </p:cNvSpPr>
            <p:nvPr/>
          </p:nvSpPr>
          <p:spPr bwMode="auto">
            <a:xfrm>
              <a:off x="1162" y="3155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63" name="Rectangle 41"/>
            <p:cNvSpPr>
              <a:spLocks noChangeArrowheads="1"/>
            </p:cNvSpPr>
            <p:nvPr/>
          </p:nvSpPr>
          <p:spPr bwMode="auto">
            <a:xfrm>
              <a:off x="1162" y="2992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64" name="Rectangle 42"/>
            <p:cNvSpPr>
              <a:spLocks noChangeArrowheads="1"/>
            </p:cNvSpPr>
            <p:nvPr/>
          </p:nvSpPr>
          <p:spPr bwMode="auto">
            <a:xfrm>
              <a:off x="1162" y="2829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65" name="Rectangle 43"/>
            <p:cNvSpPr>
              <a:spLocks noChangeArrowheads="1"/>
            </p:cNvSpPr>
            <p:nvPr/>
          </p:nvSpPr>
          <p:spPr bwMode="auto">
            <a:xfrm>
              <a:off x="1162" y="2666"/>
              <a:ext cx="792" cy="1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 Organization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97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puzzle.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 smtClean="0"/>
              <a:t>What can you infer from this:</a:t>
            </a:r>
          </a:p>
          <a:p>
            <a:endParaRPr lang="en-US" b="0" dirty="0"/>
          </a:p>
          <a:p>
            <a:r>
              <a:rPr lang="en-US" b="0" dirty="0" smtClean="0"/>
              <a:t>Cache starts </a:t>
            </a:r>
            <a:r>
              <a:rPr lang="en-US" b="0" i="1" dirty="0" smtClean="0"/>
              <a:t>empty</a:t>
            </a:r>
          </a:p>
          <a:p>
            <a:r>
              <a:rPr lang="en-US" b="0" dirty="0" smtClean="0"/>
              <a:t>Access (</a:t>
            </a:r>
            <a:r>
              <a:rPr lang="en-US" b="0" dirty="0" err="1" smtClean="0"/>
              <a:t>addr</a:t>
            </a:r>
            <a:r>
              <a:rPr lang="en-US" b="0" dirty="0" smtClean="0"/>
              <a:t>, hit/miss) stream</a:t>
            </a:r>
          </a:p>
          <a:p>
            <a:r>
              <a:rPr lang="en-US" b="0" dirty="0" smtClean="0"/>
              <a:t>(10, miss); (12, miss); (10, miss)</a:t>
            </a:r>
            <a:endParaRPr lang="en-US" b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 Organization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5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  <p:tag name="PREVIOUS_ACTIVE_SLIDE" val="942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23295</TotalTime>
  <Words>739</Words>
  <Application>Microsoft Office PowerPoint</Application>
  <PresentationFormat>On-screen Show (4:3)</PresentationFormat>
  <Paragraphs>338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template2010</vt:lpstr>
      <vt:lpstr>Section 7: Memory and Caches</vt:lpstr>
      <vt:lpstr>Where should we put data in the cache?</vt:lpstr>
      <vt:lpstr>Where should we put data in the cache?</vt:lpstr>
      <vt:lpstr>Use tags!</vt:lpstr>
      <vt:lpstr>What’s a cache block? (or cache line)</vt:lpstr>
      <vt:lpstr>A puzzle.</vt:lpstr>
      <vt:lpstr>Problems with direct mapped caches?</vt:lpstr>
      <vt:lpstr>Associativity</vt:lpstr>
      <vt:lpstr>But now how do I know where data goes?</vt:lpstr>
      <vt:lpstr>Example placement in set-associative caches</vt:lpstr>
      <vt:lpstr>Example placement in set-associative caches</vt:lpstr>
      <vt:lpstr>Block replacement</vt:lpstr>
      <vt:lpstr>Another puzzle.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 Systems 15-213/18-243, spring 2009 1st Lecture, Jan. 12th</dc:title>
  <dc:creator>Markus Pueschel</dc:creator>
  <dc:description>Redesign of slides created by Randal E. Bryant and David R. O'Hallaron</dc:description>
  <cp:lastModifiedBy>CSE</cp:lastModifiedBy>
  <cp:revision>415</cp:revision>
  <cp:lastPrinted>2013-02-11T09:03:46Z</cp:lastPrinted>
  <dcterms:created xsi:type="dcterms:W3CDTF">2012-05-07T17:05:05Z</dcterms:created>
  <dcterms:modified xsi:type="dcterms:W3CDTF">2013-04-11T23:03:03Z</dcterms:modified>
</cp:coreProperties>
</file>