
<file path=[Content_Types].xml><?xml version="1.0" encoding="utf-8"?>
<Types xmlns="http://schemas.openxmlformats.org/package/2006/content-types">
  <Default Extension="png" ContentType="image/pn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13"/>
  </p:notesMasterIdLst>
  <p:handoutMasterIdLst>
    <p:handoutMasterId r:id="rId14"/>
  </p:handoutMasterIdLst>
  <p:sldIdLst>
    <p:sldId id="869" r:id="rId2"/>
    <p:sldId id="943" r:id="rId3"/>
    <p:sldId id="845" r:id="rId4"/>
    <p:sldId id="846" r:id="rId5"/>
    <p:sldId id="802" r:id="rId6"/>
    <p:sldId id="847" r:id="rId7"/>
    <p:sldId id="803" r:id="rId8"/>
    <p:sldId id="804" r:id="rId9"/>
    <p:sldId id="875" r:id="rId10"/>
    <p:sldId id="876" r:id="rId11"/>
    <p:sldId id="944" r:id="rId12"/>
  </p:sldIdLst>
  <p:sldSz cx="9144000" cy="6858000" type="screen4x3"/>
  <p:notesSz cx="9586913" cy="7302500"/>
  <p:custDataLst>
    <p:tags r:id="rId15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1" autoAdjust="0"/>
    <p:restoredTop sz="92432" autoAdjust="0"/>
  </p:normalViewPr>
  <p:slideViewPr>
    <p:cSldViewPr snapToGrid="0">
      <p:cViewPr varScale="1">
        <p:scale>
          <a:sx n="108" d="100"/>
          <a:sy n="108" d="100"/>
        </p:scale>
        <p:origin x="-170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66435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4514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736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193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smtClean="0"/>
              <a:t>Winter 2013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Caches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304800"/>
            <a:ext cx="2538582" cy="762000"/>
          </a:xfrm>
        </p:spPr>
        <p:txBody>
          <a:bodyPr/>
          <a:lstStyle/>
          <a:p>
            <a:r>
              <a:rPr lang="en-US" smtClean="0"/>
              <a:t>Roadmap</a:t>
            </a:r>
            <a:endParaRPr lang="en-US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457200" y="1434490"/>
            <a:ext cx="3733800" cy="13208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*c = malloc(sizeof(car));</a:t>
            </a:r>
          </a:p>
          <a:p>
            <a:r>
              <a:rPr lang="en-US" sz="1600" dirty="0">
                <a:latin typeface="Courier New" pitchFamily="49" charset="0"/>
              </a:rPr>
              <a:t>c-&gt;miles = 100;</a:t>
            </a:r>
          </a:p>
          <a:p>
            <a:r>
              <a:rPr lang="en-US" sz="1600" dirty="0">
                <a:latin typeface="Courier New" pitchFamily="49" charset="0"/>
              </a:rPr>
              <a:t>c-&gt;gals = 17;</a:t>
            </a:r>
          </a:p>
          <a:p>
            <a:r>
              <a:rPr lang="en-US" sz="1600" dirty="0">
                <a:latin typeface="Courier New" pitchFamily="49" charset="0"/>
              </a:rPr>
              <a:t>float mpg = get_mpg(c);</a:t>
            </a:r>
          </a:p>
          <a:p>
            <a:r>
              <a:rPr lang="en-US" sz="1600" dirty="0">
                <a:latin typeface="Courier New" pitchFamily="49" charset="0"/>
              </a:rPr>
              <a:t>free(c);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343400" y="1425714"/>
            <a:ext cx="2438400" cy="1320874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Car c = new Car();</a:t>
            </a:r>
          </a:p>
          <a:p>
            <a:r>
              <a:rPr lang="en-US" sz="1600" dirty="0">
                <a:latin typeface="Courier New" pitchFamily="49" charset="0"/>
              </a:rPr>
              <a:t>c.setMiles(100);</a:t>
            </a:r>
          </a:p>
          <a:p>
            <a:r>
              <a:rPr lang="en-US" sz="1600" dirty="0">
                <a:latin typeface="Courier New" pitchFamily="49" charset="0"/>
              </a:rPr>
              <a:t>c.setGals(17);</a:t>
            </a:r>
          </a:p>
          <a:p>
            <a:r>
              <a:rPr lang="en-US" sz="1600" dirty="0">
                <a:latin typeface="Courier New" pitchFamily="49" charset="0"/>
              </a:rPr>
              <a:t>float mpg =</a:t>
            </a:r>
            <a:br>
              <a:rPr lang="en-US" sz="1600" dirty="0">
                <a:latin typeface="Courier New" pitchFamily="49" charset="0"/>
              </a:rPr>
            </a:br>
            <a:r>
              <a:rPr lang="en-US" sz="1600" dirty="0">
                <a:latin typeface="Courier New" pitchFamily="49" charset="0"/>
              </a:rPr>
              <a:t>    c.getMPG();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1905000" y="2938884"/>
            <a:ext cx="3471081" cy="1382430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get_mpg:</a:t>
            </a:r>
          </a:p>
          <a:p>
            <a:r>
              <a:rPr lang="en-US" sz="1400" dirty="0">
                <a:latin typeface="Courier New" pitchFamily="49" charset="0"/>
              </a:rPr>
              <a:t>    pushq   %rbp</a:t>
            </a:r>
          </a:p>
          <a:p>
            <a:r>
              <a:rPr lang="en-US" sz="1400" dirty="0">
                <a:latin typeface="Courier New" pitchFamily="49" charset="0"/>
              </a:rPr>
              <a:t>    movq    %rsp, %rbp</a:t>
            </a:r>
          </a:p>
          <a:p>
            <a:r>
              <a:rPr lang="en-US" sz="1400" dirty="0">
                <a:latin typeface="Courier New" pitchFamily="49" charset="0"/>
              </a:rPr>
              <a:t>    ...</a:t>
            </a:r>
          </a:p>
          <a:p>
            <a:r>
              <a:rPr lang="en-US" sz="1400" dirty="0">
                <a:latin typeface="Courier New" pitchFamily="49" charset="0"/>
              </a:rPr>
              <a:t>    popq    %rbp</a:t>
            </a:r>
          </a:p>
          <a:p>
            <a:r>
              <a:rPr lang="en-US" sz="1400" dirty="0">
                <a:latin typeface="Courier New" pitchFamily="49" charset="0"/>
              </a:rPr>
              <a:t>    ret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7855" y="5649630"/>
            <a:ext cx="1204945" cy="105597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5727354"/>
            <a:ext cx="1828800" cy="93268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1752600" y="5649630"/>
            <a:ext cx="70104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626100" y="4444347"/>
            <a:ext cx="2984500" cy="1017305"/>
            <a:chOff x="2057400" y="4480727"/>
            <a:chExt cx="2984500" cy="1017305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276600" y="4480727"/>
              <a:ext cx="772668" cy="1017305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7400" y="4597400"/>
              <a:ext cx="1081903" cy="812800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267200" y="4522721"/>
              <a:ext cx="774700" cy="897741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4343400" y="10343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Java: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101878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7200" y="2873514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Assembly language: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1488" y="4430696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Machine code: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905000" y="4473714"/>
            <a:ext cx="3471081" cy="951542"/>
          </a:xfrm>
          <a:prstGeom prst="rect">
            <a:avLst/>
          </a:prstGeom>
          <a:solidFill>
            <a:srgbClr val="D2D2F4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90487" tIns="44450" rIns="90487" bIns="44450">
            <a:spAutoFit/>
          </a:bodyPr>
          <a:lstStyle/>
          <a:p>
            <a:r>
              <a:rPr lang="en-US" sz="1400" dirty="0">
                <a:latin typeface="Courier New" pitchFamily="49" charset="0"/>
              </a:rPr>
              <a:t>0111010000011000</a:t>
            </a:r>
          </a:p>
          <a:p>
            <a:r>
              <a:rPr lang="en-US" sz="1400" dirty="0">
                <a:latin typeface="Courier New" pitchFamily="49" charset="0"/>
              </a:rPr>
              <a:t>100011010000010000000010</a:t>
            </a:r>
          </a:p>
          <a:p>
            <a:r>
              <a:rPr lang="en-US" sz="1400" dirty="0">
                <a:latin typeface="Courier New" pitchFamily="49" charset="0"/>
              </a:rPr>
              <a:t>1000100111000010</a:t>
            </a:r>
          </a:p>
          <a:p>
            <a:r>
              <a:rPr lang="en-US" sz="1400" dirty="0">
                <a:latin typeface="Courier New" pitchFamily="49" charset="0"/>
              </a:rPr>
              <a:t>110000011111101000011111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561798"/>
            <a:ext cx="1412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Computer system: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550125" y="4030586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OS:</a:t>
            </a:r>
          </a:p>
        </p:txBody>
      </p:sp>
      <p:sp>
        <p:nvSpPr>
          <p:cNvPr id="31" name="Rectangle 30"/>
          <p:cNvSpPr/>
          <p:nvPr/>
        </p:nvSpPr>
        <p:spPr bwMode="auto">
          <a:xfrm>
            <a:off x="5562600" y="4419600"/>
            <a:ext cx="3048000" cy="1055970"/>
          </a:xfrm>
          <a:prstGeom prst="rect">
            <a:avLst/>
          </a:prstGeom>
          <a:noFill/>
          <a:ln w="190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cxnSp>
        <p:nvCxnSpPr>
          <p:cNvPr id="32" name="Straight Arrow Connector 31"/>
          <p:cNvCxnSpPr>
            <a:stCxn id="9" idx="2"/>
          </p:cNvCxnSpPr>
          <p:nvPr/>
        </p:nvCxnSpPr>
        <p:spPr bwMode="auto">
          <a:xfrm>
            <a:off x="2324100" y="2755364"/>
            <a:ext cx="571500" cy="183520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37" name="Straight Arrow Connector 36"/>
          <p:cNvCxnSpPr>
            <a:stCxn id="10" idx="2"/>
          </p:cNvCxnSpPr>
          <p:nvPr/>
        </p:nvCxnSpPr>
        <p:spPr bwMode="auto">
          <a:xfrm flipH="1">
            <a:off x="4876800" y="2746588"/>
            <a:ext cx="685800" cy="192296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0" name="Straight Arrow Connector 39"/>
          <p:cNvCxnSpPr>
            <a:endCxn id="27" idx="0"/>
          </p:cNvCxnSpPr>
          <p:nvPr/>
        </p:nvCxnSpPr>
        <p:spPr bwMode="auto">
          <a:xfrm>
            <a:off x="3640541" y="4191000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4" name="Straight Arrow Connector 43"/>
          <p:cNvCxnSpPr/>
          <p:nvPr/>
        </p:nvCxnSpPr>
        <p:spPr bwMode="auto">
          <a:xfrm>
            <a:off x="3640541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45" name="Straight Arrow Connector 44"/>
          <p:cNvCxnSpPr/>
          <p:nvPr/>
        </p:nvCxnSpPr>
        <p:spPr bwMode="auto">
          <a:xfrm>
            <a:off x="6781800" y="5384082"/>
            <a:ext cx="0" cy="282714"/>
          </a:xfrm>
          <a:prstGeom prst="straightConnector1">
            <a:avLst/>
          </a:prstGeom>
          <a:noFill/>
          <a:ln w="38100" cap="flat" cmpd="sng" algn="ctr">
            <a:solidFill>
              <a:srgbClr val="008000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74125" y="5776393"/>
            <a:ext cx="774475" cy="803518"/>
          </a:xfrm>
          <a:prstGeom prst="rect">
            <a:avLst/>
          </a:prstGeom>
        </p:spPr>
      </p:pic>
      <p:sp>
        <p:nvSpPr>
          <p:cNvPr id="33" name="Rectangle 32"/>
          <p:cNvSpPr/>
          <p:nvPr/>
        </p:nvSpPr>
        <p:spPr bwMode="auto">
          <a:xfrm>
            <a:off x="2147854" y="5702485"/>
            <a:ext cx="4024345" cy="957555"/>
          </a:xfrm>
          <a:prstGeom prst="rect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  <p:sp>
        <p:nvSpPr>
          <p:cNvPr id="34" name="TextBox 105"/>
          <p:cNvSpPr txBox="1"/>
          <p:nvPr/>
        </p:nvSpPr>
        <p:spPr>
          <a:xfrm>
            <a:off x="7004858" y="381000"/>
            <a:ext cx="213360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b="1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&amp; data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Integers &amp; floats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Machine code &amp; C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x86 </a:t>
            </a:r>
            <a:r>
              <a:rPr lang="en-US" sz="1800" dirty="0" smtClean="0">
                <a:solidFill>
                  <a:srgbClr val="999999"/>
                </a:solidFill>
                <a:latin typeface="Calibri" pitchFamily="34" charset="0"/>
              </a:rPr>
              <a:t>assembly</a:t>
            </a:r>
            <a:endParaRPr lang="en-US" sz="1800" dirty="0">
              <a:solidFill>
                <a:srgbClr val="999999"/>
              </a:solidFill>
              <a:latin typeface="Calibri" pitchFamily="34" charset="0"/>
            </a:endParaRP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Procedures &amp; stacks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Arrays &amp; structs</a:t>
            </a:r>
          </a:p>
          <a:p>
            <a:r>
              <a:rPr lang="en-US" sz="1800" dirty="0">
                <a:solidFill>
                  <a:srgbClr val="FF0000"/>
                </a:solidFill>
                <a:latin typeface="Calibri" pitchFamily="34" charset="0"/>
              </a:rPr>
              <a:t>Memory &amp; caches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Processes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Virtual memory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Memory allocation</a:t>
            </a:r>
          </a:p>
          <a:p>
            <a:r>
              <a:rPr lang="en-US" sz="1800" dirty="0">
                <a:solidFill>
                  <a:srgbClr val="999999"/>
                </a:solidFill>
                <a:latin typeface="Calibri" pitchFamily="34" charset="0"/>
              </a:rPr>
              <a:t>Java vs. C</a:t>
            </a:r>
          </a:p>
        </p:txBody>
      </p:sp>
    </p:spTree>
    <p:extLst>
      <p:ext uri="{BB962C8B-B14F-4D97-AF65-F5344CB8AC3E}">
        <p14:creationId xmlns:p14="http://schemas.microsoft.com/office/powerpoint/2010/main" val="39469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7: Memory and Caches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Cache basics</a:t>
            </a:r>
          </a:p>
          <a:p>
            <a:r>
              <a:rPr lang="en-US" dirty="0"/>
              <a:t>Principle of locality</a:t>
            </a:r>
          </a:p>
          <a:p>
            <a:r>
              <a:rPr lang="en-US" dirty="0"/>
              <a:t>Memory hierarchies</a:t>
            </a:r>
          </a:p>
          <a:p>
            <a:r>
              <a:rPr lang="en-US" dirty="0"/>
              <a:t>Cache organization</a:t>
            </a:r>
          </a:p>
          <a:p>
            <a:r>
              <a:rPr lang="en-US" dirty="0"/>
              <a:t>Program optimizations that consider caches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1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does execution time grow with SIZE?</a:t>
            </a:r>
            <a:endParaRPr lang="en-US" dirty="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3238" y="1128379"/>
            <a:ext cx="7370762" cy="5245100"/>
          </a:xfrm>
        </p:spPr>
        <p:txBody>
          <a:bodyPr/>
          <a:lstStyle/>
          <a:p>
            <a:pPr>
              <a:buFont typeface="Wingdings" charset="0"/>
              <a:buNone/>
            </a:pPr>
            <a:endParaRPr lang="en-US" dirty="0" smtClean="0">
              <a:latin typeface="Trebuchet MS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array[SIZE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];  </a:t>
            </a:r>
          </a:p>
          <a:p>
            <a:pPr>
              <a:buFont typeface="Wingdings" charset="0"/>
              <a:buNone/>
            </a:pP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 A = 0;  </a:t>
            </a:r>
          </a:p>
          <a:p>
            <a:pPr>
              <a:buFont typeface="Wingdings" charset="0"/>
              <a:buNone/>
            </a:pPr>
            <a:endParaRPr lang="en-US" b="1" dirty="0" smtClean="0">
              <a:latin typeface="Courier New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for (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i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 = 0 ; 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i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 &lt; 200000 ; ++ 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i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) {         </a:t>
            </a:r>
          </a:p>
          <a:p>
            <a:pPr>
              <a:buFont typeface="Wingdings" charset="0"/>
              <a:buNone/>
            </a:pP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	for (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int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 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j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 = 0 ; 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j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 &lt; SIZE ; ++ 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j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) {                </a:t>
            </a:r>
          </a:p>
          <a:p>
            <a:pPr>
              <a:buFont typeface="Wingdings" charset="0"/>
              <a:buNone/>
            </a:pP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		A += </a:t>
            </a:r>
            <a:r>
              <a:rPr lang="en-US" b="1" dirty="0" err="1" smtClean="0">
                <a:latin typeface="Courier New" charset="0"/>
                <a:ea typeface="ＭＳ Ｐゴシック" charset="0"/>
                <a:cs typeface="ＭＳ Ｐゴシック" charset="0"/>
              </a:rPr>
              <a:t>array[j</a:t>
            </a: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];         </a:t>
            </a:r>
          </a:p>
          <a:p>
            <a:pPr>
              <a:buFont typeface="Wingdings" charset="0"/>
              <a:buNone/>
            </a:pP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	}  </a:t>
            </a:r>
          </a:p>
          <a:p>
            <a:pPr>
              <a:buFont typeface="Wingdings" charset="0"/>
              <a:buNone/>
            </a:pPr>
            <a:r>
              <a:rPr lang="en-US" b="1" dirty="0" smtClean="0">
                <a:latin typeface="Courier New" charset="0"/>
                <a:ea typeface="ＭＳ Ｐゴシック" charset="0"/>
                <a:cs typeface="ＭＳ Ｐゴシック" charset="0"/>
              </a:rPr>
              <a:t>}</a:t>
            </a:r>
            <a:endParaRPr lang="en-US" b="1" dirty="0">
              <a:latin typeface="Courier New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>
            <a:off x="6211425" y="4471456"/>
            <a:ext cx="0" cy="1882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16390" name="Line 5"/>
          <p:cNvSpPr>
            <a:spLocks noChangeShapeType="1"/>
          </p:cNvSpPr>
          <p:nvPr/>
        </p:nvSpPr>
        <p:spPr bwMode="auto">
          <a:xfrm flipH="1">
            <a:off x="6211425" y="6354044"/>
            <a:ext cx="2286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2058" tIns="41029" rIns="82058" bIns="41029" anchor="ctr">
            <a:spAutoFit/>
          </a:bodyPr>
          <a:lstStyle/>
          <a:p>
            <a:endParaRPr lang="en-US"/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7735426" y="6354045"/>
            <a:ext cx="657765" cy="39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b="1"/>
              <a:t>SIZE</a:t>
            </a:r>
          </a:p>
        </p:txBody>
      </p:sp>
      <p:sp>
        <p:nvSpPr>
          <p:cNvPr id="16392" name="Text Box 7"/>
          <p:cNvSpPr txBox="1">
            <a:spLocks noChangeArrowheads="1"/>
          </p:cNvSpPr>
          <p:nvPr/>
        </p:nvSpPr>
        <p:spPr bwMode="auto">
          <a:xfrm>
            <a:off x="5518698" y="4673162"/>
            <a:ext cx="743852" cy="39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b="1"/>
              <a:t>TIME</a:t>
            </a:r>
          </a:p>
        </p:txBody>
      </p:sp>
      <p:sp>
        <p:nvSpPr>
          <p:cNvPr id="16393" name="Text Box 8"/>
          <p:cNvSpPr txBox="1">
            <a:spLocks noChangeArrowheads="1"/>
          </p:cNvSpPr>
          <p:nvPr/>
        </p:nvSpPr>
        <p:spPr bwMode="auto">
          <a:xfrm>
            <a:off x="4756699" y="5430409"/>
            <a:ext cx="1206343" cy="759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058" tIns="41029" rIns="82058" bIns="41029"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sz="4400" dirty="0">
                <a:solidFill>
                  <a:schemeClr val="accent2"/>
                </a:solidFill>
              </a:rPr>
              <a:t>Plot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61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Actual Data</a:t>
            </a:r>
            <a:endParaRPr lang="en-US"/>
          </a:p>
        </p:txBody>
      </p:sp>
      <p:graphicFrame>
        <p:nvGraphicFramePr>
          <p:cNvPr id="17410" name="Object 2"/>
          <p:cNvGraphicFramePr>
            <a:graphicFrameLocks noGrp="1" noChangeAspect="1"/>
          </p:cNvGraphicFramePr>
          <p:nvPr>
            <p:ph type="body" idx="4294967295"/>
            <p:extLst>
              <p:ext uri="{D42A27DB-BD31-4B8C-83A1-F6EECF244321}">
                <p14:modId xmlns:p14="http://schemas.microsoft.com/office/powerpoint/2010/main" val="1795072936"/>
              </p:ext>
            </p:extLst>
          </p:nvPr>
        </p:nvGraphicFramePr>
        <p:xfrm>
          <a:off x="1286939" y="1168400"/>
          <a:ext cx="6769100" cy="524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" name="Worksheet" r:id="rId4" imgW="9982200" imgH="7734300" progId="Excel.Sheet.8">
                  <p:embed/>
                </p:oleObj>
              </mc:Choice>
              <mc:Fallback>
                <p:oleObj name="Worksheet" r:id="rId4" imgW="9982200" imgH="7734300" progId="Excel.Sheet.8">
                  <p:embed/>
                  <p:pic>
                    <p:nvPicPr>
                      <p:cNvPr id="0" name="Picture 5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6939" y="1168400"/>
                        <a:ext cx="6769100" cy="52451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Straight Connector 3"/>
          <p:cNvCxnSpPr/>
          <p:nvPr/>
        </p:nvCxnSpPr>
        <p:spPr bwMode="auto">
          <a:xfrm flipV="1">
            <a:off x="664953" y="5614889"/>
            <a:ext cx="2792401" cy="534751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 flipV="1">
            <a:off x="2517695" y="958098"/>
            <a:ext cx="4827290" cy="4426552"/>
          </a:xfrm>
          <a:prstGeom prst="line">
            <a:avLst/>
          </a:prstGeom>
          <a:noFill/>
          <a:ln w="25400" cap="flat" cmpd="sng" algn="ctr">
            <a:solidFill>
              <a:srgbClr val="CC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3875603" y="6379326"/>
            <a:ext cx="1361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alibri" pitchFamily="34" charset="0"/>
              </a:rPr>
              <a:t>SIZE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427359" y="3232029"/>
            <a:ext cx="1361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Time</a:t>
            </a:r>
            <a:endParaRPr lang="en-US" sz="2000" dirty="0" smtClean="0">
              <a:latin typeface="Calibri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903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eft-Right Arrow 6"/>
          <p:cNvSpPr/>
          <p:nvPr/>
        </p:nvSpPr>
        <p:spPr bwMode="auto">
          <a:xfrm>
            <a:off x="1524000" y="2971800"/>
            <a:ext cx="5257800" cy="381000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81438" cy="762000"/>
          </a:xfrm>
        </p:spPr>
        <p:txBody>
          <a:bodyPr/>
          <a:lstStyle/>
          <a:p>
            <a:r>
              <a:rPr lang="en-US" dirty="0" smtClean="0"/>
              <a:t>Problem: Processor-Memory Bottleneck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781800" y="2209800"/>
            <a:ext cx="1371600" cy="1828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 smtClean="0">
                <a:latin typeface="Calibri" pitchFamily="34" charset="0"/>
              </a:rPr>
              <a:t>Main Memory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09600" y="2781300"/>
            <a:ext cx="914400" cy="685800"/>
            <a:chOff x="609600" y="2819400"/>
            <a:chExt cx="914400" cy="685800"/>
          </a:xfrm>
        </p:grpSpPr>
        <p:sp>
          <p:nvSpPr>
            <p:cNvPr id="4" name="Rectangle 3"/>
            <p:cNvSpPr/>
            <p:nvPr/>
          </p:nvSpPr>
          <p:spPr bwMode="auto">
            <a:xfrm>
              <a:off x="609600" y="2819400"/>
              <a:ext cx="457200" cy="685800"/>
            </a:xfrm>
            <a:prstGeom prst="rect">
              <a:avLst/>
            </a:prstGeom>
            <a:solidFill>
              <a:srgbClr val="F1C7C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latin typeface="Calibri" pitchFamily="34" charset="0"/>
                </a:rPr>
                <a:t>CPU</a:t>
              </a: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066800" y="2819400"/>
              <a:ext cx="457200" cy="685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err="1" smtClean="0">
                  <a:latin typeface="Calibri" pitchFamily="34" charset="0"/>
                </a:rPr>
                <a:t>Reg</a:t>
              </a:r>
              <a:endParaRPr lang="en-US" sz="1200" dirty="0" smtClean="0">
                <a:latin typeface="Calibri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02520" y="1828800"/>
            <a:ext cx="23953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Processor performance</a:t>
            </a:r>
          </a:p>
          <a:p>
            <a:r>
              <a:rPr lang="en-US" sz="1800" dirty="0" smtClean="0">
                <a:latin typeface="Calibri" pitchFamily="34" charset="0"/>
              </a:rPr>
              <a:t>doubled about </a:t>
            </a:r>
          </a:p>
          <a:p>
            <a:r>
              <a:rPr lang="en-US" sz="1800" dirty="0" smtClean="0">
                <a:latin typeface="Calibri" pitchFamily="34" charset="0"/>
              </a:rPr>
              <a:t>every 18 months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67264" y="2286000"/>
            <a:ext cx="2204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Bus bandwidth</a:t>
            </a:r>
          </a:p>
          <a:p>
            <a:r>
              <a:rPr lang="en-US" sz="1800" dirty="0" smtClean="0">
                <a:latin typeface="Calibri" pitchFamily="34" charset="0"/>
              </a:rPr>
              <a:t>evolved much slower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01518" y="3429000"/>
            <a:ext cx="8251734" cy="2971800"/>
            <a:chOff x="501518" y="3429000"/>
            <a:chExt cx="8251734" cy="2971800"/>
          </a:xfrm>
        </p:grpSpPr>
        <p:sp>
          <p:nvSpPr>
            <p:cNvPr id="10" name="TextBox 9"/>
            <p:cNvSpPr txBox="1"/>
            <p:nvPr/>
          </p:nvSpPr>
          <p:spPr>
            <a:xfrm>
              <a:off x="501518" y="4104382"/>
              <a:ext cx="187398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>
                  <a:solidFill>
                    <a:srgbClr val="C00000"/>
                  </a:solidFill>
                  <a:latin typeface="Calibri" pitchFamily="34" charset="0"/>
                </a:rPr>
                <a:t>Core 2 Duo:</a:t>
              </a:r>
            </a:p>
            <a:p>
              <a:r>
                <a:rPr lang="en-US" sz="1600" dirty="0" smtClean="0">
                  <a:latin typeface="Calibri" pitchFamily="34" charset="0"/>
                </a:rPr>
                <a:t>Can process at least</a:t>
              </a:r>
            </a:p>
            <a:p>
              <a:r>
                <a:rPr lang="en-US" sz="1600" b="0" dirty="0" smtClean="0">
                  <a:latin typeface="Calibri" pitchFamily="34" charset="0"/>
                </a:rPr>
                <a:t>256 Bytes/cycle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411310" y="4114800"/>
              <a:ext cx="130369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>
                  <a:solidFill>
                    <a:srgbClr val="C00000"/>
                  </a:solidFill>
                  <a:latin typeface="Calibri" pitchFamily="34" charset="0"/>
                </a:rPr>
                <a:t>Core 2 Duo:</a:t>
              </a:r>
            </a:p>
            <a:p>
              <a:r>
                <a:rPr lang="en-US" sz="1600" dirty="0" smtClean="0">
                  <a:latin typeface="Calibri" pitchFamily="34" charset="0"/>
                </a:rPr>
                <a:t>Bandwidth</a:t>
              </a:r>
            </a:p>
            <a:p>
              <a:r>
                <a:rPr lang="en-US" sz="1600" b="0" dirty="0" smtClean="0">
                  <a:latin typeface="Calibri" pitchFamily="34" charset="0"/>
                </a:rPr>
                <a:t>2 Bytes/cycle</a:t>
              </a:r>
            </a:p>
            <a:p>
              <a:r>
                <a:rPr lang="en-US" sz="1600" dirty="0" smtClean="0">
                  <a:latin typeface="Calibri" pitchFamily="34" charset="0"/>
                </a:rPr>
                <a:t>Latency</a:t>
              </a:r>
            </a:p>
            <a:p>
              <a:r>
                <a:rPr lang="en-US" sz="1600" b="0" dirty="0" smtClean="0">
                  <a:latin typeface="Calibri" pitchFamily="34" charset="0"/>
                </a:rPr>
                <a:t>100 cycles</a:t>
              </a:r>
            </a:p>
          </p:txBody>
        </p:sp>
        <p:cxnSp>
          <p:nvCxnSpPr>
            <p:cNvPr id="15" name="Straight Arrow Connector 14"/>
            <p:cNvCxnSpPr/>
            <p:nvPr/>
          </p:nvCxnSpPr>
          <p:spPr bwMode="auto">
            <a:xfrm rot="5400000" flipH="1" flipV="1">
              <a:off x="4610894" y="3771106"/>
              <a:ext cx="685800" cy="1588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3124200" y="5877580"/>
              <a:ext cx="562905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i="1" dirty="0" smtClean="0">
                  <a:solidFill>
                    <a:srgbClr val="C00000"/>
                  </a:solidFill>
                  <a:latin typeface="Calibri" pitchFamily="34" charset="0"/>
                </a:rPr>
                <a:t>Problem: lots of waiting on memory</a:t>
              </a:r>
            </a:p>
          </p:txBody>
        </p:sp>
      </p:grpSp>
      <p:sp>
        <p:nvSpPr>
          <p:cNvPr id="13" name="Footer Placeholder 1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eft-Right Arrow 6"/>
          <p:cNvSpPr/>
          <p:nvPr/>
        </p:nvSpPr>
        <p:spPr bwMode="auto">
          <a:xfrm>
            <a:off x="1524000" y="2971800"/>
            <a:ext cx="5257800" cy="381000"/>
          </a:xfrm>
          <a:prstGeom prst="leftRight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81438" cy="762000"/>
          </a:xfrm>
        </p:spPr>
        <p:txBody>
          <a:bodyPr/>
          <a:lstStyle/>
          <a:p>
            <a:r>
              <a:rPr lang="en-US" dirty="0" smtClean="0"/>
              <a:t>Problem: Processor-Memory Bottleneck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6781800" y="2209800"/>
            <a:ext cx="1371600" cy="18288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dirty="0" smtClean="0">
                <a:latin typeface="Calibri" pitchFamily="34" charset="0"/>
              </a:rPr>
              <a:t>Main Memory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609600" y="2781300"/>
            <a:ext cx="914400" cy="685800"/>
            <a:chOff x="609600" y="2819400"/>
            <a:chExt cx="914400" cy="685800"/>
          </a:xfrm>
        </p:grpSpPr>
        <p:sp>
          <p:nvSpPr>
            <p:cNvPr id="4" name="Rectangle 3"/>
            <p:cNvSpPr/>
            <p:nvPr/>
          </p:nvSpPr>
          <p:spPr bwMode="auto">
            <a:xfrm>
              <a:off x="609600" y="2819400"/>
              <a:ext cx="457200" cy="685800"/>
            </a:xfrm>
            <a:prstGeom prst="rect">
              <a:avLst/>
            </a:prstGeom>
            <a:solidFill>
              <a:srgbClr val="F1C7C7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latin typeface="Calibri" pitchFamily="34" charset="0"/>
                </a:rPr>
                <a:t>CPU</a:t>
              </a: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066800" y="2819400"/>
              <a:ext cx="457200" cy="6858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ctr" anchorCtr="1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 err="1" smtClean="0">
                  <a:latin typeface="Calibri" pitchFamily="34" charset="0"/>
                </a:rPr>
                <a:t>Reg</a:t>
              </a:r>
              <a:endParaRPr lang="en-US" sz="1200" dirty="0" smtClean="0">
                <a:latin typeface="Calibri" pitchFamily="34" charset="0"/>
              </a:endParaRP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02520" y="1828800"/>
            <a:ext cx="23953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Processor performance</a:t>
            </a:r>
          </a:p>
          <a:p>
            <a:r>
              <a:rPr lang="en-US" sz="1800" dirty="0" smtClean="0">
                <a:latin typeface="Calibri" pitchFamily="34" charset="0"/>
              </a:rPr>
              <a:t>doubled about </a:t>
            </a:r>
          </a:p>
          <a:p>
            <a:r>
              <a:rPr lang="en-US" sz="1800" dirty="0" smtClean="0">
                <a:latin typeface="Calibri" pitchFamily="34" charset="0"/>
              </a:rPr>
              <a:t>every 18 months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67264" y="2286000"/>
            <a:ext cx="2204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Calibri" pitchFamily="34" charset="0"/>
              </a:rPr>
              <a:t>Bus bandwidth</a:t>
            </a:r>
          </a:p>
          <a:p>
            <a:r>
              <a:rPr lang="en-US" sz="1800" dirty="0" smtClean="0">
                <a:latin typeface="Calibri" pitchFamily="34" charset="0"/>
              </a:rPr>
              <a:t>evolved much slower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1518" y="4104382"/>
            <a:ext cx="18739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C00000"/>
                </a:solidFill>
                <a:latin typeface="Calibri" pitchFamily="34" charset="0"/>
              </a:rPr>
              <a:t>Core 2 Duo:</a:t>
            </a:r>
          </a:p>
          <a:p>
            <a:r>
              <a:rPr lang="en-US" sz="1600" dirty="0" smtClean="0">
                <a:latin typeface="Calibri" pitchFamily="34" charset="0"/>
              </a:rPr>
              <a:t>Can process at least</a:t>
            </a:r>
          </a:p>
          <a:p>
            <a:r>
              <a:rPr lang="en-US" sz="1600" b="0" dirty="0" smtClean="0">
                <a:latin typeface="Calibri" pitchFamily="34" charset="0"/>
              </a:rPr>
              <a:t>256 Bytes/cycle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11310" y="4114800"/>
            <a:ext cx="130369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C00000"/>
                </a:solidFill>
                <a:latin typeface="Calibri" pitchFamily="34" charset="0"/>
              </a:rPr>
              <a:t>Core 2 Duo:</a:t>
            </a:r>
          </a:p>
          <a:p>
            <a:r>
              <a:rPr lang="en-US" sz="1600" dirty="0" smtClean="0">
                <a:latin typeface="Calibri" pitchFamily="34" charset="0"/>
              </a:rPr>
              <a:t>Bandwidth</a:t>
            </a:r>
          </a:p>
          <a:p>
            <a:r>
              <a:rPr lang="en-US" sz="1600" b="0" dirty="0" smtClean="0">
                <a:latin typeface="Calibri" pitchFamily="34" charset="0"/>
              </a:rPr>
              <a:t>2 Bytes/cycle</a:t>
            </a:r>
          </a:p>
          <a:p>
            <a:r>
              <a:rPr lang="en-US" sz="1600" dirty="0" smtClean="0">
                <a:latin typeface="Calibri" pitchFamily="34" charset="0"/>
              </a:rPr>
              <a:t>Latency</a:t>
            </a:r>
          </a:p>
          <a:p>
            <a:r>
              <a:rPr lang="en-US" sz="1600" b="0" dirty="0" smtClean="0">
                <a:latin typeface="Calibri" pitchFamily="34" charset="0"/>
              </a:rPr>
              <a:t>100 cycles</a:t>
            </a:r>
          </a:p>
        </p:txBody>
      </p:sp>
      <p:cxnSp>
        <p:nvCxnSpPr>
          <p:cNvPr id="15" name="Straight Arrow Connector 14"/>
          <p:cNvCxnSpPr/>
          <p:nvPr/>
        </p:nvCxnSpPr>
        <p:spPr bwMode="auto">
          <a:xfrm rot="5400000" flipH="1" flipV="1">
            <a:off x="4610894" y="3771106"/>
            <a:ext cx="685800" cy="1588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124200" y="5877580"/>
            <a:ext cx="26700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>
                <a:solidFill>
                  <a:srgbClr val="C00000"/>
                </a:solidFill>
                <a:latin typeface="Calibri" pitchFamily="34" charset="0"/>
              </a:rPr>
              <a:t>Solution: caches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2069075" y="2796491"/>
            <a:ext cx="1057518" cy="685800"/>
          </a:xfrm>
          <a:prstGeom prst="rect">
            <a:avLst/>
          </a:prstGeom>
          <a:solidFill>
            <a:srgbClr val="F1C7C7">
              <a:alpha val="50000"/>
            </a:srgb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Calibri" pitchFamily="34" charset="0"/>
              </a:rPr>
              <a:t>Cache</a:t>
            </a:r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09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Cache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English definition: </a:t>
            </a:r>
            <a:r>
              <a:rPr lang="en-US" dirty="0" smtClean="0"/>
              <a:t>a hidden storage space for provisions, weapons, and/or treasures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CSE definition: </a:t>
            </a:r>
            <a:r>
              <a:rPr lang="en-US" dirty="0" smtClean="0"/>
              <a:t>computer memory with short access time used for the storage of frequently or recently used instructions or data (</a:t>
            </a:r>
            <a:r>
              <a:rPr lang="en-US" dirty="0" err="1" smtClean="0"/>
              <a:t>i</a:t>
            </a:r>
            <a:r>
              <a:rPr lang="en-US" dirty="0" smtClean="0"/>
              <a:t>-cache and </a:t>
            </a:r>
            <a:r>
              <a:rPr lang="en-US" dirty="0" err="1" smtClean="0"/>
              <a:t>d</a:t>
            </a:r>
            <a:r>
              <a:rPr lang="en-US" dirty="0" smtClean="0"/>
              <a:t>-cache)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more generally,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used to optimize data transfers between system elements with different characteristics (network interface cache, I/O cache, etc.)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Up-Down Arrow 34"/>
          <p:cNvSpPr/>
          <p:nvPr/>
        </p:nvSpPr>
        <p:spPr bwMode="auto">
          <a:xfrm>
            <a:off x="3352800" y="2895600"/>
            <a:ext cx="685800" cy="137160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General Cache Mechanics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 bwMode="auto">
          <a:xfrm>
            <a:off x="1905000" y="4267200"/>
            <a:ext cx="3581400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905000" y="2272391"/>
            <a:ext cx="3581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0574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0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28956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7338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5720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3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574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8956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5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7338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6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5720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7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20574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8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8956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9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37338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10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5720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11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20574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12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28956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37338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14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45720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15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2286000" y="6096000"/>
            <a:ext cx="3048000" cy="1477"/>
          </a:xfrm>
          <a:prstGeom prst="line">
            <a:avLst/>
          </a:prstGeom>
          <a:noFill/>
          <a:ln w="88900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20574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8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28956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9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7338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14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45720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8764" y="2348591"/>
            <a:ext cx="949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Cache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4343400"/>
            <a:ext cx="1280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Memory</a:t>
            </a:r>
          </a:p>
        </p:txBody>
      </p:sp>
      <p:sp>
        <p:nvSpPr>
          <p:cNvPr id="32" name="Text Box 19"/>
          <p:cNvSpPr txBox="1">
            <a:spLocks noChangeArrowheads="1"/>
          </p:cNvSpPr>
          <p:nvPr/>
        </p:nvSpPr>
        <p:spPr bwMode="auto">
          <a:xfrm>
            <a:off x="5635242" y="4147318"/>
            <a:ext cx="3199956" cy="5770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alibri" pitchFamily="34" charset="0"/>
              </a:rPr>
              <a:t>Larger, slower, cheaper memory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dirty="0" smtClean="0">
                <a:latin typeface="Calibri" pitchFamily="34" charset="0"/>
              </a:rPr>
              <a:t>v</a:t>
            </a:r>
            <a:r>
              <a:rPr lang="en-GB" sz="1600" b="1" dirty="0" smtClean="0">
                <a:latin typeface="Calibri" pitchFamily="34" charset="0"/>
              </a:rPr>
              <a:t>iewed as partitioned </a:t>
            </a:r>
            <a:r>
              <a:rPr lang="en-GB" sz="1600" b="1" dirty="0">
                <a:latin typeface="Calibri" pitchFamily="34" charset="0"/>
              </a:rPr>
              <a:t>into “blocks”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3942800" y="3232918"/>
            <a:ext cx="2839000" cy="57708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alibri" pitchFamily="34" charset="0"/>
              </a:rPr>
              <a:t>Data is copied </a:t>
            </a:r>
            <a:r>
              <a:rPr lang="en-GB" sz="1600" b="1" dirty="0" smtClean="0">
                <a:latin typeface="Calibri" pitchFamily="34" charset="0"/>
              </a:rPr>
              <a:t>in </a:t>
            </a:r>
            <a:r>
              <a:rPr lang="en-GB" sz="1600" b="1" dirty="0">
                <a:latin typeface="Calibri" pitchFamily="34" charset="0"/>
              </a:rPr>
              <a:t>block-sized transfer units</a:t>
            </a: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562600" y="2166311"/>
            <a:ext cx="2930908" cy="81836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alibri" pitchFamily="34" charset="0"/>
              </a:rPr>
              <a:t>Smaller, faster, more expensive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alibri" pitchFamily="34" charset="0"/>
              </a:rPr>
              <a:t>memory caches a subset of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600" b="1" dirty="0">
                <a:latin typeface="Calibri" pitchFamily="34" charset="0"/>
              </a:rPr>
              <a:t>the blocks</a:t>
            </a: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Up-Down Arrow 42"/>
          <p:cNvSpPr/>
          <p:nvPr/>
        </p:nvSpPr>
        <p:spPr bwMode="auto">
          <a:xfrm>
            <a:off x="3352800" y="1295400"/>
            <a:ext cx="685800" cy="99060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latin typeface="Calibri" pitchFamily="34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>
            <a:off x="3352800" y="2895600"/>
            <a:ext cx="685800" cy="137160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Cache Concepts: </a:t>
            </a:r>
            <a:r>
              <a:rPr lang="en-US" dirty="0" smtClean="0">
                <a:solidFill>
                  <a:srgbClr val="C00000"/>
                </a:solidFill>
              </a:rPr>
              <a:t>Hit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905000" y="4267200"/>
            <a:ext cx="3581400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905000" y="2272391"/>
            <a:ext cx="3581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0574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0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28956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7338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5720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3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574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8956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5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7338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6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5720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7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20574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8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8956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9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37338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10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5720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11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20574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12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28956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37338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14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45720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15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2286000" y="6096000"/>
            <a:ext cx="3048000" cy="1477"/>
          </a:xfrm>
          <a:prstGeom prst="line">
            <a:avLst/>
          </a:prstGeom>
          <a:noFill/>
          <a:ln w="88900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20574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8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28956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9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7338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14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45720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8764" y="2348591"/>
            <a:ext cx="949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Cache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4343400"/>
            <a:ext cx="1280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Memory</a:t>
            </a: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5919759" y="1580883"/>
            <a:ext cx="2826906" cy="39613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i="1" dirty="0" smtClean="0">
                <a:latin typeface="Calibri" pitchFamily="34" charset="0"/>
              </a:rPr>
              <a:t>Data in block b is needed</a:t>
            </a:r>
            <a:endParaRPr lang="en-GB" sz="2000" b="1" i="1" dirty="0">
              <a:latin typeface="Calibri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997173" y="1619517"/>
            <a:ext cx="118442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latin typeface="Calibri" pitchFamily="34" charset="0"/>
              </a:rPr>
              <a:t>Request: 14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3733800" y="2425522"/>
            <a:ext cx="762000" cy="304800"/>
          </a:xfrm>
          <a:prstGeom prst="rect">
            <a:avLst/>
          </a:prstGeom>
          <a:solidFill>
            <a:srgbClr val="FF99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14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5936094" y="2209800"/>
            <a:ext cx="2154670" cy="69775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i="1" dirty="0" smtClean="0">
                <a:latin typeface="Calibri" pitchFamily="34" charset="0"/>
              </a:rPr>
              <a:t>Block b is in cache: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i="1" dirty="0" smtClean="0">
                <a:solidFill>
                  <a:srgbClr val="C00000"/>
                </a:solidFill>
                <a:latin typeface="Calibri" pitchFamily="34" charset="0"/>
              </a:rPr>
              <a:t>Hit!</a:t>
            </a:r>
            <a:endParaRPr lang="en-GB" sz="20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4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7" grpId="0" animBg="1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Up-Down Arrow 42"/>
          <p:cNvSpPr/>
          <p:nvPr/>
        </p:nvSpPr>
        <p:spPr bwMode="auto">
          <a:xfrm>
            <a:off x="3352800" y="1295400"/>
            <a:ext cx="685800" cy="99060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latin typeface="Calibri" pitchFamily="34" charset="0"/>
            </a:endParaRPr>
          </a:p>
        </p:txBody>
      </p:sp>
      <p:sp>
        <p:nvSpPr>
          <p:cNvPr id="35" name="Up-Down Arrow 34"/>
          <p:cNvSpPr/>
          <p:nvPr/>
        </p:nvSpPr>
        <p:spPr bwMode="auto">
          <a:xfrm>
            <a:off x="3352800" y="2895600"/>
            <a:ext cx="685800" cy="1371600"/>
          </a:xfrm>
          <a:prstGeom prst="upDownArrow">
            <a:avLst/>
          </a:prstGeom>
          <a:solidFill>
            <a:schemeClr val="bg1">
              <a:lumMod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 smtClean="0">
              <a:latin typeface="Calibr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Cache Concepts: </a:t>
            </a:r>
            <a:r>
              <a:rPr lang="en-US" dirty="0" smtClean="0">
                <a:solidFill>
                  <a:srgbClr val="C00000"/>
                </a:solidFill>
              </a:rPr>
              <a:t>Miss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1905000" y="4267200"/>
            <a:ext cx="3581400" cy="2057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800" dirty="0" smtClean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905000" y="2272391"/>
            <a:ext cx="3581400" cy="609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0574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0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28956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37338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2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4572000" y="4419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3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0574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 bwMode="auto">
          <a:xfrm>
            <a:off x="28956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5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37338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6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572000" y="4800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7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20574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8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8956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9</a:t>
            </a:r>
          </a:p>
        </p:txBody>
      </p:sp>
      <p:sp>
        <p:nvSpPr>
          <p:cNvPr id="15" name="Rectangle 14"/>
          <p:cNvSpPr/>
          <p:nvPr/>
        </p:nvSpPr>
        <p:spPr bwMode="auto">
          <a:xfrm>
            <a:off x="37338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10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4572000" y="5181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11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20574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12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28956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13</a:t>
            </a:r>
          </a:p>
        </p:txBody>
      </p:sp>
      <p:sp>
        <p:nvSpPr>
          <p:cNvPr id="19" name="Rectangle 18"/>
          <p:cNvSpPr/>
          <p:nvPr/>
        </p:nvSpPr>
        <p:spPr bwMode="auto">
          <a:xfrm>
            <a:off x="37338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14</a:t>
            </a:r>
          </a:p>
        </p:txBody>
      </p:sp>
      <p:sp>
        <p:nvSpPr>
          <p:cNvPr id="20" name="Rectangle 19"/>
          <p:cNvSpPr/>
          <p:nvPr/>
        </p:nvSpPr>
        <p:spPr bwMode="auto">
          <a:xfrm>
            <a:off x="4572000" y="5562600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15</a:t>
            </a:r>
          </a:p>
        </p:txBody>
      </p:sp>
      <p:cxnSp>
        <p:nvCxnSpPr>
          <p:cNvPr id="22" name="Straight Connector 21"/>
          <p:cNvCxnSpPr/>
          <p:nvPr/>
        </p:nvCxnSpPr>
        <p:spPr bwMode="auto">
          <a:xfrm>
            <a:off x="2286000" y="6096000"/>
            <a:ext cx="3048000" cy="1477"/>
          </a:xfrm>
          <a:prstGeom prst="line">
            <a:avLst/>
          </a:prstGeom>
          <a:noFill/>
          <a:ln w="88900" cap="rnd" cmpd="sng" algn="ctr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  <a:effectLst/>
        </p:spPr>
      </p:cxnSp>
      <p:sp>
        <p:nvSpPr>
          <p:cNvPr id="26" name="Rectangle 25"/>
          <p:cNvSpPr/>
          <p:nvPr/>
        </p:nvSpPr>
        <p:spPr bwMode="auto">
          <a:xfrm>
            <a:off x="20574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8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28956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9</a:t>
            </a:r>
          </a:p>
        </p:txBody>
      </p:sp>
      <p:sp>
        <p:nvSpPr>
          <p:cNvPr id="28" name="Rectangle 27"/>
          <p:cNvSpPr/>
          <p:nvPr/>
        </p:nvSpPr>
        <p:spPr bwMode="auto">
          <a:xfrm>
            <a:off x="37338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14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4572000" y="2424791"/>
            <a:ext cx="762000" cy="304800"/>
          </a:xfrm>
          <a:prstGeom prst="rect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88764" y="2348591"/>
            <a:ext cx="9492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Cache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4343400"/>
            <a:ext cx="1280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Memory</a:t>
            </a:r>
          </a:p>
        </p:txBody>
      </p:sp>
      <p:sp>
        <p:nvSpPr>
          <p:cNvPr id="44" name="Text Box 29"/>
          <p:cNvSpPr txBox="1">
            <a:spLocks noChangeArrowheads="1"/>
          </p:cNvSpPr>
          <p:nvPr/>
        </p:nvSpPr>
        <p:spPr bwMode="auto">
          <a:xfrm>
            <a:off x="5919759" y="1580883"/>
            <a:ext cx="2826906" cy="39613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i="1" dirty="0" smtClean="0">
                <a:latin typeface="Calibri" pitchFamily="34" charset="0"/>
              </a:rPr>
              <a:t>Data in block b is needed</a:t>
            </a:r>
            <a:endParaRPr lang="en-GB" sz="2000" b="1" i="1" dirty="0">
              <a:latin typeface="Calibri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997173" y="1619517"/>
            <a:ext cx="11844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latin typeface="Calibri" pitchFamily="34" charset="0"/>
              </a:rPr>
              <a:t>Request: 12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5936094" y="2209800"/>
            <a:ext cx="2569847" cy="69775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i="1" dirty="0" smtClean="0">
                <a:latin typeface="Calibri" pitchFamily="34" charset="0"/>
              </a:rPr>
              <a:t>Block b is not in cache: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i="1" dirty="0" smtClean="0">
                <a:solidFill>
                  <a:srgbClr val="C00000"/>
                </a:solidFill>
                <a:latin typeface="Calibri" pitchFamily="34" charset="0"/>
              </a:rPr>
              <a:t>Miss!</a:t>
            </a:r>
            <a:endParaRPr lang="en-GB" sz="2000" b="1" i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4" name="Text Box 29"/>
          <p:cNvSpPr txBox="1">
            <a:spLocks noChangeArrowheads="1"/>
          </p:cNvSpPr>
          <p:nvPr/>
        </p:nvSpPr>
        <p:spPr bwMode="auto">
          <a:xfrm>
            <a:off x="5943600" y="3200400"/>
            <a:ext cx="2585173" cy="697756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i="1" dirty="0" smtClean="0">
                <a:latin typeface="Calibri" pitchFamily="34" charset="0"/>
              </a:rPr>
              <a:t>Block b is fetched from</a:t>
            </a:r>
          </a:p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i="1" dirty="0" smtClean="0">
                <a:latin typeface="Calibri" pitchFamily="34" charset="0"/>
              </a:rPr>
              <a:t>memory</a:t>
            </a:r>
            <a:endParaRPr lang="en-GB" sz="2000" b="1" i="1" dirty="0">
              <a:latin typeface="Calibri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3997172" y="3395246"/>
            <a:ext cx="11844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dirty="0" smtClean="0">
                <a:latin typeface="Calibri" pitchFamily="34" charset="0"/>
              </a:rPr>
              <a:t>Request: 12</a:t>
            </a:r>
          </a:p>
        </p:txBody>
      </p:sp>
      <p:sp>
        <p:nvSpPr>
          <p:cNvPr id="37" name="Rectangle 36"/>
          <p:cNvSpPr/>
          <p:nvPr/>
        </p:nvSpPr>
        <p:spPr bwMode="auto">
          <a:xfrm>
            <a:off x="2057400" y="5562600"/>
            <a:ext cx="762000" cy="304800"/>
          </a:xfrm>
          <a:prstGeom prst="rect">
            <a:avLst/>
          </a:prstGeom>
          <a:solidFill>
            <a:srgbClr val="FF99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12</a:t>
            </a:r>
          </a:p>
        </p:txBody>
      </p:sp>
      <p:sp>
        <p:nvSpPr>
          <p:cNvPr id="38" name="Rectangle 37"/>
          <p:cNvSpPr/>
          <p:nvPr/>
        </p:nvSpPr>
        <p:spPr bwMode="auto">
          <a:xfrm>
            <a:off x="2590800" y="3429000"/>
            <a:ext cx="762000" cy="304800"/>
          </a:xfrm>
          <a:prstGeom prst="rect">
            <a:avLst/>
          </a:prstGeom>
          <a:solidFill>
            <a:srgbClr val="FF99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12</a:t>
            </a:r>
          </a:p>
        </p:txBody>
      </p:sp>
      <p:sp>
        <p:nvSpPr>
          <p:cNvPr id="39" name="Rectangle 38"/>
          <p:cNvSpPr/>
          <p:nvPr/>
        </p:nvSpPr>
        <p:spPr bwMode="auto">
          <a:xfrm>
            <a:off x="2895600" y="2425522"/>
            <a:ext cx="762000" cy="304800"/>
          </a:xfrm>
          <a:prstGeom prst="rect">
            <a:avLst/>
          </a:prstGeom>
          <a:solidFill>
            <a:srgbClr val="FF9999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latin typeface="Calibri" pitchFamily="34" charset="0"/>
              </a:rPr>
              <a:t>12</a:t>
            </a:r>
          </a:p>
        </p:txBody>
      </p:sp>
      <p:sp>
        <p:nvSpPr>
          <p:cNvPr id="42" name="Text Box 29"/>
          <p:cNvSpPr txBox="1">
            <a:spLocks noChangeArrowheads="1"/>
          </p:cNvSpPr>
          <p:nvPr/>
        </p:nvSpPr>
        <p:spPr bwMode="auto">
          <a:xfrm>
            <a:off x="5943600" y="4191000"/>
            <a:ext cx="2810939" cy="17535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 anchor="ctr">
            <a:spAutoFit/>
          </a:bodyPr>
          <a:lstStyle/>
          <a:p>
            <a:pPr>
              <a:lnSpc>
                <a:spcPct val="98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000" b="1" i="1" dirty="0" smtClean="0">
                <a:latin typeface="Calibri" pitchFamily="34" charset="0"/>
              </a:rPr>
              <a:t>Block b is stored in cache</a:t>
            </a:r>
          </a:p>
          <a:p>
            <a:pPr marL="115888" indent="-115888">
              <a:lnSpc>
                <a:spcPct val="98000"/>
              </a:lnSpc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0" dirty="0" smtClean="0">
                <a:solidFill>
                  <a:srgbClr val="C00000"/>
                </a:solidFill>
                <a:latin typeface="Calibri" pitchFamily="34" charset="0"/>
              </a:rPr>
              <a:t>Placement policy:</a:t>
            </a:r>
            <a:r>
              <a:rPr lang="en-GB" sz="1800" b="0" dirty="0" smtClean="0">
                <a:latin typeface="Calibri" pitchFamily="34" charset="0"/>
              </a:rPr>
              <a:t/>
            </a:r>
            <a:br>
              <a:rPr lang="en-GB" sz="1800" b="0" dirty="0" smtClean="0">
                <a:latin typeface="Calibri" pitchFamily="34" charset="0"/>
              </a:rPr>
            </a:br>
            <a:r>
              <a:rPr lang="en-GB" sz="1800" b="0" dirty="0" smtClean="0">
                <a:latin typeface="Calibri" pitchFamily="34" charset="0"/>
              </a:rPr>
              <a:t>determines where b goes</a:t>
            </a:r>
          </a:p>
          <a:p>
            <a:pPr marL="115888" indent="-115888">
              <a:lnSpc>
                <a:spcPct val="98000"/>
              </a:lnSpc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1800" b="0" dirty="0" smtClean="0">
                <a:solidFill>
                  <a:srgbClr val="C00000"/>
                </a:solidFill>
                <a:latin typeface="Calibri" pitchFamily="34" charset="0"/>
              </a:rPr>
              <a:t>Replacement policy:</a:t>
            </a:r>
            <a:br>
              <a:rPr lang="en-GB" sz="1800" b="0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GB" sz="1800" b="0" dirty="0" smtClean="0">
                <a:latin typeface="Calibri" pitchFamily="34" charset="0"/>
              </a:rPr>
              <a:t>determines which block</a:t>
            </a:r>
            <a:br>
              <a:rPr lang="en-GB" sz="1800" b="0" dirty="0" smtClean="0">
                <a:latin typeface="Calibri" pitchFamily="34" charset="0"/>
              </a:rPr>
            </a:br>
            <a:r>
              <a:rPr lang="en-GB" sz="1800" b="0" dirty="0" smtClean="0">
                <a:latin typeface="Calibri" pitchFamily="34" charset="0"/>
              </a:rPr>
              <a:t>gets evicted (victim)</a:t>
            </a:r>
            <a:endParaRPr lang="en-GB" sz="1800" b="0" dirty="0">
              <a:latin typeface="Calibri" pitchFamily="34" charset="0"/>
            </a:endParaRPr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63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6" grpId="0"/>
      <p:bldP spid="48" grpId="0"/>
      <p:bldP spid="34" grpId="0"/>
      <p:bldP spid="36" grpId="0"/>
      <p:bldP spid="37" grpId="0" animBg="1"/>
      <p:bldP spid="38" grpId="0" animBg="1"/>
      <p:bldP spid="38" grpId="1" animBg="1"/>
      <p:bldP spid="39" grpId="0" animBg="1"/>
      <p:bldP spid="42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to forget…</a:t>
            </a:r>
            <a:endParaRPr lang="en-US" dirty="0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3230307" y="1709488"/>
            <a:ext cx="1774512" cy="3973513"/>
            <a:chOff x="3021" y="1632"/>
            <a:chExt cx="1016" cy="2208"/>
          </a:xfrm>
        </p:grpSpPr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3024" y="3453"/>
              <a:ext cx="1008" cy="387"/>
              <a:chOff x="3552" y="2829"/>
              <a:chExt cx="1008" cy="387"/>
            </a:xfrm>
          </p:grpSpPr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auto">
              <a:xfrm>
                <a:off x="3629" y="2829"/>
                <a:ext cx="852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101882" tIns="50941" rIns="101882" bIns="50941">
                <a:spAutoFit/>
              </a:bodyPr>
              <a:lstStyle>
                <a:lvl1pPr defTabSz="1019175"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defTabSz="1019175"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800" dirty="0"/>
                  <a:t>Lots of</a:t>
                </a:r>
              </a:p>
              <a:p>
                <a:pPr algn="ctr"/>
                <a:r>
                  <a:rPr lang="en-US" sz="1800" dirty="0"/>
                  <a:t>s</a:t>
                </a:r>
                <a:r>
                  <a:rPr lang="en-US" sz="1800" dirty="0" smtClean="0"/>
                  <a:t>lower </a:t>
                </a:r>
                <a:r>
                  <a:rPr lang="en-US" sz="1800" dirty="0" err="1" smtClean="0"/>
                  <a:t>Mem</a:t>
                </a:r>
                <a:endParaRPr lang="en-US" sz="1800" dirty="0"/>
              </a:p>
            </p:txBody>
          </p:sp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3552" y="2832"/>
                <a:ext cx="1008" cy="38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3021" y="2541"/>
              <a:ext cx="1016" cy="387"/>
              <a:chOff x="2397" y="2781"/>
              <a:chExt cx="1016" cy="387"/>
            </a:xfrm>
          </p:grpSpPr>
          <p:sp>
            <p:nvSpPr>
              <p:cNvPr id="14" name="Text Box 9"/>
              <p:cNvSpPr txBox="1">
                <a:spLocks noChangeArrowheads="1"/>
              </p:cNvSpPr>
              <p:nvPr/>
            </p:nvSpPr>
            <p:spPr bwMode="auto">
              <a:xfrm>
                <a:off x="2397" y="2781"/>
                <a:ext cx="1016" cy="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101882" tIns="50941" rIns="101882" bIns="50941">
                <a:spAutoFit/>
              </a:bodyPr>
              <a:lstStyle>
                <a:lvl1pPr defTabSz="1019175"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defTabSz="1019175"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9pPr>
              </a:lstStyle>
              <a:p>
                <a:pPr algn="ctr"/>
                <a:r>
                  <a:rPr lang="en-US" sz="1200" dirty="0"/>
                  <a:t>A little </a:t>
                </a:r>
                <a:r>
                  <a:rPr lang="en-US" sz="1200" dirty="0" smtClean="0"/>
                  <a:t>of super </a:t>
                </a:r>
              </a:p>
              <a:p>
                <a:pPr algn="ctr"/>
                <a:r>
                  <a:rPr lang="en-US" sz="1200" dirty="0" smtClean="0"/>
                  <a:t>fast memory (</a:t>
                </a:r>
                <a:r>
                  <a:rPr lang="en-US" sz="1200" dirty="0" smtClean="0">
                    <a:solidFill>
                      <a:srgbClr val="FF0033"/>
                    </a:solidFill>
                  </a:rPr>
                  <a:t>cache$</a:t>
                </a:r>
                <a:r>
                  <a:rPr lang="en-US" sz="1200" dirty="0" smtClean="0"/>
                  <a:t>)</a:t>
                </a:r>
                <a:endParaRPr lang="en-US" sz="1200" dirty="0"/>
              </a:p>
            </p:txBody>
          </p:sp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2400" y="2784"/>
                <a:ext cx="1008" cy="38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" name="Group 11"/>
            <p:cNvGrpSpPr>
              <a:grpSpLocks/>
            </p:cNvGrpSpPr>
            <p:nvPr/>
          </p:nvGrpSpPr>
          <p:grpSpPr bwMode="auto">
            <a:xfrm>
              <a:off x="3024" y="1632"/>
              <a:ext cx="1008" cy="384"/>
              <a:chOff x="1344" y="2640"/>
              <a:chExt cx="1008" cy="384"/>
            </a:xfrm>
          </p:grpSpPr>
          <p:sp>
            <p:nvSpPr>
              <p:cNvPr id="12" name="Text Box 12"/>
              <p:cNvSpPr txBox="1">
                <a:spLocks noChangeArrowheads="1"/>
              </p:cNvSpPr>
              <p:nvPr/>
            </p:nvSpPr>
            <p:spPr bwMode="auto">
              <a:xfrm>
                <a:off x="1670" y="2727"/>
                <a:ext cx="352" cy="20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 lIns="101882" tIns="50941" rIns="101882" bIns="50941">
                <a:spAutoFit/>
              </a:bodyPr>
              <a:lstStyle>
                <a:lvl1pPr defTabSz="1019175"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  <a:cs typeface="ＭＳ Ｐゴシック" charset="0"/>
                  </a:defRPr>
                </a:lvl1pPr>
                <a:lvl2pPr marL="37931725" indent="-37474525" defTabSz="1019175"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rebuchet MS" charset="0"/>
                    <a:ea typeface="ＭＳ Ｐゴシック" charset="0"/>
                  </a:defRPr>
                </a:lvl9pPr>
              </a:lstStyle>
              <a:p>
                <a:r>
                  <a:rPr lang="en-US" sz="1800"/>
                  <a:t>CPU</a:t>
                </a:r>
              </a:p>
            </p:txBody>
          </p:sp>
          <p:sp>
            <p:nvSpPr>
              <p:cNvPr id="13" name="Rectangle 13"/>
              <p:cNvSpPr>
                <a:spLocks noChangeArrowheads="1"/>
              </p:cNvSpPr>
              <p:nvPr/>
            </p:nvSpPr>
            <p:spPr bwMode="auto">
              <a:xfrm>
                <a:off x="1344" y="2640"/>
                <a:ext cx="1008" cy="384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" name="Line 14"/>
            <p:cNvSpPr>
              <a:spLocks noChangeShapeType="1"/>
            </p:cNvSpPr>
            <p:nvPr/>
          </p:nvSpPr>
          <p:spPr bwMode="auto">
            <a:xfrm>
              <a:off x="3552" y="2928"/>
              <a:ext cx="0" cy="5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>
              <a:off x="3552" y="2016"/>
              <a:ext cx="0" cy="528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Caches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9124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  <p:tag name="PREVIOUS_ACTIVE_SLIDE" val="869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23285</TotalTime>
  <Words>480</Words>
  <Application>Microsoft Office PowerPoint</Application>
  <PresentationFormat>On-screen Show (4:3)</PresentationFormat>
  <Paragraphs>218</Paragraphs>
  <Slides>11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3" baseType="lpstr">
      <vt:lpstr>template2010</vt:lpstr>
      <vt:lpstr>Worksheet</vt:lpstr>
      <vt:lpstr>Roadmap</vt:lpstr>
      <vt:lpstr>Section 7: Memory and Caches</vt:lpstr>
      <vt:lpstr>How does execution time grow with SIZE?</vt:lpstr>
      <vt:lpstr>Actual Data</vt:lpstr>
      <vt:lpstr>Problem: Processor-Memory Bottleneck</vt:lpstr>
      <vt:lpstr>Problem: Processor-Memory Bottleneck</vt:lpstr>
      <vt:lpstr>Cache</vt:lpstr>
      <vt:lpstr>General Cache Mechanics</vt:lpstr>
      <vt:lpstr>General Cache Concepts: Hit</vt:lpstr>
      <vt:lpstr>General Cache Concepts: Miss</vt:lpstr>
      <vt:lpstr>Not to forget…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Systems 15-213/18-243, spring 2009 1st Lecture, Jan. 12th</dc:title>
  <dc:creator>Markus Pueschel</dc:creator>
  <dc:description>Redesign of slides created by Randal E. Bryant and David R. O'Hallaron</dc:description>
  <cp:lastModifiedBy>CSE</cp:lastModifiedBy>
  <cp:revision>414</cp:revision>
  <cp:lastPrinted>2013-02-11T09:03:46Z</cp:lastPrinted>
  <dcterms:created xsi:type="dcterms:W3CDTF">2012-05-07T17:05:05Z</dcterms:created>
  <dcterms:modified xsi:type="dcterms:W3CDTF">2013-04-10T20:30:46Z</dcterms:modified>
</cp:coreProperties>
</file>