
<file path=[Content_Types].xml><?xml version="1.0" encoding="utf-8"?>
<Types xmlns="http://schemas.openxmlformats.org/package/2006/content-types"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819" r:id="rId2"/>
    <p:sldId id="802" r:id="rId3"/>
    <p:sldId id="803" r:id="rId4"/>
    <p:sldId id="804" r:id="rId5"/>
    <p:sldId id="805" r:id="rId6"/>
    <p:sldId id="806" r:id="rId7"/>
    <p:sldId id="807" r:id="rId8"/>
    <p:sldId id="808" r:id="rId9"/>
    <p:sldId id="809" r:id="rId10"/>
    <p:sldId id="810" r:id="rId11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/>
  <p:clrMru>
    <a:srgbClr val="D5F1CF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00" autoAdjust="0"/>
    <p:restoredTop sz="93398" autoAdjust="0"/>
  </p:normalViewPr>
  <p:slideViewPr>
    <p:cSldViewPr snapToGrid="0">
      <p:cViewPr varScale="1">
        <p:scale>
          <a:sx n="110" d="100"/>
          <a:sy n="110" d="100"/>
        </p:scale>
        <p:origin x="-7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78930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9708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 S1 { … } *p; - this defines a ne</a:t>
            </a:r>
            <a:r>
              <a:rPr lang="en-US" baseline="0"/>
              <a:t>w type “struct S1”, and creates a variable p with type “struct S1 *”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2041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 S2 { … } a[10];</a:t>
            </a:r>
            <a:r>
              <a:rPr lang="en-US" baseline="0"/>
              <a:t> - declares a new type “struct S2”, then declares an array </a:t>
            </a:r>
            <a:r>
              <a:rPr lang="en-US" i="1" baseline="0"/>
              <a:t>a</a:t>
            </a:r>
            <a:r>
              <a:rPr lang="en-US" i="0" baseline="0"/>
              <a:t> that contains 10 “struct S2” elements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53251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 + 8</a:t>
            </a:r>
            <a:r>
              <a:rPr lang="en-US" i="0"/>
              <a:t>: because array a is global, it doesn’t go on the stack – it goes somewhere in the global (static) region of memory. The compiler/assembler doesn’t know where it goes in advance, but will be known when program is loaded.</a:t>
            </a:r>
            <a:r>
              <a:rPr lang="en-US" i="0" baseline="0"/>
              <a:t> S</a:t>
            </a:r>
            <a:r>
              <a:rPr lang="en-US" i="0"/>
              <a:t>o, the assembler says “hey, when the program is loaded, replace a + 8 with the constant / immediate address that’s equal to the address of a plus 8” – this</a:t>
            </a:r>
            <a:r>
              <a:rPr lang="en-US" i="0" baseline="0"/>
              <a:t> avoids an extra </a:t>
            </a:r>
            <a:r>
              <a:rPr lang="en-US" i="1" baseline="0"/>
              <a:t>add</a:t>
            </a:r>
            <a:r>
              <a:rPr lang="en-US" i="0" baseline="0"/>
              <a:t> for the 8 offset.</a:t>
            </a: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9063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Arrays &amp; Other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 allocation and access in memory</a:t>
            </a:r>
          </a:p>
          <a:p>
            <a:r>
              <a:rPr lang="en-US" dirty="0" smtClean="0"/>
              <a:t>Multi-dimensional or nested arrays</a:t>
            </a:r>
          </a:p>
          <a:p>
            <a:r>
              <a:rPr lang="en-US" dirty="0" smtClean="0"/>
              <a:t>Multi-level arrays</a:t>
            </a:r>
          </a:p>
          <a:p>
            <a:r>
              <a:rPr lang="en-US" dirty="0" smtClean="0"/>
              <a:t>Other structures in memory</a:t>
            </a:r>
          </a:p>
          <a:p>
            <a:r>
              <a:rPr lang="en-US" u="sng" dirty="0" smtClean="0"/>
              <a:t>Data structures and alignment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smtClean="0"/>
              <a:t>Structures &amp; Alignment</a:t>
            </a:r>
            <a:endParaRPr lang="en-US" dirty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197679"/>
            <a:ext cx="7896225" cy="3602922"/>
          </a:xfrm>
          <a:ln/>
        </p:spPr>
        <p:txBody>
          <a:bodyPr/>
          <a:lstStyle/>
          <a:p>
            <a:r>
              <a:rPr lang="en-US" dirty="0" smtClean="0"/>
              <a:t>Unaligned Data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Aligned </a:t>
            </a:r>
            <a:r>
              <a:rPr lang="en-US" dirty="0"/>
              <a:t>Data</a:t>
            </a:r>
          </a:p>
          <a:p>
            <a:pPr marL="552450" lvl="1"/>
            <a:r>
              <a:rPr lang="en-US" dirty="0"/>
              <a:t>Primitive data type requires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r>
              <a:rPr lang="en-US" dirty="0"/>
              <a:t> bytes</a:t>
            </a:r>
          </a:p>
          <a:p>
            <a:pPr marL="552450" lvl="1"/>
            <a:r>
              <a:rPr lang="en-US" dirty="0"/>
              <a:t>Address must be multiple of </a:t>
            </a:r>
            <a:r>
              <a:rPr lang="en-US" dirty="0" smtClean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K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1000" y="4572000"/>
            <a:ext cx="8181702" cy="1943100"/>
            <a:chOff x="381000" y="4572000"/>
            <a:chExt cx="8181702" cy="1943100"/>
          </a:xfrm>
        </p:grpSpPr>
        <p:sp>
          <p:nvSpPr>
            <p:cNvPr id="6" name="Rectangle 7"/>
            <p:cNvSpPr>
              <a:spLocks/>
            </p:cNvSpPr>
            <p:nvPr/>
          </p:nvSpPr>
          <p:spPr bwMode="auto">
            <a:xfrm>
              <a:off x="633413" y="4572000"/>
              <a:ext cx="317500" cy="381000"/>
            </a:xfrm>
            <a:prstGeom prst="rect">
              <a:avLst/>
            </a:prstGeom>
            <a:solidFill>
              <a:srgbClr val="F6F5BD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c</a:t>
              </a:r>
            </a:p>
          </p:txBody>
        </p:sp>
        <p:sp>
          <p:nvSpPr>
            <p:cNvPr id="7" name="Rectangle 8"/>
            <p:cNvSpPr>
              <a:spLocks/>
            </p:cNvSpPr>
            <p:nvPr/>
          </p:nvSpPr>
          <p:spPr bwMode="auto">
            <a:xfrm>
              <a:off x="1903413" y="4572000"/>
              <a:ext cx="1270000" cy="381000"/>
            </a:xfrm>
            <a:prstGeom prst="rect">
              <a:avLst/>
            </a:prstGeom>
            <a:solidFill>
              <a:srgbClr val="D5F1C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i[0]</a:t>
              </a:r>
            </a:p>
          </p:txBody>
        </p:sp>
        <p:sp>
          <p:nvSpPr>
            <p:cNvPr id="8" name="Rectangle 9"/>
            <p:cNvSpPr>
              <a:spLocks/>
            </p:cNvSpPr>
            <p:nvPr/>
          </p:nvSpPr>
          <p:spPr bwMode="auto">
            <a:xfrm>
              <a:off x="3173413" y="4572000"/>
              <a:ext cx="1270000" cy="381000"/>
            </a:xfrm>
            <a:prstGeom prst="rect">
              <a:avLst/>
            </a:prstGeom>
            <a:solidFill>
              <a:srgbClr val="D5F1C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i[1]</a:t>
              </a:r>
            </a:p>
          </p:txBody>
        </p:sp>
        <p:sp>
          <p:nvSpPr>
            <p:cNvPr id="9" name="Rectangle 10"/>
            <p:cNvSpPr>
              <a:spLocks/>
            </p:cNvSpPr>
            <p:nvPr/>
          </p:nvSpPr>
          <p:spPr bwMode="auto">
            <a:xfrm>
              <a:off x="5713413" y="4572000"/>
              <a:ext cx="2540000" cy="381000"/>
            </a:xfrm>
            <a:prstGeom prst="rect">
              <a:avLst/>
            </a:prstGeom>
            <a:solidFill>
              <a:srgbClr val="D6D6F4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v</a:t>
              </a:r>
            </a:p>
          </p:txBody>
        </p:sp>
        <p:sp>
          <p:nvSpPr>
            <p:cNvPr id="10" name="Rectangle 11"/>
            <p:cNvSpPr>
              <a:spLocks/>
            </p:cNvSpPr>
            <p:nvPr/>
          </p:nvSpPr>
          <p:spPr bwMode="auto">
            <a:xfrm>
              <a:off x="950913" y="4572000"/>
              <a:ext cx="952500" cy="381000"/>
            </a:xfrm>
            <a:prstGeom prst="rect">
              <a:avLst/>
            </a:prstGeom>
            <a:solidFill>
              <a:srgbClr val="B2B2B2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 dirty="0">
                  <a:solidFill>
                    <a:srgbClr val="FFFFFF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3 bytes</a:t>
              </a:r>
            </a:p>
          </p:txBody>
        </p:sp>
        <p:sp>
          <p:nvSpPr>
            <p:cNvPr id="11" name="Rectangle 12"/>
            <p:cNvSpPr>
              <a:spLocks/>
            </p:cNvSpPr>
            <p:nvPr/>
          </p:nvSpPr>
          <p:spPr bwMode="auto">
            <a:xfrm>
              <a:off x="4443413" y="4572000"/>
              <a:ext cx="1270000" cy="381000"/>
            </a:xfrm>
            <a:prstGeom prst="rect">
              <a:avLst/>
            </a:prstGeom>
            <a:solidFill>
              <a:srgbClr val="B2B2B2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1600">
                  <a:solidFill>
                    <a:srgbClr val="FFFFFF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4 bytes</a:t>
              </a:r>
            </a:p>
          </p:txBody>
        </p:sp>
        <p:sp>
          <p:nvSpPr>
            <p:cNvPr id="12" name="Rectangle 13"/>
            <p:cNvSpPr>
              <a:spLocks/>
            </p:cNvSpPr>
            <p:nvPr/>
          </p:nvSpPr>
          <p:spPr bwMode="auto">
            <a:xfrm>
              <a:off x="381000" y="4965700"/>
              <a:ext cx="490519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p+0</a:t>
              </a:r>
            </a:p>
          </p:txBody>
        </p:sp>
        <p:sp>
          <p:nvSpPr>
            <p:cNvPr id="13" name="Rectangle 14"/>
            <p:cNvSpPr>
              <a:spLocks/>
            </p:cNvSpPr>
            <p:nvPr/>
          </p:nvSpPr>
          <p:spPr bwMode="auto">
            <a:xfrm>
              <a:off x="1652588" y="4965700"/>
              <a:ext cx="490519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p+4</a:t>
              </a:r>
            </a:p>
          </p:txBody>
        </p:sp>
        <p:sp>
          <p:nvSpPr>
            <p:cNvPr id="14" name="Rectangle 15"/>
            <p:cNvSpPr>
              <a:spLocks/>
            </p:cNvSpPr>
            <p:nvPr/>
          </p:nvSpPr>
          <p:spPr bwMode="auto">
            <a:xfrm>
              <a:off x="2908300" y="4965700"/>
              <a:ext cx="490519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p+8</a:t>
              </a:r>
            </a:p>
          </p:txBody>
        </p:sp>
        <p:sp>
          <p:nvSpPr>
            <p:cNvPr id="15" name="Rectangle 16"/>
            <p:cNvSpPr>
              <a:spLocks/>
            </p:cNvSpPr>
            <p:nvPr/>
          </p:nvSpPr>
          <p:spPr bwMode="auto">
            <a:xfrm>
              <a:off x="5387975" y="4965700"/>
              <a:ext cx="628377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p+16</a:t>
              </a:r>
            </a:p>
          </p:txBody>
        </p:sp>
        <p:sp>
          <p:nvSpPr>
            <p:cNvPr id="16" name="Rectangle 17"/>
            <p:cNvSpPr>
              <a:spLocks/>
            </p:cNvSpPr>
            <p:nvPr/>
          </p:nvSpPr>
          <p:spPr bwMode="auto">
            <a:xfrm>
              <a:off x="7934325" y="4965700"/>
              <a:ext cx="628377" cy="353943"/>
            </a:xfrm>
            <a:prstGeom prst="rect">
              <a:avLst/>
            </a:prstGeom>
            <a:noFill/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38100" tIns="38100" rIns="38100" bIns="38100"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  <a:sym typeface="Courier New Bold" charset="0"/>
                </a:rPr>
                <a:t>p+24</a:t>
              </a: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rot="10800000" flipH="1">
              <a:off x="1903413" y="5314950"/>
              <a:ext cx="0" cy="38100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Rectangle 19"/>
            <p:cNvSpPr>
              <a:spLocks/>
            </p:cNvSpPr>
            <p:nvPr/>
          </p:nvSpPr>
          <p:spPr bwMode="auto">
            <a:xfrm>
              <a:off x="1382713" y="5648325"/>
              <a:ext cx="2070100" cy="3556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>
                <a:spcBef>
                  <a:spcPts val="638"/>
                </a:spcBef>
              </a:pPr>
              <a:r>
                <a:rPr lang="en-US" sz="18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Multiple of 4</a:t>
              </a:r>
            </a:p>
          </p:txBody>
        </p:sp>
        <p:sp>
          <p:nvSpPr>
            <p:cNvPr id="19" name="Rectangle 20"/>
            <p:cNvSpPr>
              <a:spLocks/>
            </p:cNvSpPr>
            <p:nvPr/>
          </p:nvSpPr>
          <p:spPr bwMode="auto">
            <a:xfrm>
              <a:off x="4799013" y="5648325"/>
              <a:ext cx="1905000" cy="3556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>
                <a:spcBef>
                  <a:spcPts val="638"/>
                </a:spcBef>
              </a:pPr>
              <a:r>
                <a:rPr lang="en-US" sz="18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Multiple of 8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rot="10800000" flipH="1">
              <a:off x="5713413" y="5314950"/>
              <a:ext cx="0" cy="38100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Rectangle 22"/>
            <p:cNvSpPr>
              <a:spLocks/>
            </p:cNvSpPr>
            <p:nvPr/>
          </p:nvSpPr>
          <p:spPr bwMode="auto">
            <a:xfrm>
              <a:off x="404813" y="6159500"/>
              <a:ext cx="1536700" cy="3556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>
                <a:spcBef>
                  <a:spcPts val="638"/>
                </a:spcBef>
              </a:pPr>
              <a:r>
                <a:rPr lang="en-US" sz="18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Multiple of 8</a:t>
              </a: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rot="10800000" flipH="1">
              <a:off x="633413" y="5314950"/>
              <a:ext cx="0" cy="83820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Rectangle 24"/>
            <p:cNvSpPr>
              <a:spLocks/>
            </p:cNvSpPr>
            <p:nvPr/>
          </p:nvSpPr>
          <p:spPr bwMode="auto">
            <a:xfrm>
              <a:off x="6945313" y="6159500"/>
              <a:ext cx="1536700" cy="35560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/>
            <a:lstStyle/>
            <a:p>
              <a:pPr marL="185738" indent="-185738">
                <a:spcBef>
                  <a:spcPts val="638"/>
                </a:spcBef>
              </a:pPr>
              <a:r>
                <a:rPr lang="en-US" sz="18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Multiple of 8</a:t>
              </a: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rot="10800000" flipH="1">
              <a:off x="8253413" y="5314950"/>
              <a:ext cx="0" cy="83820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5" name="Rectangle 7"/>
          <p:cNvSpPr>
            <a:spLocks/>
          </p:cNvSpPr>
          <p:nvPr/>
        </p:nvSpPr>
        <p:spPr bwMode="auto">
          <a:xfrm>
            <a:off x="633413" y="1752600"/>
            <a:ext cx="317500" cy="381000"/>
          </a:xfrm>
          <a:prstGeom prst="rect">
            <a:avLst/>
          </a:prstGeom>
          <a:solidFill>
            <a:srgbClr val="F6F5B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</a:t>
            </a:r>
          </a:p>
        </p:txBody>
      </p:sp>
      <p:sp>
        <p:nvSpPr>
          <p:cNvPr id="26" name="Rectangle 8"/>
          <p:cNvSpPr>
            <a:spLocks/>
          </p:cNvSpPr>
          <p:nvPr/>
        </p:nvSpPr>
        <p:spPr bwMode="auto">
          <a:xfrm>
            <a:off x="936625" y="17526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i[0]</a:t>
            </a:r>
          </a:p>
        </p:txBody>
      </p:sp>
      <p:sp>
        <p:nvSpPr>
          <p:cNvPr id="27" name="Rectangle 9"/>
          <p:cNvSpPr>
            <a:spLocks/>
          </p:cNvSpPr>
          <p:nvPr/>
        </p:nvSpPr>
        <p:spPr bwMode="auto">
          <a:xfrm>
            <a:off x="2206625" y="1752600"/>
            <a:ext cx="1270000" cy="381000"/>
          </a:xfrm>
          <a:prstGeom prst="rect">
            <a:avLst/>
          </a:prstGeom>
          <a:solidFill>
            <a:srgbClr val="D5F1C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[1]</a:t>
            </a:r>
          </a:p>
        </p:txBody>
      </p:sp>
      <p:sp>
        <p:nvSpPr>
          <p:cNvPr id="28" name="Rectangle 10"/>
          <p:cNvSpPr>
            <a:spLocks/>
          </p:cNvSpPr>
          <p:nvPr/>
        </p:nvSpPr>
        <p:spPr bwMode="auto">
          <a:xfrm>
            <a:off x="3449638" y="1752600"/>
            <a:ext cx="2540000" cy="381000"/>
          </a:xfrm>
          <a:prstGeom prst="rect">
            <a:avLst/>
          </a:prstGeom>
          <a:solidFill>
            <a:srgbClr val="D6D6F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</a:t>
            </a:r>
          </a:p>
        </p:txBody>
      </p:sp>
      <p:sp>
        <p:nvSpPr>
          <p:cNvPr id="31" name="Rectangle 13"/>
          <p:cNvSpPr>
            <a:spLocks/>
          </p:cNvSpPr>
          <p:nvPr/>
        </p:nvSpPr>
        <p:spPr bwMode="auto">
          <a:xfrm>
            <a:off x="533400" y="2146300"/>
            <a:ext cx="214802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</a:t>
            </a:r>
            <a:endParaRPr lang="en-US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2" name="Rectangle 14"/>
          <p:cNvSpPr>
            <a:spLocks/>
          </p:cNvSpPr>
          <p:nvPr/>
        </p:nvSpPr>
        <p:spPr bwMode="auto">
          <a:xfrm>
            <a:off x="838200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</a:t>
            </a:r>
            <a:endParaRPr lang="en-US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3" name="Rectangle 15"/>
          <p:cNvSpPr>
            <a:spLocks/>
          </p:cNvSpPr>
          <p:nvPr/>
        </p:nvSpPr>
        <p:spPr bwMode="auto">
          <a:xfrm>
            <a:off x="1941512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p+5</a:t>
            </a:r>
            <a:endParaRPr lang="en-US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4" name="Rectangle 16"/>
          <p:cNvSpPr>
            <a:spLocks/>
          </p:cNvSpPr>
          <p:nvPr/>
        </p:nvSpPr>
        <p:spPr bwMode="auto">
          <a:xfrm>
            <a:off x="3124200" y="2146300"/>
            <a:ext cx="49051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p+9</a:t>
            </a:r>
            <a:endParaRPr lang="en-US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5" name="Rectangle 17"/>
          <p:cNvSpPr>
            <a:spLocks/>
          </p:cNvSpPr>
          <p:nvPr/>
        </p:nvSpPr>
        <p:spPr bwMode="auto">
          <a:xfrm>
            <a:off x="5670550" y="2146300"/>
            <a:ext cx="62837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p+17</a:t>
            </a:r>
            <a:endParaRPr lang="en-US" sz="1800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44" name="Rectangle 3"/>
          <p:cNvSpPr>
            <a:spLocks/>
          </p:cNvSpPr>
          <p:nvPr/>
        </p:nvSpPr>
        <p:spPr bwMode="auto">
          <a:xfrm>
            <a:off x="6642100" y="1355724"/>
            <a:ext cx="2222500" cy="1539875"/>
          </a:xfrm>
          <a:prstGeom prst="rect">
            <a:avLst/>
          </a:prstGeom>
          <a:solidFill>
            <a:srgbClr val="FFFEB2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struct S1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char c;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int i[2];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double v;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 *p;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5300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Alignment Principles</a:t>
            </a:r>
            <a:endParaRPr lang="en-US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192208"/>
            <a:ext cx="8747125" cy="4972050"/>
          </a:xfrm>
        </p:spPr>
        <p:txBody>
          <a:bodyPr/>
          <a:lstStyle/>
          <a:p>
            <a:r>
              <a:rPr lang="en-US" dirty="0" smtClean="0"/>
              <a:t>Aligned Data</a:t>
            </a:r>
          </a:p>
          <a:p>
            <a:pPr lvl="1"/>
            <a:r>
              <a:rPr lang="en-US" dirty="0" smtClean="0"/>
              <a:t>Primitive data type requires K bytes</a:t>
            </a:r>
          </a:p>
          <a:p>
            <a:pPr lvl="1"/>
            <a:r>
              <a:rPr lang="en-US" dirty="0" smtClean="0"/>
              <a:t>Address must be multiple of K</a:t>
            </a:r>
          </a:p>
          <a:p>
            <a:r>
              <a:rPr lang="en-US" dirty="0" smtClean="0"/>
              <a:t>Aligned data is required on some machines; it is </a:t>
            </a:r>
            <a:r>
              <a:rPr lang="en-US" i="1" dirty="0" smtClean="0"/>
              <a:t>advised </a:t>
            </a:r>
            <a:r>
              <a:rPr lang="en-US" dirty="0" smtClean="0"/>
              <a:t>on </a:t>
            </a:r>
            <a:r>
              <a:rPr lang="en-US" dirty="0" smtClean="0"/>
              <a:t>IA32</a:t>
            </a:r>
          </a:p>
          <a:p>
            <a:pPr lvl="1"/>
            <a:r>
              <a:rPr lang="en-US" dirty="0" smtClean="0"/>
              <a:t>Treated differently by IA32 Linux, x86-64 Linux, and Windows!</a:t>
            </a:r>
          </a:p>
          <a:p>
            <a:r>
              <a:rPr lang="en-US" dirty="0" smtClean="0"/>
              <a:t>What is the motivation for alignment?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Alignment Principles</a:t>
            </a:r>
            <a:endParaRPr lang="en-US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180663"/>
            <a:ext cx="8747125" cy="4972050"/>
          </a:xfrm>
        </p:spPr>
        <p:txBody>
          <a:bodyPr/>
          <a:lstStyle/>
          <a:p>
            <a:r>
              <a:rPr lang="en-US" dirty="0"/>
              <a:t>Aligned Data</a:t>
            </a:r>
          </a:p>
          <a:p>
            <a:pPr lvl="1"/>
            <a:r>
              <a:rPr lang="en-US" dirty="0"/>
              <a:t>Primitive data type requires K bytes</a:t>
            </a:r>
          </a:p>
          <a:p>
            <a:pPr lvl="1"/>
            <a:r>
              <a:rPr lang="en-US" dirty="0"/>
              <a:t>Address must be multiple of K</a:t>
            </a:r>
          </a:p>
          <a:p>
            <a:r>
              <a:rPr lang="en-US" dirty="0"/>
              <a:t>Aligned data is required on some machines; it is </a:t>
            </a:r>
            <a:r>
              <a:rPr lang="en-US" i="1" dirty="0" smtClean="0"/>
              <a:t>advised </a:t>
            </a:r>
            <a:r>
              <a:rPr lang="en-US" dirty="0" smtClean="0"/>
              <a:t>on </a:t>
            </a:r>
            <a:r>
              <a:rPr lang="en-US" dirty="0"/>
              <a:t>IA32</a:t>
            </a:r>
          </a:p>
          <a:p>
            <a:pPr lvl="1"/>
            <a:r>
              <a:rPr lang="en-US" dirty="0"/>
              <a:t>Treated differently by IA32 Linux, x86-64 Linux, and Windows!</a:t>
            </a:r>
          </a:p>
          <a:p>
            <a:r>
              <a:rPr lang="en-US" dirty="0" smtClean="0"/>
              <a:t>Motivation for Aligning Data</a:t>
            </a:r>
          </a:p>
          <a:p>
            <a:pPr lvl="1"/>
            <a:r>
              <a:rPr lang="en-US" dirty="0" smtClean="0"/>
              <a:t>Physical memory is accessed by aligned chunks of 4 or 8 bytes (system-dependent)</a:t>
            </a:r>
          </a:p>
          <a:p>
            <a:pPr lvl="2"/>
            <a:r>
              <a:rPr lang="en-US" dirty="0" smtClean="0"/>
              <a:t>Inefficient to load or store datum that spans quad word boundaries</a:t>
            </a:r>
          </a:p>
          <a:p>
            <a:pPr lvl="1"/>
            <a:r>
              <a:rPr lang="en-US" dirty="0" smtClean="0"/>
              <a:t>Also, virtual memory is very tricky when datum spans two pages (later…)</a:t>
            </a:r>
          </a:p>
          <a:p>
            <a:r>
              <a:rPr lang="en-US" dirty="0" smtClean="0"/>
              <a:t>Compiler</a:t>
            </a:r>
          </a:p>
          <a:p>
            <a:pPr lvl="1"/>
            <a:r>
              <a:rPr lang="en-US" dirty="0" smtClean="0"/>
              <a:t>Inserts padding in structure to ensure correct alignment of fields</a:t>
            </a:r>
          </a:p>
          <a:p>
            <a:pPr lvl="1"/>
            <a:r>
              <a:rPr lang="en-US" b="1" dirty="0">
                <a:latin typeface="Courier New"/>
                <a:cs typeface="Courier New"/>
              </a:rPr>
              <a:t>sizeof()</a:t>
            </a:r>
            <a:r>
              <a:rPr lang="en-US" dirty="0"/>
              <a:t> should be used to get true size of structs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55406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Specific Cases of Alignment (IA32)</a:t>
            </a:r>
            <a:endParaRPr lang="en-US" dirty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byte: char, …</a:t>
            </a:r>
          </a:p>
          <a:p>
            <a:pPr lvl="1"/>
            <a:r>
              <a:rPr lang="en-US" dirty="0" smtClean="0"/>
              <a:t>no restrictions on address</a:t>
            </a:r>
          </a:p>
          <a:p>
            <a:r>
              <a:rPr lang="en-US" dirty="0" smtClean="0"/>
              <a:t>2 bytes: short, …</a:t>
            </a:r>
          </a:p>
          <a:p>
            <a:pPr lvl="1"/>
            <a:r>
              <a:rPr lang="en-US" dirty="0" smtClean="0"/>
              <a:t>lowest 1 bit of address must be 0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4 bytes: </a:t>
            </a:r>
            <a:r>
              <a:rPr lang="en-US" dirty="0" err="1" smtClean="0"/>
              <a:t>int</a:t>
            </a:r>
            <a:r>
              <a:rPr lang="en-US" dirty="0" smtClean="0"/>
              <a:t>, float, char *, …</a:t>
            </a:r>
          </a:p>
          <a:p>
            <a:pPr lvl="1"/>
            <a:r>
              <a:rPr lang="en-US" dirty="0" smtClean="0"/>
              <a:t>lowest 2 bits of address must be 00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8 bytes: double, …</a:t>
            </a:r>
          </a:p>
          <a:p>
            <a:pPr lvl="1"/>
            <a:r>
              <a:rPr lang="en-US" dirty="0" smtClean="0"/>
              <a:t>Windows (and most other </a:t>
            </a:r>
            <a:r>
              <a:rPr lang="en-US" dirty="0" err="1" smtClean="0"/>
              <a:t>OSs</a:t>
            </a:r>
            <a:r>
              <a:rPr lang="en-US" dirty="0" smtClean="0"/>
              <a:t> &amp; instruction sets): lowest 3 bits 000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Linux: lowest 2 bits of address must be 00</a:t>
            </a:r>
            <a:r>
              <a:rPr lang="en-US" baseline="-25000" dirty="0" smtClean="0"/>
              <a:t>2</a:t>
            </a:r>
          </a:p>
          <a:p>
            <a:pPr lvl="2"/>
            <a:r>
              <a:rPr lang="en-US" dirty="0" smtClean="0"/>
              <a:t>i.e., treated the same as a 4-byte primitive data type</a:t>
            </a:r>
          </a:p>
          <a:p>
            <a:r>
              <a:rPr lang="en-US" dirty="0" smtClean="0"/>
              <a:t>12 bytes: long double</a:t>
            </a:r>
          </a:p>
          <a:p>
            <a:pPr lvl="1"/>
            <a:r>
              <a:rPr lang="en-US" dirty="0"/>
              <a:t>Windows, Linux: lowest 2 bits of address must be 00</a:t>
            </a:r>
            <a:r>
              <a:rPr lang="en-US" baseline="-25000" dirty="0"/>
              <a:t>2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ChangeArrowheads="1"/>
          </p:cNvSpPr>
          <p:nvPr/>
        </p:nvSpPr>
        <p:spPr bwMode="auto">
          <a:xfrm>
            <a:off x="6781800" y="1268412"/>
            <a:ext cx="2214563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S1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char </a:t>
            </a:r>
            <a:r>
              <a:rPr lang="en-US" sz="1800" dirty="0" err="1">
                <a:latin typeface="Courier New" pitchFamily="49" charset="0"/>
              </a:rPr>
              <a:t>c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i[2];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double </a:t>
            </a:r>
            <a:r>
              <a:rPr lang="en-US" sz="1800" dirty="0" err="1">
                <a:latin typeface="Courier New" pitchFamily="49" charset="0"/>
              </a:rPr>
              <a:t>v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 *</a:t>
            </a:r>
            <a:r>
              <a:rPr lang="en-US" sz="1800" dirty="0" smtClean="0">
                <a:latin typeface="Courier New" pitchFamily="49" charset="0"/>
              </a:rPr>
              <a:t>p1;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Satisfying Alignment with Structures</a:t>
            </a:r>
            <a:endParaRPr lang="en-US" dirty="0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structure:</a:t>
            </a:r>
          </a:p>
          <a:p>
            <a:pPr lvl="1"/>
            <a:r>
              <a:rPr lang="en-US" dirty="0" smtClean="0"/>
              <a:t>Must satisfy every member’s alignment requirement</a:t>
            </a:r>
          </a:p>
          <a:p>
            <a:r>
              <a:rPr lang="en-US" dirty="0" smtClean="0"/>
              <a:t>Overall structure placement</a:t>
            </a:r>
          </a:p>
          <a:p>
            <a:pPr lvl="1"/>
            <a:r>
              <a:rPr lang="en-US" dirty="0" smtClean="0"/>
              <a:t>Each structure has alignment requirement K</a:t>
            </a:r>
          </a:p>
          <a:p>
            <a:pPr lvl="2"/>
            <a:r>
              <a:rPr lang="en-US" dirty="0" smtClean="0"/>
              <a:t>K = Largest alignment of any element</a:t>
            </a:r>
          </a:p>
          <a:p>
            <a:pPr lvl="1"/>
            <a:r>
              <a:rPr lang="en-US" dirty="0" smtClean="0"/>
              <a:t>Initial address &amp; structure length must be multiples of K</a:t>
            </a:r>
          </a:p>
          <a:p>
            <a:r>
              <a:rPr lang="en-US" dirty="0" smtClean="0"/>
              <a:t>Example (under Windows or x86-64): </a:t>
            </a:r>
            <a:r>
              <a:rPr lang="en-US" sz="2000" b="0" dirty="0"/>
              <a:t>K</a:t>
            </a:r>
            <a:r>
              <a:rPr lang="en-US" sz="2000" b="0" dirty="0" smtClean="0"/>
              <a:t> = ?</a:t>
            </a:r>
            <a:endParaRPr lang="en-US" dirty="0" smtClean="0"/>
          </a:p>
          <a:p>
            <a:pPr lvl="1"/>
            <a:r>
              <a:rPr lang="en-US" dirty="0" smtClean="0"/>
              <a:t>K = 8, due to </a:t>
            </a:r>
            <a:r>
              <a:rPr lang="en-US" b="1" dirty="0" smtClean="0">
                <a:latin typeface="Courier New"/>
                <a:cs typeface="Courier New"/>
              </a:rPr>
              <a:t>double</a:t>
            </a:r>
            <a:r>
              <a:rPr lang="en-US" dirty="0" smtClean="0"/>
              <a:t> member</a:t>
            </a:r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  <p:sp>
        <p:nvSpPr>
          <p:cNvPr id="327688" name="Rectangle 8"/>
          <p:cNvSpPr>
            <a:spLocks noChangeArrowheads="1"/>
          </p:cNvSpPr>
          <p:nvPr/>
        </p:nvSpPr>
        <p:spPr bwMode="auto">
          <a:xfrm>
            <a:off x="787400" y="4649748"/>
            <a:ext cx="279400" cy="2794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c</a:t>
            </a:r>
          </a:p>
        </p:txBody>
      </p:sp>
      <p:sp>
        <p:nvSpPr>
          <p:cNvPr id="327689" name="Rectangle 9"/>
          <p:cNvSpPr>
            <a:spLocks noChangeArrowheads="1"/>
          </p:cNvSpPr>
          <p:nvPr/>
        </p:nvSpPr>
        <p:spPr bwMode="auto">
          <a:xfrm>
            <a:off x="1954305" y="4649748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[0]</a:t>
            </a:r>
          </a:p>
        </p:txBody>
      </p:sp>
      <p:sp>
        <p:nvSpPr>
          <p:cNvPr id="327690" name="Rectangle 10"/>
          <p:cNvSpPr>
            <a:spLocks noChangeArrowheads="1"/>
          </p:cNvSpPr>
          <p:nvPr/>
        </p:nvSpPr>
        <p:spPr bwMode="auto">
          <a:xfrm>
            <a:off x="3149600" y="4649748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[1]</a:t>
            </a:r>
          </a:p>
        </p:txBody>
      </p:sp>
      <p:sp>
        <p:nvSpPr>
          <p:cNvPr id="327691" name="Rectangle 11"/>
          <p:cNvSpPr>
            <a:spLocks noChangeArrowheads="1"/>
          </p:cNvSpPr>
          <p:nvPr/>
        </p:nvSpPr>
        <p:spPr bwMode="auto">
          <a:xfrm>
            <a:off x="5538695" y="4649748"/>
            <a:ext cx="2413000" cy="27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v</a:t>
            </a:r>
          </a:p>
        </p:txBody>
      </p:sp>
      <p:sp>
        <p:nvSpPr>
          <p:cNvPr id="327692" name="Rectangle 12"/>
          <p:cNvSpPr>
            <a:spLocks noChangeArrowheads="1"/>
          </p:cNvSpPr>
          <p:nvPr/>
        </p:nvSpPr>
        <p:spPr bwMode="auto">
          <a:xfrm>
            <a:off x="1066800" y="4649748"/>
            <a:ext cx="889000" cy="279400"/>
          </a:xfrm>
          <a:prstGeom prst="rect">
            <a:avLst/>
          </a:prstGeom>
          <a:solidFill>
            <a:srgbClr val="B2B2B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3 bytes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7693" name="Rectangle 13"/>
          <p:cNvSpPr>
            <a:spLocks noChangeArrowheads="1"/>
          </p:cNvSpPr>
          <p:nvPr/>
        </p:nvSpPr>
        <p:spPr bwMode="auto">
          <a:xfrm>
            <a:off x="4343400" y="4649748"/>
            <a:ext cx="1193800" cy="279400"/>
          </a:xfrm>
          <a:prstGeom prst="rect">
            <a:avLst/>
          </a:prstGeom>
          <a:solidFill>
            <a:srgbClr val="B2B2B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4 bytes</a:t>
            </a:r>
          </a:p>
        </p:txBody>
      </p:sp>
      <p:sp>
        <p:nvSpPr>
          <p:cNvPr id="327694" name="Rectangle 14"/>
          <p:cNvSpPr>
            <a:spLocks noChangeArrowheads="1"/>
          </p:cNvSpPr>
          <p:nvPr/>
        </p:nvSpPr>
        <p:spPr bwMode="auto">
          <a:xfrm>
            <a:off x="409193" y="4941848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0</a:t>
            </a:r>
          </a:p>
        </p:txBody>
      </p:sp>
      <p:sp>
        <p:nvSpPr>
          <p:cNvPr id="327695" name="Rectangle 15"/>
          <p:cNvSpPr>
            <a:spLocks noChangeArrowheads="1"/>
          </p:cNvSpPr>
          <p:nvPr/>
        </p:nvSpPr>
        <p:spPr bwMode="auto">
          <a:xfrm>
            <a:off x="1606144" y="4941848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4</a:t>
            </a:r>
          </a:p>
        </p:txBody>
      </p:sp>
      <p:sp>
        <p:nvSpPr>
          <p:cNvPr id="327696" name="Rectangle 16"/>
          <p:cNvSpPr>
            <a:spLocks noChangeArrowheads="1"/>
          </p:cNvSpPr>
          <p:nvPr/>
        </p:nvSpPr>
        <p:spPr bwMode="auto">
          <a:xfrm>
            <a:off x="2785004" y="4941848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8</a:t>
            </a:r>
          </a:p>
        </p:txBody>
      </p:sp>
      <p:sp>
        <p:nvSpPr>
          <p:cNvPr id="327697" name="Rectangle 17"/>
          <p:cNvSpPr>
            <a:spLocks noChangeArrowheads="1"/>
          </p:cNvSpPr>
          <p:nvPr/>
        </p:nvSpPr>
        <p:spPr bwMode="auto">
          <a:xfrm>
            <a:off x="5111012" y="4941848"/>
            <a:ext cx="87535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16</a:t>
            </a:r>
          </a:p>
        </p:txBody>
      </p:sp>
      <p:sp>
        <p:nvSpPr>
          <p:cNvPr id="327698" name="Rectangle 18"/>
          <p:cNvSpPr>
            <a:spLocks noChangeArrowheads="1"/>
          </p:cNvSpPr>
          <p:nvPr/>
        </p:nvSpPr>
        <p:spPr bwMode="auto">
          <a:xfrm>
            <a:off x="7531482" y="4941848"/>
            <a:ext cx="87535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24</a:t>
            </a:r>
          </a:p>
        </p:txBody>
      </p:sp>
      <p:sp>
        <p:nvSpPr>
          <p:cNvPr id="327699" name="Line 19"/>
          <p:cNvSpPr>
            <a:spLocks noChangeShapeType="1"/>
          </p:cNvSpPr>
          <p:nvPr/>
        </p:nvSpPr>
        <p:spPr bwMode="auto">
          <a:xfrm flipV="1">
            <a:off x="1981200" y="5304173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27700" name="Rectangle 20"/>
          <p:cNvSpPr>
            <a:spLocks noChangeArrowheads="1"/>
          </p:cNvSpPr>
          <p:nvPr/>
        </p:nvSpPr>
        <p:spPr bwMode="auto">
          <a:xfrm>
            <a:off x="1447800" y="5676208"/>
            <a:ext cx="20574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Multiple of 4</a:t>
            </a:r>
          </a:p>
        </p:txBody>
      </p:sp>
      <p:sp>
        <p:nvSpPr>
          <p:cNvPr id="327701" name="Rectangle 21"/>
          <p:cNvSpPr>
            <a:spLocks noChangeArrowheads="1"/>
          </p:cNvSpPr>
          <p:nvPr/>
        </p:nvSpPr>
        <p:spPr bwMode="auto">
          <a:xfrm>
            <a:off x="5105400" y="5676208"/>
            <a:ext cx="1890712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Multiple of 8</a:t>
            </a:r>
          </a:p>
        </p:txBody>
      </p:sp>
      <p:sp>
        <p:nvSpPr>
          <p:cNvPr id="327702" name="Line 22"/>
          <p:cNvSpPr>
            <a:spLocks noChangeShapeType="1"/>
          </p:cNvSpPr>
          <p:nvPr/>
        </p:nvSpPr>
        <p:spPr bwMode="auto">
          <a:xfrm flipV="1">
            <a:off x="5513295" y="5304173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27703" name="Rectangle 23"/>
          <p:cNvSpPr>
            <a:spLocks noChangeArrowheads="1"/>
          </p:cNvSpPr>
          <p:nvPr/>
        </p:nvSpPr>
        <p:spPr bwMode="auto">
          <a:xfrm>
            <a:off x="533400" y="6173748"/>
            <a:ext cx="15240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Multiple of 8</a:t>
            </a:r>
          </a:p>
        </p:txBody>
      </p:sp>
      <p:sp>
        <p:nvSpPr>
          <p:cNvPr id="327704" name="Line 24"/>
          <p:cNvSpPr>
            <a:spLocks noChangeShapeType="1"/>
          </p:cNvSpPr>
          <p:nvPr/>
        </p:nvSpPr>
        <p:spPr bwMode="auto">
          <a:xfrm flipV="1">
            <a:off x="762000" y="5304173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27705" name="Rectangle 25"/>
          <p:cNvSpPr>
            <a:spLocks noChangeArrowheads="1"/>
          </p:cNvSpPr>
          <p:nvPr/>
        </p:nvSpPr>
        <p:spPr bwMode="auto">
          <a:xfrm>
            <a:off x="7620000" y="6173748"/>
            <a:ext cx="15240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</a:rPr>
              <a:t>Multiple of 8</a:t>
            </a:r>
          </a:p>
        </p:txBody>
      </p:sp>
      <p:sp>
        <p:nvSpPr>
          <p:cNvPr id="327706" name="Line 26"/>
          <p:cNvSpPr>
            <a:spLocks noChangeShapeType="1"/>
          </p:cNvSpPr>
          <p:nvPr/>
        </p:nvSpPr>
        <p:spPr bwMode="auto">
          <a:xfrm flipV="1">
            <a:off x="7924800" y="5304173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8" grpId="0" animBg="1"/>
      <p:bldP spid="327689" grpId="0" animBg="1"/>
      <p:bldP spid="327690" grpId="0" animBg="1"/>
      <p:bldP spid="327691" grpId="0" animBg="1"/>
      <p:bldP spid="327692" grpId="0" animBg="1"/>
      <p:bldP spid="327693" grpId="0" animBg="1"/>
      <p:bldP spid="327694" grpId="0"/>
      <p:bldP spid="327695" grpId="0"/>
      <p:bldP spid="327696" grpId="0"/>
      <p:bldP spid="327697" grpId="0"/>
      <p:bldP spid="327698" grpId="0"/>
      <p:bldP spid="327699" grpId="0" animBg="1"/>
      <p:bldP spid="327700" grpId="0"/>
      <p:bldP spid="327701" grpId="0"/>
      <p:bldP spid="327702" grpId="0" animBg="1"/>
      <p:bldP spid="327703" grpId="0"/>
      <p:bldP spid="327704" grpId="0" animBg="1"/>
      <p:bldP spid="327705" grpId="0"/>
      <p:bldP spid="3277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Alignment Conventions</a:t>
            </a:r>
            <a:endParaRPr lang="en-US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IA32 Windows or x86-64:</a:t>
            </a:r>
          </a:p>
          <a:p>
            <a:pPr lvl="1"/>
            <a:r>
              <a:rPr lang="en-US" smtClean="0"/>
              <a:t>K = 8, due to </a:t>
            </a:r>
            <a:r>
              <a:rPr lang="en-US" b="1" smtClean="0">
                <a:latin typeface="Courier New"/>
                <a:cs typeface="Courier New"/>
              </a:rPr>
              <a:t>double</a:t>
            </a:r>
            <a:r>
              <a:rPr lang="en-US" smtClean="0"/>
              <a:t> member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IA32 Linux:</a:t>
            </a:r>
            <a:r>
              <a:rPr lang="en-US" b="0" smtClean="0"/>
              <a:t> </a:t>
            </a:r>
            <a:r>
              <a:rPr lang="en-US" sz="2000" b="0"/>
              <a:t>K = ?</a:t>
            </a:r>
            <a:endParaRPr lang="en-US" smtClean="0"/>
          </a:p>
          <a:p>
            <a:pPr lvl="1"/>
            <a:r>
              <a:rPr lang="en-US" smtClean="0"/>
              <a:t>K = 4; </a:t>
            </a:r>
            <a:r>
              <a:rPr lang="en-US" b="1" smtClean="0">
                <a:latin typeface="Courier New"/>
                <a:cs typeface="Courier New"/>
              </a:rPr>
              <a:t>double</a:t>
            </a:r>
            <a:r>
              <a:rPr lang="en-US" smtClean="0"/>
              <a:t> aligned like a 4-byte data type</a:t>
            </a:r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  <p:sp>
        <p:nvSpPr>
          <p:cNvPr id="44" name="Rectangle 8"/>
          <p:cNvSpPr>
            <a:spLocks noChangeArrowheads="1"/>
          </p:cNvSpPr>
          <p:nvPr/>
        </p:nvSpPr>
        <p:spPr bwMode="auto">
          <a:xfrm>
            <a:off x="993751" y="2895600"/>
            <a:ext cx="279400" cy="2794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c</a:t>
            </a: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2160656" y="2895600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[0]</a:t>
            </a:r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3355951" y="2895600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[1]</a:t>
            </a: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5745046" y="2895600"/>
            <a:ext cx="2413000" cy="27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v</a:t>
            </a:r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1273151" y="2895600"/>
            <a:ext cx="889000" cy="279400"/>
          </a:xfrm>
          <a:prstGeom prst="rect">
            <a:avLst/>
          </a:prstGeom>
          <a:solidFill>
            <a:srgbClr val="B2B2B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3 bytes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4549751" y="2895600"/>
            <a:ext cx="1193800" cy="279400"/>
          </a:xfrm>
          <a:prstGeom prst="rect">
            <a:avLst/>
          </a:prstGeom>
          <a:solidFill>
            <a:srgbClr val="B2B2B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4 bytes</a:t>
            </a: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615544" y="3187700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0</a:t>
            </a:r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1812495" y="3187700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4</a:t>
            </a:r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2991355" y="3187700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8</a:t>
            </a:r>
          </a:p>
        </p:txBody>
      </p:sp>
      <p:sp>
        <p:nvSpPr>
          <p:cNvPr id="53" name="Rectangle 17"/>
          <p:cNvSpPr>
            <a:spLocks noChangeArrowheads="1"/>
          </p:cNvSpPr>
          <p:nvPr/>
        </p:nvSpPr>
        <p:spPr bwMode="auto">
          <a:xfrm>
            <a:off x="5317363" y="3187700"/>
            <a:ext cx="87535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16</a:t>
            </a:r>
          </a:p>
        </p:txBody>
      </p: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7737833" y="3187700"/>
            <a:ext cx="87535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p1+</a:t>
            </a:r>
            <a:r>
              <a:rPr lang="en-US" sz="1800" dirty="0">
                <a:latin typeface="Courier New" pitchFamily="49" charset="0"/>
              </a:rPr>
              <a:t>24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15544" y="5250060"/>
            <a:ext cx="6800689" cy="658867"/>
            <a:chOff x="615544" y="5638800"/>
            <a:chExt cx="6800689" cy="658867"/>
          </a:xfrm>
        </p:grpSpPr>
        <p:sp>
          <p:nvSpPr>
            <p:cNvPr id="55" name="Rectangle 8"/>
            <p:cNvSpPr>
              <a:spLocks noChangeArrowheads="1"/>
            </p:cNvSpPr>
            <p:nvPr/>
          </p:nvSpPr>
          <p:spPr bwMode="auto">
            <a:xfrm>
              <a:off x="993751" y="5638800"/>
              <a:ext cx="279400" cy="279400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c</a:t>
              </a:r>
            </a:p>
          </p:txBody>
        </p:sp>
        <p:sp>
          <p:nvSpPr>
            <p:cNvPr id="56" name="Rectangle 9"/>
            <p:cNvSpPr>
              <a:spLocks noChangeArrowheads="1"/>
            </p:cNvSpPr>
            <p:nvPr/>
          </p:nvSpPr>
          <p:spPr bwMode="auto">
            <a:xfrm>
              <a:off x="2160656" y="5638800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[0]</a:t>
              </a:r>
            </a:p>
          </p:txBody>
        </p:sp>
        <p:sp>
          <p:nvSpPr>
            <p:cNvPr id="57" name="Rectangle 10"/>
            <p:cNvSpPr>
              <a:spLocks noChangeArrowheads="1"/>
            </p:cNvSpPr>
            <p:nvPr/>
          </p:nvSpPr>
          <p:spPr bwMode="auto">
            <a:xfrm>
              <a:off x="3355951" y="5638800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[1]</a:t>
              </a:r>
            </a:p>
          </p:txBody>
        </p:sp>
        <p:sp>
          <p:nvSpPr>
            <p:cNvPr id="58" name="Rectangle 11"/>
            <p:cNvSpPr>
              <a:spLocks noChangeArrowheads="1"/>
            </p:cNvSpPr>
            <p:nvPr/>
          </p:nvSpPr>
          <p:spPr bwMode="auto">
            <a:xfrm>
              <a:off x="4557060" y="5638800"/>
              <a:ext cx="2413000" cy="279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v</a:t>
              </a:r>
            </a:p>
          </p:txBody>
        </p:sp>
        <p:sp>
          <p:nvSpPr>
            <p:cNvPr id="59" name="Rectangle 12"/>
            <p:cNvSpPr>
              <a:spLocks noChangeArrowheads="1"/>
            </p:cNvSpPr>
            <p:nvPr/>
          </p:nvSpPr>
          <p:spPr bwMode="auto">
            <a:xfrm>
              <a:off x="1273151" y="5638800"/>
              <a:ext cx="889000" cy="279400"/>
            </a:xfrm>
            <a:prstGeom prst="rect">
              <a:avLst/>
            </a:prstGeom>
            <a:solidFill>
              <a:srgbClr val="B2B2B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i="1" dirty="0" smtClean="0">
                  <a:solidFill>
                    <a:schemeClr val="bg1"/>
                  </a:solidFill>
                  <a:latin typeface="Calibri" pitchFamily="34" charset="0"/>
                </a:rPr>
                <a:t>3 bytes</a:t>
              </a:r>
              <a:endParaRPr lang="en-US" sz="1600" i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1" name="Rectangle 14"/>
            <p:cNvSpPr>
              <a:spLocks noChangeArrowheads="1"/>
            </p:cNvSpPr>
            <p:nvPr/>
          </p:nvSpPr>
          <p:spPr bwMode="auto">
            <a:xfrm>
              <a:off x="615544" y="5930900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62" name="Rectangle 15"/>
            <p:cNvSpPr>
              <a:spLocks noChangeArrowheads="1"/>
            </p:cNvSpPr>
            <p:nvPr/>
          </p:nvSpPr>
          <p:spPr bwMode="auto">
            <a:xfrm>
              <a:off x="1812495" y="5930900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63" name="Rectangle 16"/>
            <p:cNvSpPr>
              <a:spLocks noChangeArrowheads="1"/>
            </p:cNvSpPr>
            <p:nvPr/>
          </p:nvSpPr>
          <p:spPr bwMode="auto">
            <a:xfrm>
              <a:off x="2991355" y="5930900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64" name="Rectangle 17"/>
            <p:cNvSpPr>
              <a:spLocks noChangeArrowheads="1"/>
            </p:cNvSpPr>
            <p:nvPr/>
          </p:nvSpPr>
          <p:spPr bwMode="auto">
            <a:xfrm>
              <a:off x="4120412" y="5930900"/>
              <a:ext cx="875351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p1+12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5" name="Rectangle 18"/>
            <p:cNvSpPr>
              <a:spLocks noChangeArrowheads="1"/>
            </p:cNvSpPr>
            <p:nvPr/>
          </p:nvSpPr>
          <p:spPr bwMode="auto">
            <a:xfrm>
              <a:off x="6540882" y="5930900"/>
              <a:ext cx="875351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p1+20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6781800" y="1143000"/>
            <a:ext cx="2214563" cy="132087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S1 {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char </a:t>
            </a:r>
            <a:r>
              <a:rPr lang="en-US" sz="1600" dirty="0" err="1">
                <a:latin typeface="Courier New" pitchFamily="49" charset="0"/>
              </a:rPr>
              <a:t>c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i[2];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double </a:t>
            </a:r>
            <a:r>
              <a:rPr lang="en-US" sz="1600" dirty="0" err="1">
                <a:latin typeface="Courier New" pitchFamily="49" charset="0"/>
              </a:rPr>
              <a:t>v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} *</a:t>
            </a:r>
            <a:r>
              <a:rPr lang="en-US" sz="1600" dirty="0" smtClean="0">
                <a:latin typeface="Courier New" pitchFamily="49" charset="0"/>
              </a:rPr>
              <a:t>p1;</a:t>
            </a:r>
            <a:endParaRPr lang="en-US" sz="16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Saving Space</a:t>
            </a:r>
            <a:endParaRPr lang="en-US" dirty="0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Put large data types first: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Effect (example x86-64, both have K=8)</a:t>
            </a:r>
          </a:p>
          <a:p>
            <a:endParaRPr lang="en-US" smtClean="0"/>
          </a:p>
          <a:p>
            <a:endParaRPr lang="en-US" smtClean="0"/>
          </a:p>
          <a:p>
            <a:endParaRPr lang="en-US" dirty="0" smtClean="0"/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  <p:grpSp>
        <p:nvGrpSpPr>
          <p:cNvPr id="2" name="Group 37"/>
          <p:cNvGrpSpPr/>
          <p:nvPr/>
        </p:nvGrpSpPr>
        <p:grpSpPr>
          <a:xfrm>
            <a:off x="615544" y="4294133"/>
            <a:ext cx="7997640" cy="658867"/>
            <a:chOff x="615544" y="4294133"/>
            <a:chExt cx="7997640" cy="658867"/>
          </a:xfrm>
        </p:grpSpPr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993751" y="4294133"/>
              <a:ext cx="279400" cy="279400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c</a:t>
              </a:r>
            </a:p>
          </p:txBody>
        </p:sp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2160656" y="4294133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[0]</a:t>
              </a:r>
            </a:p>
          </p:txBody>
        </p:sp>
        <p:sp>
          <p:nvSpPr>
            <p:cNvPr id="46" name="Rectangle 10"/>
            <p:cNvSpPr>
              <a:spLocks noChangeArrowheads="1"/>
            </p:cNvSpPr>
            <p:nvPr/>
          </p:nvSpPr>
          <p:spPr bwMode="auto">
            <a:xfrm>
              <a:off x="3355951" y="4294133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[1]</a:t>
              </a:r>
            </a:p>
          </p:txBody>
        </p:sp>
        <p:sp>
          <p:nvSpPr>
            <p:cNvPr id="47" name="Rectangle 11"/>
            <p:cNvSpPr>
              <a:spLocks noChangeArrowheads="1"/>
            </p:cNvSpPr>
            <p:nvPr/>
          </p:nvSpPr>
          <p:spPr bwMode="auto">
            <a:xfrm>
              <a:off x="5745046" y="4294133"/>
              <a:ext cx="2413000" cy="279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v</a:t>
              </a:r>
            </a:p>
          </p:txBody>
        </p:sp>
        <p:sp>
          <p:nvSpPr>
            <p:cNvPr id="48" name="Rectangle 12"/>
            <p:cNvSpPr>
              <a:spLocks noChangeArrowheads="1"/>
            </p:cNvSpPr>
            <p:nvPr/>
          </p:nvSpPr>
          <p:spPr bwMode="auto">
            <a:xfrm>
              <a:off x="1273151" y="4294133"/>
              <a:ext cx="889000" cy="279400"/>
            </a:xfrm>
            <a:prstGeom prst="rect">
              <a:avLst/>
            </a:prstGeom>
            <a:solidFill>
              <a:srgbClr val="B2B2B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i="1" dirty="0" smtClean="0">
                  <a:solidFill>
                    <a:schemeClr val="bg1"/>
                  </a:solidFill>
                  <a:latin typeface="Calibri" pitchFamily="34" charset="0"/>
                </a:rPr>
                <a:t>3 bytes</a:t>
              </a:r>
              <a:endParaRPr lang="en-US" sz="1600" i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9" name="Rectangle 13"/>
            <p:cNvSpPr>
              <a:spLocks noChangeArrowheads="1"/>
            </p:cNvSpPr>
            <p:nvPr/>
          </p:nvSpPr>
          <p:spPr bwMode="auto">
            <a:xfrm>
              <a:off x="4549751" y="4294133"/>
              <a:ext cx="1193800" cy="279400"/>
            </a:xfrm>
            <a:prstGeom prst="rect">
              <a:avLst/>
            </a:prstGeom>
            <a:solidFill>
              <a:srgbClr val="B2B2B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i="1" dirty="0" smtClean="0">
                  <a:solidFill>
                    <a:schemeClr val="bg1"/>
                  </a:solidFill>
                  <a:latin typeface="Calibri" pitchFamily="34" charset="0"/>
                </a:rPr>
                <a:t>4 bytes</a:t>
              </a:r>
            </a:p>
          </p:txBody>
        </p:sp>
        <p:sp>
          <p:nvSpPr>
            <p:cNvPr id="50" name="Rectangle 14"/>
            <p:cNvSpPr>
              <a:spLocks noChangeArrowheads="1"/>
            </p:cNvSpPr>
            <p:nvPr/>
          </p:nvSpPr>
          <p:spPr bwMode="auto">
            <a:xfrm>
              <a:off x="615544" y="4586233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51" name="Rectangle 15"/>
            <p:cNvSpPr>
              <a:spLocks noChangeArrowheads="1"/>
            </p:cNvSpPr>
            <p:nvPr/>
          </p:nvSpPr>
          <p:spPr bwMode="auto">
            <a:xfrm>
              <a:off x="1812495" y="4586233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52" name="Rectangle 16"/>
            <p:cNvSpPr>
              <a:spLocks noChangeArrowheads="1"/>
            </p:cNvSpPr>
            <p:nvPr/>
          </p:nvSpPr>
          <p:spPr bwMode="auto">
            <a:xfrm>
              <a:off x="2991355" y="4586233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5317363" y="4586233"/>
              <a:ext cx="875351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16</a:t>
              </a:r>
            </a:p>
          </p:txBody>
        </p:sp>
        <p:sp>
          <p:nvSpPr>
            <p:cNvPr id="54" name="Rectangle 18"/>
            <p:cNvSpPr>
              <a:spLocks noChangeArrowheads="1"/>
            </p:cNvSpPr>
            <p:nvPr/>
          </p:nvSpPr>
          <p:spPr bwMode="auto">
            <a:xfrm>
              <a:off x="7737833" y="4586233"/>
              <a:ext cx="875351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p1+</a:t>
              </a:r>
              <a:r>
                <a:rPr lang="en-US" sz="1800" dirty="0">
                  <a:latin typeface="Courier New" pitchFamily="49" charset="0"/>
                </a:rPr>
                <a:t>24</a:t>
              </a:r>
            </a:p>
          </p:txBody>
        </p:sp>
      </p:grpSp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1371785" y="2044061"/>
            <a:ext cx="2214563" cy="132087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S1 {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char </a:t>
            </a:r>
            <a:r>
              <a:rPr lang="en-US" sz="1600" dirty="0" err="1">
                <a:latin typeface="Courier New" pitchFamily="49" charset="0"/>
              </a:rPr>
              <a:t>c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i[2];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double </a:t>
            </a:r>
            <a:r>
              <a:rPr lang="en-US" sz="1600" dirty="0" err="1">
                <a:latin typeface="Courier New" pitchFamily="49" charset="0"/>
              </a:rPr>
              <a:t>v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} *</a:t>
            </a:r>
            <a:r>
              <a:rPr lang="en-US" sz="1600" dirty="0" smtClean="0">
                <a:latin typeface="Courier New" pitchFamily="49" charset="0"/>
              </a:rPr>
              <a:t>p1;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5176837" y="2043950"/>
            <a:ext cx="2214563" cy="132087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struct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</a:rPr>
              <a:t>S2 </a:t>
            </a:r>
            <a:r>
              <a:rPr lang="en-US" sz="1600" dirty="0">
                <a:latin typeface="Courier New" pitchFamily="49" charset="0"/>
              </a:rPr>
              <a:t>{</a:t>
            </a:r>
          </a:p>
          <a:p>
            <a:r>
              <a:rPr lang="en-US" sz="1600" dirty="0" smtClean="0">
                <a:latin typeface="Courier New" pitchFamily="49" charset="0"/>
              </a:rPr>
              <a:t>  double v;</a:t>
            </a:r>
          </a:p>
          <a:p>
            <a:r>
              <a:rPr lang="en-US" sz="1600" dirty="0" smtClean="0">
                <a:latin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</a:rPr>
              <a:t>i</a:t>
            </a:r>
            <a:r>
              <a:rPr lang="en-US" sz="1600" dirty="0" smtClean="0">
                <a:latin typeface="Courier New" pitchFamily="49" charset="0"/>
              </a:rPr>
              <a:t>[2];</a:t>
            </a:r>
          </a:p>
          <a:p>
            <a:r>
              <a:rPr lang="en-US" sz="1600" dirty="0" smtClean="0">
                <a:latin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</a:rPr>
              <a:t>char c;</a:t>
            </a:r>
          </a:p>
          <a:p>
            <a:pPr algn="l">
              <a:lnSpc>
                <a:spcPct val="100000"/>
              </a:lnSpc>
            </a:pPr>
            <a:r>
              <a:rPr lang="en-US" sz="1600" dirty="0" smtClean="0">
                <a:latin typeface="Courier New" pitchFamily="49" charset="0"/>
              </a:rPr>
              <a:t>} </a:t>
            </a:r>
            <a:r>
              <a:rPr lang="en-US" sz="1600" dirty="0">
                <a:latin typeface="Courier New" pitchFamily="49" charset="0"/>
              </a:rPr>
              <a:t>*</a:t>
            </a:r>
            <a:r>
              <a:rPr lang="en-US" sz="1600" dirty="0" smtClean="0">
                <a:latin typeface="Courier New" pitchFamily="49" charset="0"/>
              </a:rPr>
              <a:t>p2;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3962400" y="2374224"/>
            <a:ext cx="914400" cy="68580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grpSp>
        <p:nvGrpSpPr>
          <p:cNvPr id="3" name="Group 38"/>
          <p:cNvGrpSpPr/>
          <p:nvPr/>
        </p:nvGrpSpPr>
        <p:grpSpPr>
          <a:xfrm>
            <a:off x="615544" y="5817465"/>
            <a:ext cx="5577940" cy="722367"/>
            <a:chOff x="615544" y="5830833"/>
            <a:chExt cx="5577940" cy="722367"/>
          </a:xfrm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5800165" y="5830833"/>
              <a:ext cx="279400" cy="279400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c</a:t>
              </a: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3411070" y="5830833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[0]</a:t>
              </a: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4606365" y="5830833"/>
              <a:ext cx="1193800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r>
                <a:rPr lang="en-US" sz="2000" dirty="0">
                  <a:latin typeface="Courier New" pitchFamily="49" charset="0"/>
                </a:rPr>
                <a:t>[1]</a:t>
              </a: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993751" y="5830833"/>
              <a:ext cx="2413000" cy="279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v</a:t>
              </a: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615544" y="6186433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p2+</a:t>
              </a:r>
              <a:r>
                <a:rPr lang="en-US" sz="1800" dirty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5" name="Rectangle 16"/>
            <p:cNvSpPr>
              <a:spLocks noChangeArrowheads="1"/>
            </p:cNvSpPr>
            <p:nvPr/>
          </p:nvSpPr>
          <p:spPr bwMode="auto">
            <a:xfrm>
              <a:off x="2991355" y="6186433"/>
              <a:ext cx="73682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p2+</a:t>
              </a:r>
              <a:r>
                <a:rPr lang="en-US" sz="180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6" name="Rectangle 17"/>
            <p:cNvSpPr>
              <a:spLocks noChangeArrowheads="1"/>
            </p:cNvSpPr>
            <p:nvPr/>
          </p:nvSpPr>
          <p:spPr bwMode="auto">
            <a:xfrm>
              <a:off x="5318133" y="6186433"/>
              <a:ext cx="875351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p2+</a:t>
              </a:r>
              <a:r>
                <a:rPr lang="en-US" sz="1800" dirty="0">
                  <a:latin typeface="Courier New" pitchFamily="49" charset="0"/>
                </a:rPr>
                <a:t>16</a:t>
              </a:r>
            </a:p>
          </p:txBody>
        </p:sp>
      </p:grpSp>
      <p:sp>
        <p:nvSpPr>
          <p:cNvPr id="37" name="Down Arrow 36"/>
          <p:cNvSpPr/>
          <p:nvPr/>
        </p:nvSpPr>
        <p:spPr bwMode="auto">
          <a:xfrm>
            <a:off x="3200400" y="5105400"/>
            <a:ext cx="1066473" cy="45720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3859" y="5157267"/>
            <a:ext cx="2565829" cy="1323439"/>
          </a:xfrm>
          <a:prstGeom prst="rect">
            <a:avLst/>
          </a:prstGeom>
          <a:noFill/>
          <a:ln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rgbClr val="CC0000"/>
                </a:solidFill>
                <a:latin typeface="Calibri" pitchFamily="34" charset="0"/>
              </a:rPr>
              <a:t>Unfortunately, doesn’t satisfy requirement that struct’s </a:t>
            </a:r>
            <a:r>
              <a:rPr lang="en-US" sz="2000" b="0" i="1" dirty="0" smtClean="0">
                <a:solidFill>
                  <a:srgbClr val="CC0000"/>
                </a:solidFill>
                <a:latin typeface="Calibri" pitchFamily="34" charset="0"/>
              </a:rPr>
              <a:t>total size</a:t>
            </a:r>
            <a:r>
              <a:rPr lang="en-US" sz="2000" b="0" dirty="0" smtClean="0">
                <a:solidFill>
                  <a:srgbClr val="CC0000"/>
                </a:solidFill>
                <a:latin typeface="Calibri" pitchFamily="34" charset="0"/>
              </a:rPr>
              <a:t> is a multiple of K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93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7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rapezoid 22"/>
          <p:cNvSpPr/>
          <p:nvPr/>
        </p:nvSpPr>
        <p:spPr bwMode="auto">
          <a:xfrm>
            <a:off x="917551" y="3859157"/>
            <a:ext cx="7007247" cy="1590675"/>
          </a:xfrm>
          <a:prstGeom prst="trapezoid">
            <a:avLst>
              <a:gd name="adj" fmla="val 164402"/>
            </a:avLst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Arrays of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Satisfy alignment requirement </a:t>
            </a:r>
            <a:br>
              <a:rPr lang="en-US" smtClean="0"/>
            </a:br>
            <a:r>
              <a:rPr lang="en-US" smtClean="0"/>
              <a:t>for every element</a:t>
            </a:r>
            <a:endParaRPr lang="en-US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15037" y="1497037"/>
            <a:ext cx="2214563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S2 </a:t>
            </a:r>
            <a:r>
              <a:rPr lang="en-US" sz="1800" dirty="0">
                <a:latin typeface="Courier New" pitchFamily="49" charset="0"/>
              </a:rPr>
              <a:t>{</a:t>
            </a:r>
          </a:p>
          <a:p>
            <a:r>
              <a:rPr lang="en-US" sz="1800" dirty="0" smtClean="0">
                <a:latin typeface="Courier New" pitchFamily="49" charset="0"/>
              </a:rPr>
              <a:t>  double v;</a:t>
            </a:r>
          </a:p>
          <a:p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</a:rPr>
              <a:t>[2];</a:t>
            </a:r>
          </a:p>
          <a:p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</a:rPr>
              <a:t>char c;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} a[10];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723965" y="5449833"/>
            <a:ext cx="279400" cy="279400"/>
          </a:xfrm>
          <a:prstGeom prst="rect">
            <a:avLst/>
          </a:prstGeom>
          <a:solidFill>
            <a:srgbClr val="F6F5BD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c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334870" y="5449833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[0]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530165" y="5449833"/>
            <a:ext cx="1193800" cy="2794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[1]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917551" y="5449833"/>
            <a:ext cx="2413000" cy="27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v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09600" y="5805433"/>
            <a:ext cx="734175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a+24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2985411" y="5805433"/>
            <a:ext cx="734175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a+32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5312521" y="5805433"/>
            <a:ext cx="734175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a+40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701800" y="3579758"/>
            <a:ext cx="1803400" cy="279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a[0]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399172" y="3940066"/>
            <a:ext cx="596316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a+0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505200" y="3579758"/>
            <a:ext cx="1803400" cy="2794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a[1]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305610" y="3579758"/>
            <a:ext cx="1803400" cy="279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a[2]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3166316" y="3940066"/>
            <a:ext cx="734174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a+24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4995116" y="3940066"/>
            <a:ext cx="734174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a+48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821259" y="3940066"/>
            <a:ext cx="736829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a</a:t>
            </a:r>
            <a:r>
              <a:rPr lang="en-US" sz="1800" dirty="0" smtClean="0">
                <a:latin typeface="Courier New" pitchFamily="49" charset="0"/>
              </a:rPr>
              <a:t>+72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7315200" y="3495528"/>
            <a:ext cx="782638" cy="4587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 • •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6003364" y="5449833"/>
            <a:ext cx="1921435" cy="279400"/>
          </a:xfrm>
          <a:prstGeom prst="rect">
            <a:avLst/>
          </a:prstGeom>
          <a:solidFill>
            <a:srgbClr val="B2B2B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7 bytes</a:t>
            </a:r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7571625" y="5805433"/>
            <a:ext cx="734175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a+48</a:t>
            </a:r>
            <a:endParaRPr lang="en-US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63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Accessing Array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 array offset 12i (</a:t>
            </a:r>
            <a:r>
              <a:rPr lang="en-US" sz="2000" dirty="0" smtClean="0">
                <a:latin typeface="Courier New"/>
                <a:cs typeface="Courier New"/>
              </a:rPr>
              <a:t>sizeof(S3)</a:t>
            </a:r>
            <a:r>
              <a:rPr lang="en-US" dirty="0" smtClean="0"/>
              <a:t>)</a:t>
            </a:r>
          </a:p>
          <a:p>
            <a:r>
              <a:rPr lang="en-US" dirty="0" smtClean="0"/>
              <a:t>Element </a:t>
            </a:r>
            <a:r>
              <a:rPr lang="en-US" dirty="0" err="1" smtClean="0">
                <a:latin typeface="Courier New"/>
                <a:cs typeface="Courier New"/>
              </a:rPr>
              <a:t>j</a:t>
            </a:r>
            <a:r>
              <a:rPr lang="en-US" dirty="0" smtClean="0"/>
              <a:t> is at offset 8 within </a:t>
            </a:r>
            <a:r>
              <a:rPr lang="en-US" dirty="0" smtClean="0"/>
              <a:t>structure</a:t>
            </a:r>
          </a:p>
          <a:p>
            <a:r>
              <a:rPr lang="en-US" dirty="0" smtClean="0"/>
              <a:t>Since a is static array, assembler gives offset a+8</a:t>
            </a:r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Structures and Alignment</a:t>
            </a:r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6396037" y="609600"/>
            <a:ext cx="2214563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// Global: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S3 </a:t>
            </a: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short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float v;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short j;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 a[10];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90600" y="3275052"/>
            <a:ext cx="7095726" cy="1745837"/>
            <a:chOff x="990600" y="3352800"/>
            <a:chExt cx="7095726" cy="1745837"/>
          </a:xfrm>
        </p:grpSpPr>
        <p:sp>
          <p:nvSpPr>
            <p:cNvPr id="23" name="Trapezoid 22"/>
            <p:cNvSpPr/>
            <p:nvPr/>
          </p:nvSpPr>
          <p:spPr bwMode="auto">
            <a:xfrm>
              <a:off x="3551855" y="3650837"/>
              <a:ext cx="4030132" cy="725432"/>
            </a:xfrm>
            <a:prstGeom prst="trapezoid">
              <a:avLst>
                <a:gd name="adj" fmla="val 155369"/>
              </a:avLst>
            </a:prstGeom>
            <a:solidFill>
              <a:schemeClr val="bg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>
                <a:latin typeface="Calibri" pitchFamily="34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3589270" y="4362037"/>
              <a:ext cx="648384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 smtClean="0">
                  <a:latin typeface="Courier New" pitchFamily="49" charset="0"/>
                </a:rPr>
                <a:t>i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6278120" y="4362037"/>
              <a:ext cx="659406" cy="2794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j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4881122" y="4362037"/>
              <a:ext cx="1393986" cy="279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v</a:t>
              </a: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3242735" y="4731870"/>
              <a:ext cx="872034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a+12i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5437064" y="4731870"/>
              <a:ext cx="1147749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a+12i+8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4237654" y="4362037"/>
              <a:ext cx="646671" cy="279400"/>
            </a:xfrm>
            <a:prstGeom prst="rect">
              <a:avLst/>
            </a:prstGeom>
            <a:solidFill>
              <a:srgbClr val="B2B2B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i="1" dirty="0" smtClean="0">
                  <a:solidFill>
                    <a:schemeClr val="bg1"/>
                  </a:solidFill>
                  <a:latin typeface="Calibri" pitchFamily="34" charset="0"/>
                </a:rPr>
                <a:t>2 bytes</a:t>
              </a:r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6935316" y="4362037"/>
              <a:ext cx="646671" cy="279400"/>
            </a:xfrm>
            <a:prstGeom prst="rect">
              <a:avLst/>
            </a:prstGeom>
            <a:solidFill>
              <a:srgbClr val="B2B2B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i="1" dirty="0" smtClean="0">
                  <a:solidFill>
                    <a:schemeClr val="bg1"/>
                  </a:solidFill>
                  <a:latin typeface="Calibri" pitchFamily="34" charset="0"/>
                </a:rPr>
                <a:t>2 bytes</a:t>
              </a: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1282116" y="3352800"/>
              <a:ext cx="1803400" cy="2794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a[0]</a:t>
              </a: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990600" y="3650837"/>
              <a:ext cx="596316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a+0</a:t>
              </a: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4679741" y="3352800"/>
              <a:ext cx="1803400" cy="2794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a[i]</a:t>
              </a: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4326447" y="3650837"/>
              <a:ext cx="872033" cy="36676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a+12i</a:t>
              </a: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3084021" y="3352800"/>
              <a:ext cx="1600200" cy="2794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• • •</a:t>
              </a: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6486126" y="3352800"/>
              <a:ext cx="1600200" cy="2794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• • •</a:t>
              </a:r>
            </a:p>
          </p:txBody>
        </p:sp>
      </p:grp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314881" y="5109664"/>
            <a:ext cx="340731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short </a:t>
            </a:r>
            <a:r>
              <a:rPr lang="en-US" sz="1800" dirty="0" err="1">
                <a:latin typeface="Courier New" pitchFamily="49" charset="0"/>
              </a:rPr>
              <a:t>get_j(int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idx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a[idx</a:t>
            </a:r>
            <a:r>
              <a:rPr lang="en-US" sz="1800" dirty="0" err="1" smtClean="0">
                <a:latin typeface="Courier New" pitchFamily="49" charset="0"/>
              </a:rPr>
              <a:t>].j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// return (a + </a:t>
            </a:r>
            <a:r>
              <a:rPr lang="en-US" sz="1800" dirty="0" err="1" smtClean="0">
                <a:latin typeface="Courier New" pitchFamily="49" charset="0"/>
              </a:rPr>
              <a:t>idx</a:t>
            </a:r>
            <a:r>
              <a:rPr lang="en-US" sz="1800" dirty="0" smtClean="0">
                <a:latin typeface="Courier New" pitchFamily="49" charset="0"/>
              </a:rPr>
              <a:t>)-&gt;</a:t>
            </a:r>
            <a:r>
              <a:rPr lang="en-US" sz="1800" dirty="0" err="1" smtClean="0">
                <a:latin typeface="Courier New" pitchFamily="49" charset="0"/>
              </a:rPr>
              <a:t>j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3736114" y="5410200"/>
            <a:ext cx="5407885" cy="920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</a:tabLst>
            </a:pPr>
            <a:r>
              <a:rPr lang="en-US" sz="1800" dirty="0">
                <a:latin typeface="Courier New" pitchFamily="49" charset="0"/>
              </a:rPr>
              <a:t>	#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idx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1143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(%eax,%eax,2),%eax</a:t>
            </a:r>
            <a:r>
              <a:rPr lang="en-US" sz="1800" dirty="0" smtClean="0">
                <a:latin typeface="Courier New" pitchFamily="49" charset="0"/>
              </a:rPr>
              <a:t>  # </a:t>
            </a:r>
            <a:r>
              <a:rPr lang="en-US" sz="1800" dirty="0">
                <a:latin typeface="Courier New" pitchFamily="49" charset="0"/>
              </a:rPr>
              <a:t>3*</a:t>
            </a:r>
            <a:r>
              <a:rPr lang="en-US" sz="1800" dirty="0" err="1">
                <a:latin typeface="Courier New" pitchFamily="49" charset="0"/>
              </a:rPr>
              <a:t>idx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1143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movswl</a:t>
            </a:r>
            <a:r>
              <a:rPr lang="en-US" sz="1800" dirty="0">
                <a:latin typeface="Courier New" pitchFamily="49" charset="0"/>
              </a:rPr>
              <a:t> a+8(,%eax,4),%</a:t>
            </a:r>
            <a:r>
              <a:rPr lang="en-US" sz="1800" dirty="0" smtClean="0">
                <a:latin typeface="Courier New" pitchFamily="49" charset="0"/>
              </a:rPr>
              <a:t>eax # a+12*idx</a:t>
            </a:r>
            <a:r>
              <a:rPr lang="en-US" sz="1800" dirty="0" smtClean="0">
                <a:latin typeface="Courier New" pitchFamily="49" charset="0"/>
              </a:rPr>
              <a:t>+8</a:t>
            </a:r>
            <a:endParaRPr lang="en-US" sz="1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22990</TotalTime>
  <Words>1229</Words>
  <Application>Microsoft Macintosh PowerPoint</Application>
  <PresentationFormat>On-screen Show (4:3)</PresentationFormat>
  <Paragraphs>248</Paragraphs>
  <Slides>10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Section 5: Arrays &amp; Other Data Structures</vt:lpstr>
      <vt:lpstr>Structures &amp; Alignment</vt:lpstr>
      <vt:lpstr>Alignment Principles</vt:lpstr>
      <vt:lpstr>Alignment Principles</vt:lpstr>
      <vt:lpstr>Specific Cases of Alignment (IA32)</vt:lpstr>
      <vt:lpstr>Satisfying Alignment with Structures</vt:lpstr>
      <vt:lpstr>Different Alignment Conventions</vt:lpstr>
      <vt:lpstr>Saving Space</vt:lpstr>
      <vt:lpstr>Arrays of Structures</vt:lpstr>
      <vt:lpstr>Accessing Array Elements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400</cp:revision>
  <cp:lastPrinted>2013-02-04T10:17:20Z</cp:lastPrinted>
  <dcterms:created xsi:type="dcterms:W3CDTF">2013-04-21T23:18:34Z</dcterms:created>
  <dcterms:modified xsi:type="dcterms:W3CDTF">2013-04-21T23:29:45Z</dcterms:modified>
  <cp:category/>
</cp:coreProperties>
</file>