
<file path=[Content_Types].xml><?xml version="1.0" encoding="utf-8"?>
<Types xmlns="http://schemas.openxmlformats.org/package/2006/content-types">
  <Override PartName="/ppt/slideLayouts/slideLayout4.xml" ContentType="application/vnd.openxmlformats-officedocument.presentationml.slideLayout+xml"/>
  <Override PartName="/docProps/core.xml" ContentType="application/vnd.openxmlformats-package.core-properties+xml"/>
  <Override PartName="/ppt/theme/theme3.xml" ContentType="application/vnd.openxmlformats-officedocument.theme+xml"/>
  <Override PartName="/ppt/notesSlides/notesSlide2.xml" ContentType="application/vnd.openxmlformats-officedocument.presentationml.notesSlide+xml"/>
  <Override PartName="/ppt/slides/slide5.xml" ContentType="application/vnd.openxmlformats-officedocument.presentationml.slide+xml"/>
  <Default Extension="rels" ContentType="application/vnd.openxmlformats-package.relationships+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Layouts/slideLayout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theme/theme2.xml" ContentType="application/vnd.openxmlformats-officedocument.theme+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1.xml" ContentType="application/vnd.openxmlformats-officedocument.presentationml.slide+xml"/>
  <Default Extension="bin" ContentType="application/vnd.openxmlformats-officedocument.presentationml.printerSettings"/>
  <Override PartName="/ppt/tags/tag1.xml" ContentType="application/vnd.openxmlformats-officedocument.presentationml.tag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p:sldMasterIdLst>
    <p:sldMasterId id="2147483671" r:id="rId1"/>
  </p:sldMasterIdLst>
  <p:notesMasterIdLst>
    <p:notesMasterId r:id="rId7"/>
  </p:notesMasterIdLst>
  <p:handoutMasterIdLst>
    <p:handoutMasterId r:id="rId8"/>
  </p:handoutMasterIdLst>
  <p:sldIdLst>
    <p:sldId id="819" r:id="rId2"/>
    <p:sldId id="797" r:id="rId3"/>
    <p:sldId id="798" r:id="rId4"/>
    <p:sldId id="799" r:id="rId5"/>
    <p:sldId id="800" r:id="rId6"/>
  </p:sldIdLst>
  <p:sldSz cx="9144000" cy="6858000" type="screen4x3"/>
  <p:notesSz cx="9586913" cy="7302500"/>
  <p:custDataLst>
    <p:tags r:id="rId10"/>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4"/>
  <p:clrMru>
    <a:srgbClr val="D5F1CF"/>
    <a:srgbClr val="FF9999"/>
    <a:srgbClr val="FFFF99"/>
    <a:srgbClr val="DCB834"/>
    <a:srgbClr val="DFC03D"/>
    <a:srgbClr val="CDF1C5"/>
    <a:srgbClr val="F1C7C7"/>
    <a:srgbClr val="EFBFBF"/>
    <a:srgbClr val="C5FEB8"/>
    <a:srgbClr val="808080"/>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00" autoAdjust="0"/>
    <p:restoredTop sz="93398" autoAdjust="0"/>
  </p:normalViewPr>
  <p:slideViewPr>
    <p:cSldViewPr snapToGrid="0">
      <p:cViewPr varScale="1">
        <p:scale>
          <a:sx n="110" d="100"/>
          <a:sy n="110" d="100"/>
        </p:scale>
        <p:origin x="-73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varScale="1">
        <p:scale>
          <a:sx n="49" d="100"/>
          <a:sy n="49" d="100"/>
        </p:scale>
        <p:origin x="-1812" y="-90"/>
      </p:cViewPr>
      <p:guideLst>
        <p:guide orient="horz" pos="2300"/>
        <p:guide pos="3020"/>
      </p:guideLst>
    </p:cSldViewPr>
  </p:notes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handoutMaster" Target="handoutMasters/handoutMaster1.xml"/><Relationship Id="rId9" Type="http://schemas.openxmlformats.org/officeDocument/2006/relationships/printerSettings" Target="printerSettings/printerSettings1.bin"/><Relationship Id="rId1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778930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4201569" cy="348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5402017" y="0"/>
            <a:ext cx="4201569" cy="348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2943225" y="522288"/>
            <a:ext cx="3716338" cy="2786062"/>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1300485" y="3482563"/>
            <a:ext cx="7002615" cy="325039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8582" name="Rectangle 6"/>
          <p:cNvSpPr>
            <a:spLocks noGrp="1" noChangeArrowheads="1"/>
          </p:cNvSpPr>
          <p:nvPr>
            <p:ph type="ftr" sz="quarter" idx="4"/>
          </p:nvPr>
        </p:nvSpPr>
        <p:spPr bwMode="auto">
          <a:xfrm>
            <a:off x="0" y="6965126"/>
            <a:ext cx="4201569" cy="3482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5402017" y="6965126"/>
            <a:ext cx="4201569" cy="3482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6970881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r>
              <a:rPr lang="en-US"/>
              <a:t>How does a “.” access get translated</a:t>
            </a:r>
            <a:r>
              <a:rPr lang="en-US" baseline="0"/>
              <a:t> into assembly? It looks exactly like a pointer access: an offset is added to the beginning of the struct to reach the appropriate member, then the access is performed. When a “.” access is performed, no “pointer” (i.e. no address kept in some register) is needed: the struct’s location on the current function’s stack frame (or in the args section of the caller’s stack frame) is always known, so the offsets can always be calculated relative to %ebp or %esp.</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4"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5"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6" name="Footer Placeholder 7"/>
          <p:cNvSpPr>
            <a:spLocks noGrp="1"/>
          </p:cNvSpPr>
          <p:nvPr>
            <p:ph type="ftr" sz="quarter" idx="3"/>
          </p:nvPr>
        </p:nvSpPr>
        <p:spPr>
          <a:xfrm>
            <a:off x="3115733" y="6560611"/>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Structures</a:t>
            </a: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8405982" cy="762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96875" y="1362075"/>
            <a:ext cx="8366125" cy="4972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5"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6" name="Footer Placeholder 7"/>
          <p:cNvSpPr>
            <a:spLocks noGrp="1"/>
          </p:cNvSpPr>
          <p:nvPr>
            <p:ph type="ftr" sz="quarter" idx="3"/>
          </p:nvPr>
        </p:nvSpPr>
        <p:spPr>
          <a:xfrm>
            <a:off x="3115733" y="6560611"/>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Structures</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445070"/>
            <a:ext cx="8405238" cy="762000"/>
          </a:xfrm>
        </p:spPr>
        <p:txBody>
          <a:bodyPr/>
          <a:lstStyle/>
          <a:p>
            <a:r>
              <a:rPr lang="en-US" smtClean="0"/>
              <a:t>Click to edit Master title style</a:t>
            </a:r>
            <a:endParaRPr lang="en-US"/>
          </a:p>
        </p:txBody>
      </p:sp>
      <p:sp>
        <p:nvSpPr>
          <p:cNvPr id="3"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4"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5" name="Footer Placeholder 7"/>
          <p:cNvSpPr>
            <a:spLocks noGrp="1"/>
          </p:cNvSpPr>
          <p:nvPr>
            <p:ph type="ftr" sz="quarter" idx="3"/>
          </p:nvPr>
        </p:nvSpPr>
        <p:spPr>
          <a:xfrm>
            <a:off x="3115733" y="6560611"/>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Structures</a:t>
            </a:r>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3"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4" name="Footer Placeholder 7"/>
          <p:cNvSpPr>
            <a:spLocks noGrp="1"/>
          </p:cNvSpPr>
          <p:nvPr>
            <p:ph type="ftr" sz="quarter" idx="3"/>
          </p:nvPr>
        </p:nvSpPr>
        <p:spPr>
          <a:xfrm>
            <a:off x="3115733" y="6560611"/>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Structures</a:t>
            </a: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74090" y="371182"/>
            <a:ext cx="838891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dirty="0" smtClean="0"/>
          </a:p>
        </p:txBody>
      </p:sp>
      <p:sp>
        <p:nvSpPr>
          <p:cNvPr id="8195" name="Rectangle 3"/>
          <p:cNvSpPr>
            <a:spLocks noGrp="1" noChangeArrowheads="1"/>
          </p:cNvSpPr>
          <p:nvPr>
            <p:ph type="body" idx="1"/>
          </p:nvPr>
        </p:nvSpPr>
        <p:spPr bwMode="auto">
          <a:xfrm>
            <a:off x="396875" y="1362075"/>
            <a:ext cx="83661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32" name="Rectangle 8"/>
          <p:cNvSpPr>
            <a:spLocks noChangeArrowheads="1"/>
          </p:cNvSpPr>
          <p:nvPr/>
        </p:nvSpPr>
        <p:spPr bwMode="auto">
          <a:xfrm>
            <a:off x="0" y="0"/>
            <a:ext cx="9144000" cy="228600"/>
          </a:xfrm>
          <a:prstGeom prst="rect">
            <a:avLst/>
          </a:prstGeom>
          <a:solidFill>
            <a:srgbClr val="7030A0"/>
          </a:solidFill>
          <a:ln w="9525">
            <a:noFill/>
            <a:miter lim="800000"/>
            <a:headEnd/>
            <a:tailEnd/>
          </a:ln>
          <a:effectLst/>
        </p:spPr>
        <p:txBody>
          <a:bodyPr wrap="none" anchor="ctr"/>
          <a:lstStyle/>
          <a:p>
            <a:pPr algn="ctr">
              <a:defRPr/>
            </a:pPr>
            <a:endParaRPr lang="en-US" b="0" dirty="0">
              <a:latin typeface="Times New Roman" pitchFamily="18" charset="0"/>
            </a:endParaRPr>
          </a:p>
        </p:txBody>
      </p:sp>
      <p:sp>
        <p:nvSpPr>
          <p:cNvPr id="7" name="Text Box 5"/>
          <p:cNvSpPr txBox="1">
            <a:spLocks noChangeArrowheads="1"/>
          </p:cNvSpPr>
          <p:nvPr/>
        </p:nvSpPr>
        <p:spPr bwMode="auto">
          <a:xfrm>
            <a:off x="6705600" y="-48399"/>
            <a:ext cx="2425700" cy="276999"/>
          </a:xfrm>
          <a:prstGeom prst="rect">
            <a:avLst/>
          </a:prstGeom>
          <a:noFill/>
          <a:ln w="25400">
            <a:noFill/>
            <a:miter lim="800000"/>
            <a:headEnd/>
            <a:tailEnd/>
          </a:ln>
          <a:effectLst/>
        </p:spPr>
        <p:txBody>
          <a:bodyPr wrap="square">
            <a:spAutoFit/>
          </a:bodyPr>
          <a:lstStyle/>
          <a:p>
            <a:pPr algn="r">
              <a:defRPr/>
            </a:pPr>
            <a:r>
              <a:rPr lang="en-US" sz="1200" dirty="0" smtClean="0">
                <a:solidFill>
                  <a:srgbClr val="DCB834"/>
                </a:solidFill>
                <a:latin typeface="Calibri" pitchFamily="34" charset="0"/>
                <a:cs typeface="Calibri" pitchFamily="34" charset="0"/>
              </a:rPr>
              <a:t>University of </a:t>
            </a:r>
            <a:r>
              <a:rPr lang="en-US" sz="1200" b="1" kern="1200" dirty="0" smtClean="0">
                <a:solidFill>
                  <a:srgbClr val="DCB834"/>
                </a:solidFill>
                <a:latin typeface="Calibri" pitchFamily="34" charset="0"/>
                <a:ea typeface="+mn-ea"/>
                <a:cs typeface="Calibri" pitchFamily="34" charset="0"/>
              </a:rPr>
              <a:t>Washington</a:t>
            </a:r>
            <a:endParaRPr lang="en-US" sz="1200" b="1" kern="1200" dirty="0">
              <a:solidFill>
                <a:srgbClr val="DCB834"/>
              </a:solidFill>
              <a:latin typeface="Calibri" pitchFamily="34" charset="0"/>
              <a:ea typeface="+mn-ea"/>
              <a:cs typeface="Calibri" pitchFamily="34" charset="0"/>
            </a:endParaRPr>
          </a:p>
        </p:txBody>
      </p:sp>
      <p:sp>
        <p:nvSpPr>
          <p:cNvPr id="10" name="Date Placeholder 9"/>
          <p:cNvSpPr>
            <a:spLocks noGrp="1"/>
          </p:cNvSpPr>
          <p:nvPr>
            <p:ph type="dt" sz="half" idx="2"/>
          </p:nvPr>
        </p:nvSpPr>
        <p:spPr>
          <a:xfrm>
            <a:off x="0" y="6569075"/>
            <a:ext cx="2743200" cy="365125"/>
          </a:xfrm>
          <a:prstGeom prst="rect">
            <a:avLst/>
          </a:prstGeom>
        </p:spPr>
        <p:txBody>
          <a:bodyPr vert="horz" lIns="91440" tIns="45720" rIns="91440" bIns="45720" rtlCol="0" anchor="ctr"/>
          <a:lstStyle>
            <a:lvl1pPr algn="l">
              <a:defRPr sz="900">
                <a:solidFill>
                  <a:schemeClr val="tx1">
                    <a:tint val="75000"/>
                  </a:schemeClr>
                </a:solidFill>
                <a:latin typeface="Calibri" pitchFamily="34" charset="0"/>
                <a:cs typeface="Calibri" pitchFamily="34" charset="0"/>
              </a:defRPr>
            </a:lvl1pPr>
          </a:lstStyle>
          <a:p>
            <a:r>
              <a:rPr lang="en-US" smtClean="0"/>
              <a:t>Winter 2013</a:t>
            </a:r>
            <a:endParaRPr lang="en-US" dirty="0"/>
          </a:p>
        </p:txBody>
      </p:sp>
      <p:sp>
        <p:nvSpPr>
          <p:cNvPr id="11" name="Slide Number Placeholder 10"/>
          <p:cNvSpPr>
            <a:spLocks noGrp="1"/>
          </p:cNvSpPr>
          <p:nvPr>
            <p:ph type="sldNum" sz="quarter" idx="4"/>
          </p:nvPr>
        </p:nvSpPr>
        <p:spPr>
          <a:xfrm>
            <a:off x="8534400" y="6569075"/>
            <a:ext cx="609600" cy="365125"/>
          </a:xfrm>
          <a:prstGeom prst="rect">
            <a:avLst/>
          </a:prstGeom>
        </p:spPr>
        <p:txBody>
          <a:bodyPr vert="horz" lIns="91440" tIns="45720" rIns="91440" bIns="45720" rtlCol="0" anchor="ctr"/>
          <a:lstStyle>
            <a:lvl1pPr algn="r">
              <a:defRPr sz="1600">
                <a:solidFill>
                  <a:schemeClr val="tx1">
                    <a:tint val="75000"/>
                  </a:schemeClr>
                </a:solidFill>
                <a:latin typeface="Calibri" pitchFamily="34" charset="0"/>
                <a:cs typeface="Calibri" pitchFamily="34" charset="0"/>
              </a:defRPr>
            </a:lvl1pPr>
          </a:lstStyle>
          <a:p>
            <a:fld id="{7CBE8339-D2AD-46DC-A898-FD1E949067F0}" type="slidenum">
              <a:rPr lang="en-US" smtClean="0"/>
              <a:pPr/>
              <a:t>‹#›</a:t>
            </a:fld>
            <a:endParaRPr lang="en-US"/>
          </a:p>
        </p:txBody>
      </p:sp>
      <p:sp>
        <p:nvSpPr>
          <p:cNvPr id="8" name="Footer Placeholder 7"/>
          <p:cNvSpPr>
            <a:spLocks noGrp="1"/>
          </p:cNvSpPr>
          <p:nvPr>
            <p:ph type="ftr" sz="quarter" idx="3"/>
          </p:nvPr>
        </p:nvSpPr>
        <p:spPr>
          <a:xfrm>
            <a:off x="3115733" y="6560611"/>
            <a:ext cx="2895600" cy="365125"/>
          </a:xfrm>
          <a:prstGeom prst="rect">
            <a:avLst/>
          </a:prstGeom>
        </p:spPr>
        <p:txBody>
          <a:bodyPr vert="horz" lIns="91440" tIns="45720" rIns="91440" bIns="45720" rtlCol="0" anchor="ctr"/>
          <a:lstStyle>
            <a:lvl1pPr algn="ctr" rtl="0" eaLnBrk="0" fontAlgn="base" hangingPunct="0">
              <a:spcBef>
                <a:spcPct val="0"/>
              </a:spcBef>
              <a:spcAft>
                <a:spcPct val="0"/>
              </a:spcAft>
              <a:defRPr lang="en-US" sz="900" b="1" kern="1200" dirty="0" smtClean="0">
                <a:solidFill>
                  <a:schemeClr val="tx1">
                    <a:tint val="75000"/>
                  </a:schemeClr>
                </a:solidFill>
                <a:latin typeface="Calibri" pitchFamily="34" charset="0"/>
                <a:ea typeface="+mn-ea"/>
                <a:cs typeface="Calibri" pitchFamily="34" charset="0"/>
              </a:defRPr>
            </a:lvl1pPr>
          </a:lstStyle>
          <a:p>
            <a:r>
              <a:rPr lang="en-US" smtClean="0"/>
              <a:t>Structures</a:t>
            </a:r>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7" r:id="rId3"/>
    <p:sldLayoutId id="2147483678" r:id="rId4"/>
  </p:sldLayoutIdLst>
  <p:timing>
    <p:tnLst>
      <p:par>
        <p:cTn id="1" dur="indefinite" restart="never" nodeType="tmRoot"/>
      </p:par>
    </p:tnLst>
  </p:timing>
  <p:hf sldNum="0" hdr="0" dt="0"/>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2000">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5: Arrays &amp; Other Data Structures</a:t>
            </a:r>
            <a:endParaRPr lang="en-US" dirty="0"/>
          </a:p>
        </p:txBody>
      </p:sp>
      <p:sp>
        <p:nvSpPr>
          <p:cNvPr id="3" name="Content Placeholder 2"/>
          <p:cNvSpPr>
            <a:spLocks noGrp="1"/>
          </p:cNvSpPr>
          <p:nvPr>
            <p:ph idx="1"/>
          </p:nvPr>
        </p:nvSpPr>
        <p:spPr/>
        <p:txBody>
          <a:bodyPr/>
          <a:lstStyle/>
          <a:p>
            <a:r>
              <a:rPr lang="en-US" dirty="0" smtClean="0"/>
              <a:t>Array allocation and access in memory</a:t>
            </a:r>
          </a:p>
          <a:p>
            <a:r>
              <a:rPr lang="en-US" dirty="0" smtClean="0"/>
              <a:t>Multi-dimensional or nested arrays</a:t>
            </a:r>
          </a:p>
          <a:p>
            <a:r>
              <a:rPr lang="en-US" dirty="0" smtClean="0"/>
              <a:t>Multi-level arrays</a:t>
            </a:r>
          </a:p>
          <a:p>
            <a:r>
              <a:rPr lang="en-US" u="sng" dirty="0" smtClean="0"/>
              <a:t>Other structures in memory</a:t>
            </a:r>
          </a:p>
          <a:p>
            <a:r>
              <a:rPr lang="en-US" dirty="0" smtClean="0"/>
              <a:t>Data structures and alignment</a:t>
            </a:r>
          </a:p>
          <a:p>
            <a:endParaRPr lang="en-US" dirty="0" smtClean="0"/>
          </a:p>
          <a:p>
            <a:endParaRPr lang="en-US" dirty="0"/>
          </a:p>
        </p:txBody>
      </p:sp>
      <p:sp>
        <p:nvSpPr>
          <p:cNvPr id="6" name="Footer Placeholder 5"/>
          <p:cNvSpPr>
            <a:spLocks noGrp="1"/>
          </p:cNvSpPr>
          <p:nvPr>
            <p:ph type="ftr" sz="quarter" idx="3"/>
          </p:nvPr>
        </p:nvSpPr>
        <p:spPr/>
        <p:txBody>
          <a:bodyPr/>
          <a:lstStyle/>
          <a:p>
            <a:r>
              <a:rPr lang="en-US" smtClean="0"/>
              <a:t>Structures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2562" name="Rectangle 2"/>
          <p:cNvSpPr>
            <a:spLocks noChangeArrowheads="1"/>
          </p:cNvSpPr>
          <p:nvPr/>
        </p:nvSpPr>
        <p:spPr bwMode="auto">
          <a:xfrm>
            <a:off x="555810" y="1192213"/>
            <a:ext cx="2106612" cy="1474787"/>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algn="l">
              <a:lnSpc>
                <a:spcPct val="100000"/>
              </a:lnSpc>
            </a:pPr>
            <a:r>
              <a:rPr lang="en-US" sz="1800">
                <a:latin typeface="Courier New" pitchFamily="49" charset="0"/>
              </a:rPr>
              <a:t>struct rec {</a:t>
            </a:r>
          </a:p>
          <a:p>
            <a:pPr algn="l">
              <a:lnSpc>
                <a:spcPct val="100000"/>
              </a:lnSpc>
            </a:pPr>
            <a:r>
              <a:rPr lang="en-US" sz="1800">
                <a:latin typeface="Courier New" pitchFamily="49" charset="0"/>
              </a:rPr>
              <a:t>  int i;</a:t>
            </a:r>
          </a:p>
          <a:p>
            <a:pPr algn="l">
              <a:lnSpc>
                <a:spcPct val="100000"/>
              </a:lnSpc>
            </a:pPr>
            <a:r>
              <a:rPr lang="en-US" sz="1800">
                <a:latin typeface="Courier New" pitchFamily="49" charset="0"/>
              </a:rPr>
              <a:t>  int a[3];</a:t>
            </a:r>
          </a:p>
          <a:p>
            <a:pPr algn="l">
              <a:lnSpc>
                <a:spcPct val="100000"/>
              </a:lnSpc>
            </a:pPr>
            <a:r>
              <a:rPr lang="en-US" sz="1800">
                <a:latin typeface="Courier New" pitchFamily="49" charset="0"/>
              </a:rPr>
              <a:t>  int *p;</a:t>
            </a:r>
          </a:p>
          <a:p>
            <a:pPr algn="l">
              <a:lnSpc>
                <a:spcPct val="100000"/>
              </a:lnSpc>
            </a:pPr>
            <a:r>
              <a:rPr lang="en-US" sz="1800">
                <a:latin typeface="Courier New" pitchFamily="49" charset="0"/>
              </a:rPr>
              <a:t>};</a:t>
            </a:r>
          </a:p>
        </p:txBody>
      </p:sp>
      <p:sp>
        <p:nvSpPr>
          <p:cNvPr id="322566" name="Rectangle 6"/>
          <p:cNvSpPr>
            <a:spLocks noGrp="1" noChangeArrowheads="1"/>
          </p:cNvSpPr>
          <p:nvPr>
            <p:ph type="title"/>
          </p:nvPr>
        </p:nvSpPr>
        <p:spPr/>
        <p:txBody>
          <a:bodyPr/>
          <a:lstStyle/>
          <a:p>
            <a:r>
              <a:rPr lang="en-US" dirty="0"/>
              <a:t>Structures</a:t>
            </a:r>
          </a:p>
        </p:txBody>
      </p:sp>
      <p:sp>
        <p:nvSpPr>
          <p:cNvPr id="6" name="Footer Placeholder 5"/>
          <p:cNvSpPr>
            <a:spLocks noGrp="1"/>
          </p:cNvSpPr>
          <p:nvPr>
            <p:ph type="ftr" sz="quarter" idx="3"/>
          </p:nvPr>
        </p:nvSpPr>
        <p:spPr/>
        <p:txBody>
          <a:bodyPr/>
          <a:lstStyle/>
          <a:p>
            <a:r>
              <a:rPr lang="en-US" smtClean="0"/>
              <a:t>Structures</a:t>
            </a:r>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2562" name="Rectangle 2"/>
          <p:cNvSpPr>
            <a:spLocks noChangeArrowheads="1"/>
          </p:cNvSpPr>
          <p:nvPr/>
        </p:nvSpPr>
        <p:spPr bwMode="auto">
          <a:xfrm>
            <a:off x="555810" y="1192213"/>
            <a:ext cx="2106612" cy="1474787"/>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algn="l">
              <a:lnSpc>
                <a:spcPct val="100000"/>
              </a:lnSpc>
            </a:pPr>
            <a:r>
              <a:rPr lang="en-US" sz="1800">
                <a:latin typeface="Courier New" pitchFamily="49" charset="0"/>
              </a:rPr>
              <a:t>struct rec {</a:t>
            </a:r>
          </a:p>
          <a:p>
            <a:pPr algn="l">
              <a:lnSpc>
                <a:spcPct val="100000"/>
              </a:lnSpc>
            </a:pPr>
            <a:r>
              <a:rPr lang="en-US" sz="1800">
                <a:latin typeface="Courier New" pitchFamily="49" charset="0"/>
              </a:rPr>
              <a:t>  int i;</a:t>
            </a:r>
          </a:p>
          <a:p>
            <a:pPr algn="l">
              <a:lnSpc>
                <a:spcPct val="100000"/>
              </a:lnSpc>
            </a:pPr>
            <a:r>
              <a:rPr lang="en-US" sz="1800">
                <a:latin typeface="Courier New" pitchFamily="49" charset="0"/>
              </a:rPr>
              <a:t>  int a[3];</a:t>
            </a:r>
          </a:p>
          <a:p>
            <a:pPr algn="l">
              <a:lnSpc>
                <a:spcPct val="100000"/>
              </a:lnSpc>
            </a:pPr>
            <a:r>
              <a:rPr lang="en-US" sz="1800">
                <a:latin typeface="Courier New" pitchFamily="49" charset="0"/>
              </a:rPr>
              <a:t>  int *p;</a:t>
            </a:r>
          </a:p>
          <a:p>
            <a:pPr algn="l">
              <a:lnSpc>
                <a:spcPct val="100000"/>
              </a:lnSpc>
            </a:pPr>
            <a:r>
              <a:rPr lang="en-US" sz="1800">
                <a:latin typeface="Courier New" pitchFamily="49" charset="0"/>
              </a:rPr>
              <a:t>};</a:t>
            </a:r>
          </a:p>
        </p:txBody>
      </p:sp>
      <p:sp>
        <p:nvSpPr>
          <p:cNvPr id="322566" name="Rectangle 6"/>
          <p:cNvSpPr>
            <a:spLocks noGrp="1" noChangeArrowheads="1"/>
          </p:cNvSpPr>
          <p:nvPr>
            <p:ph type="title"/>
          </p:nvPr>
        </p:nvSpPr>
        <p:spPr/>
        <p:txBody>
          <a:bodyPr/>
          <a:lstStyle/>
          <a:p>
            <a:r>
              <a:rPr lang="en-US" smtClean="0"/>
              <a:t>Structures</a:t>
            </a:r>
            <a:endParaRPr lang="en-US"/>
          </a:p>
        </p:txBody>
      </p:sp>
      <p:sp>
        <p:nvSpPr>
          <p:cNvPr id="322567" name="Rectangle 7"/>
          <p:cNvSpPr>
            <a:spLocks noGrp="1" noChangeArrowheads="1"/>
          </p:cNvSpPr>
          <p:nvPr>
            <p:ph type="body" idx="1"/>
          </p:nvPr>
        </p:nvSpPr>
        <p:spPr>
          <a:xfrm>
            <a:off x="396875" y="2813899"/>
            <a:ext cx="8366125" cy="1993399"/>
          </a:xfrm>
        </p:spPr>
        <p:txBody>
          <a:bodyPr/>
          <a:lstStyle/>
          <a:p>
            <a:r>
              <a:rPr lang="en-US" dirty="0" smtClean="0"/>
              <a:t>Characteristics</a:t>
            </a:r>
          </a:p>
          <a:p>
            <a:pPr lvl="1"/>
            <a:r>
              <a:rPr lang="en-US" dirty="0" smtClean="0"/>
              <a:t>Contiguously-allocated region of memory</a:t>
            </a:r>
          </a:p>
          <a:p>
            <a:pPr lvl="1"/>
            <a:r>
              <a:rPr lang="en-US" dirty="0" smtClean="0"/>
              <a:t>Refer to members within structure by names</a:t>
            </a:r>
          </a:p>
          <a:p>
            <a:pPr lvl="1"/>
            <a:r>
              <a:rPr lang="en-US" dirty="0" smtClean="0"/>
              <a:t>Members may be of different types</a:t>
            </a:r>
          </a:p>
        </p:txBody>
      </p:sp>
      <p:sp>
        <p:nvSpPr>
          <p:cNvPr id="20" name="Footer Placeholder 19"/>
          <p:cNvSpPr>
            <a:spLocks noGrp="1"/>
          </p:cNvSpPr>
          <p:nvPr>
            <p:ph type="ftr" sz="quarter" idx="3"/>
          </p:nvPr>
        </p:nvSpPr>
        <p:spPr/>
        <p:txBody>
          <a:bodyPr/>
          <a:lstStyle/>
          <a:p>
            <a:r>
              <a:rPr lang="en-US" smtClean="0"/>
              <a:t>Structures</a:t>
            </a:r>
            <a:endParaRPr lang="en-US"/>
          </a:p>
        </p:txBody>
      </p:sp>
      <p:sp>
        <p:nvSpPr>
          <p:cNvPr id="322568" name="Rectangle 8"/>
          <p:cNvSpPr>
            <a:spLocks noChangeArrowheads="1"/>
          </p:cNvSpPr>
          <p:nvPr/>
        </p:nvSpPr>
        <p:spPr bwMode="auto">
          <a:xfrm>
            <a:off x="3962400" y="1187450"/>
            <a:ext cx="3365500" cy="412750"/>
          </a:xfrm>
          <a:prstGeom prst="rect">
            <a:avLst/>
          </a:prstGeom>
          <a:noFill/>
          <a:ln w="12700">
            <a:noFill/>
            <a:miter lim="800000"/>
            <a:headEnd/>
            <a:tailEnd/>
          </a:ln>
          <a:effectLst/>
        </p:spPr>
        <p:txBody>
          <a:bodyPr lIns="90487" tIns="44450" rIns="90487" bIns="44450"/>
          <a:lstStyle/>
          <a:p>
            <a:pPr marL="223838" indent="-223838" defTabSz="895350">
              <a:spcBef>
                <a:spcPct val="30000"/>
              </a:spcBef>
            </a:pPr>
            <a:r>
              <a:rPr lang="en-US" sz="2400" dirty="0">
                <a:solidFill>
                  <a:schemeClr val="tx2"/>
                </a:solidFill>
                <a:latin typeface="Calibri" pitchFamily="34" charset="0"/>
              </a:rPr>
              <a:t>Memory Layout</a:t>
            </a:r>
          </a:p>
        </p:txBody>
      </p:sp>
      <p:sp>
        <p:nvSpPr>
          <p:cNvPr id="322570" name="Rectangle 10"/>
          <p:cNvSpPr>
            <a:spLocks noChangeArrowheads="1"/>
          </p:cNvSpPr>
          <p:nvPr/>
        </p:nvSpPr>
        <p:spPr bwMode="auto">
          <a:xfrm>
            <a:off x="4092390" y="1658937"/>
            <a:ext cx="431800" cy="431800"/>
          </a:xfrm>
          <a:prstGeom prst="rect">
            <a:avLst/>
          </a:prstGeom>
          <a:solidFill>
            <a:srgbClr val="F1C7C7"/>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dirty="0" err="1">
                <a:latin typeface="Courier New" pitchFamily="49" charset="0"/>
              </a:rPr>
              <a:t>i</a:t>
            </a:r>
            <a:endParaRPr lang="en-US" sz="2000" dirty="0">
              <a:latin typeface="Courier New" pitchFamily="49" charset="0"/>
            </a:endParaRPr>
          </a:p>
        </p:txBody>
      </p:sp>
      <p:sp>
        <p:nvSpPr>
          <p:cNvPr id="322571" name="Rectangle 11"/>
          <p:cNvSpPr>
            <a:spLocks noChangeArrowheads="1"/>
          </p:cNvSpPr>
          <p:nvPr/>
        </p:nvSpPr>
        <p:spPr bwMode="auto">
          <a:xfrm>
            <a:off x="4525963" y="1658937"/>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a:latin typeface="Courier New" pitchFamily="49" charset="0"/>
              </a:rPr>
              <a:t>a</a:t>
            </a:r>
          </a:p>
        </p:txBody>
      </p:sp>
      <p:sp>
        <p:nvSpPr>
          <p:cNvPr id="322572" name="Rectangle 12"/>
          <p:cNvSpPr>
            <a:spLocks noChangeArrowheads="1"/>
          </p:cNvSpPr>
          <p:nvPr/>
        </p:nvSpPr>
        <p:spPr bwMode="auto">
          <a:xfrm>
            <a:off x="5867400" y="1658937"/>
            <a:ext cx="431800" cy="431800"/>
          </a:xfrm>
          <a:prstGeom prst="rect">
            <a:avLst/>
          </a:prstGeom>
          <a:solidFill>
            <a:srgbClr val="D5F1CF"/>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a:latin typeface="Courier New" pitchFamily="49" charset="0"/>
              </a:rPr>
              <a:t>p</a:t>
            </a:r>
          </a:p>
        </p:txBody>
      </p:sp>
      <p:sp>
        <p:nvSpPr>
          <p:cNvPr id="322573" name="Rectangle 13"/>
          <p:cNvSpPr>
            <a:spLocks noChangeArrowheads="1"/>
          </p:cNvSpPr>
          <p:nvPr/>
        </p:nvSpPr>
        <p:spPr bwMode="auto">
          <a:xfrm>
            <a:off x="3889375" y="2074862"/>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0</a:t>
            </a:r>
          </a:p>
        </p:txBody>
      </p:sp>
      <p:sp>
        <p:nvSpPr>
          <p:cNvPr id="322574" name="Rectangle 14"/>
          <p:cNvSpPr>
            <a:spLocks noChangeArrowheads="1"/>
          </p:cNvSpPr>
          <p:nvPr/>
        </p:nvSpPr>
        <p:spPr bwMode="auto">
          <a:xfrm>
            <a:off x="4346575" y="2074862"/>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a:latin typeface="Courier New" pitchFamily="49" charset="0"/>
              </a:rPr>
              <a:t>4</a:t>
            </a:r>
          </a:p>
        </p:txBody>
      </p:sp>
      <p:sp>
        <p:nvSpPr>
          <p:cNvPr id="322575" name="Rectangle 15"/>
          <p:cNvSpPr>
            <a:spLocks noChangeArrowheads="1"/>
          </p:cNvSpPr>
          <p:nvPr/>
        </p:nvSpPr>
        <p:spPr bwMode="auto">
          <a:xfrm>
            <a:off x="5638800" y="2074862"/>
            <a:ext cx="490518"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16</a:t>
            </a:r>
          </a:p>
        </p:txBody>
      </p:sp>
      <p:sp>
        <p:nvSpPr>
          <p:cNvPr id="322576" name="Rectangle 16"/>
          <p:cNvSpPr>
            <a:spLocks noChangeArrowheads="1"/>
          </p:cNvSpPr>
          <p:nvPr/>
        </p:nvSpPr>
        <p:spPr bwMode="auto">
          <a:xfrm>
            <a:off x="6062682" y="2068256"/>
            <a:ext cx="490518"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20</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0216316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2562" name="Rectangle 2"/>
          <p:cNvSpPr>
            <a:spLocks noChangeArrowheads="1"/>
          </p:cNvSpPr>
          <p:nvPr/>
        </p:nvSpPr>
        <p:spPr bwMode="auto">
          <a:xfrm>
            <a:off x="6568657" y="1153339"/>
            <a:ext cx="2106612" cy="1474787"/>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algn="l">
              <a:lnSpc>
                <a:spcPct val="100000"/>
              </a:lnSpc>
            </a:pPr>
            <a:r>
              <a:rPr lang="en-US" sz="1800">
                <a:latin typeface="Courier New" pitchFamily="49" charset="0"/>
              </a:rPr>
              <a:t>struct rec {</a:t>
            </a:r>
          </a:p>
          <a:p>
            <a:pPr algn="l">
              <a:lnSpc>
                <a:spcPct val="100000"/>
              </a:lnSpc>
            </a:pPr>
            <a:r>
              <a:rPr lang="en-US" sz="1800">
                <a:latin typeface="Courier New" pitchFamily="49" charset="0"/>
              </a:rPr>
              <a:t>  int i;</a:t>
            </a:r>
          </a:p>
          <a:p>
            <a:pPr algn="l">
              <a:lnSpc>
                <a:spcPct val="100000"/>
              </a:lnSpc>
            </a:pPr>
            <a:r>
              <a:rPr lang="en-US" sz="1800">
                <a:latin typeface="Courier New" pitchFamily="49" charset="0"/>
              </a:rPr>
              <a:t>  int a[3];</a:t>
            </a:r>
          </a:p>
          <a:p>
            <a:pPr algn="l">
              <a:lnSpc>
                <a:spcPct val="100000"/>
              </a:lnSpc>
            </a:pPr>
            <a:r>
              <a:rPr lang="en-US" sz="1800">
                <a:latin typeface="Courier New" pitchFamily="49" charset="0"/>
              </a:rPr>
              <a:t>  int *p;</a:t>
            </a:r>
          </a:p>
          <a:p>
            <a:pPr algn="l">
              <a:lnSpc>
                <a:spcPct val="100000"/>
              </a:lnSpc>
            </a:pPr>
            <a:r>
              <a:rPr lang="en-US" sz="1800">
                <a:latin typeface="Courier New" pitchFamily="49" charset="0"/>
              </a:rPr>
              <a:t>};</a:t>
            </a:r>
          </a:p>
        </p:txBody>
      </p:sp>
      <p:grpSp>
        <p:nvGrpSpPr>
          <p:cNvPr id="4" name="Group 3"/>
          <p:cNvGrpSpPr/>
          <p:nvPr/>
        </p:nvGrpSpPr>
        <p:grpSpPr>
          <a:xfrm>
            <a:off x="3821778" y="4746003"/>
            <a:ext cx="4976997" cy="1338263"/>
            <a:chOff x="3938403" y="5214937"/>
            <a:chExt cx="4976997" cy="1338263"/>
          </a:xfrm>
        </p:grpSpPr>
        <p:sp>
          <p:nvSpPr>
            <p:cNvPr id="322563" name="Rectangle 3"/>
            <p:cNvSpPr>
              <a:spLocks noChangeArrowheads="1"/>
            </p:cNvSpPr>
            <p:nvPr/>
          </p:nvSpPr>
          <p:spPr bwMode="auto">
            <a:xfrm>
              <a:off x="3938403" y="5214937"/>
              <a:ext cx="3365500" cy="412750"/>
            </a:xfrm>
            <a:prstGeom prst="rect">
              <a:avLst/>
            </a:prstGeom>
            <a:noFill/>
            <a:ln w="12700">
              <a:noFill/>
              <a:miter lim="800000"/>
              <a:headEnd/>
              <a:tailEnd/>
            </a:ln>
            <a:effectLst/>
          </p:spPr>
          <p:txBody>
            <a:bodyPr lIns="90487" tIns="44450" rIns="90487" bIns="44450"/>
            <a:lstStyle/>
            <a:p>
              <a:pPr marL="223838" indent="-223838" algn="l" defTabSz="895350">
                <a:spcBef>
                  <a:spcPct val="30000"/>
                </a:spcBef>
              </a:pPr>
              <a:r>
                <a:rPr lang="en-US" sz="2400" dirty="0">
                  <a:solidFill>
                    <a:schemeClr val="tx2"/>
                  </a:solidFill>
                  <a:latin typeface="Calibri" pitchFamily="34" charset="0"/>
                </a:rPr>
                <a:t>IA32 Assembly</a:t>
              </a:r>
            </a:p>
          </p:txBody>
        </p:sp>
        <p:sp>
          <p:nvSpPr>
            <p:cNvPr id="322564" name="Rectangle 4"/>
            <p:cNvSpPr>
              <a:spLocks noChangeArrowheads="1"/>
            </p:cNvSpPr>
            <p:nvPr/>
          </p:nvSpPr>
          <p:spPr bwMode="auto">
            <a:xfrm>
              <a:off x="4038600" y="5627687"/>
              <a:ext cx="4876800" cy="925513"/>
            </a:xfrm>
            <a:prstGeom prst="rect">
              <a:avLst/>
            </a:prstGeom>
            <a:solidFill>
              <a:schemeClr val="bg1">
                <a:lumMod val="95000"/>
              </a:schemeClr>
            </a:solidFill>
            <a:ln w="12700">
              <a:solidFill>
                <a:schemeClr val="tx1"/>
              </a:solidFill>
              <a:miter lim="800000"/>
              <a:headEnd/>
              <a:tailEnd/>
            </a:ln>
            <a:effectLst/>
          </p:spPr>
          <p:txBody>
            <a:bodyPr lIns="90487" tIns="44450" rIns="90487" bIns="44450">
              <a:spAutoFit/>
            </a:bodyPr>
            <a:lstStyle/>
            <a:p>
              <a:pPr algn="l">
                <a:lnSpc>
                  <a:spcPct val="100000"/>
                </a:lnSpc>
                <a:tabLst>
                  <a:tab pos="114300" algn="l"/>
                </a:tabLst>
              </a:pPr>
              <a:r>
                <a:rPr lang="en-US" sz="1800" dirty="0">
                  <a:latin typeface="Courier New" pitchFamily="49" charset="0"/>
                </a:rPr>
                <a:t>	# %</a:t>
              </a:r>
              <a:r>
                <a:rPr lang="en-US" sz="1800" dirty="0" err="1">
                  <a:latin typeface="Courier New" pitchFamily="49" charset="0"/>
                </a:rPr>
                <a:t>eax</a:t>
              </a:r>
              <a:r>
                <a:rPr lang="en-US" sz="1800" dirty="0">
                  <a:latin typeface="Courier New" pitchFamily="49" charset="0"/>
                </a:rPr>
                <a:t> = </a:t>
              </a:r>
              <a:r>
                <a:rPr lang="en-US" sz="1800" dirty="0" err="1">
                  <a:latin typeface="Courier New" pitchFamily="49" charset="0"/>
                </a:rPr>
                <a:t>val</a:t>
              </a:r>
              <a:endParaRPr lang="en-US" sz="1800" dirty="0">
                <a:latin typeface="Courier New" pitchFamily="49" charset="0"/>
              </a:endParaRPr>
            </a:p>
            <a:p>
              <a:pPr algn="l">
                <a:lnSpc>
                  <a:spcPct val="100000"/>
                </a:lnSpc>
                <a:tabLst>
                  <a:tab pos="114300" algn="l"/>
                </a:tabLst>
              </a:pPr>
              <a:r>
                <a:rPr lang="en-US" sz="1800" dirty="0">
                  <a:latin typeface="Courier New" pitchFamily="49" charset="0"/>
                </a:rPr>
                <a:t>	# %</a:t>
              </a:r>
              <a:r>
                <a:rPr lang="en-US" sz="1800" dirty="0" err="1">
                  <a:latin typeface="Courier New" pitchFamily="49" charset="0"/>
                </a:rPr>
                <a:t>edx</a:t>
              </a:r>
              <a:r>
                <a:rPr lang="en-US" sz="1800" dirty="0">
                  <a:latin typeface="Courier New" pitchFamily="49" charset="0"/>
                </a:rPr>
                <a:t> = </a:t>
              </a:r>
              <a:r>
                <a:rPr lang="en-US" sz="1800" dirty="0" err="1">
                  <a:latin typeface="Courier New" pitchFamily="49" charset="0"/>
                </a:rPr>
                <a:t>r</a:t>
              </a:r>
              <a:endParaRPr lang="en-US" sz="1800" dirty="0">
                <a:latin typeface="Courier New" pitchFamily="49" charset="0"/>
              </a:endParaRPr>
            </a:p>
            <a:p>
              <a:pPr algn="l">
                <a:lnSpc>
                  <a:spcPct val="100000"/>
                </a:lnSpc>
                <a:tabLst>
                  <a:tab pos="114300" algn="l"/>
                </a:tabLst>
              </a:pPr>
              <a:r>
                <a:rPr lang="en-US" sz="1800" dirty="0">
                  <a:latin typeface="Courier New" pitchFamily="49" charset="0"/>
                </a:rPr>
                <a:t>	</a:t>
              </a:r>
              <a:r>
                <a:rPr lang="en-US" sz="1800" dirty="0" err="1">
                  <a:latin typeface="Courier New" pitchFamily="49" charset="0"/>
                </a:rPr>
                <a:t>movl</a:t>
              </a:r>
              <a:r>
                <a:rPr lang="en-US" sz="1800" dirty="0">
                  <a:latin typeface="Courier New" pitchFamily="49" charset="0"/>
                </a:rPr>
                <a:t> %</a:t>
              </a:r>
              <a:r>
                <a:rPr lang="en-US" sz="1800" dirty="0" err="1">
                  <a:latin typeface="Courier New" pitchFamily="49" charset="0"/>
                </a:rPr>
                <a:t>eax,(%edx</a:t>
              </a:r>
              <a:r>
                <a:rPr lang="en-US" sz="1800" dirty="0">
                  <a:latin typeface="Courier New" pitchFamily="49" charset="0"/>
                </a:rPr>
                <a:t>)	# </a:t>
              </a:r>
              <a:r>
                <a:rPr lang="en-US" sz="1800" dirty="0" err="1">
                  <a:latin typeface="Courier New" pitchFamily="49" charset="0"/>
                </a:rPr>
                <a:t>Mem[r</a:t>
              </a:r>
              <a:r>
                <a:rPr lang="en-US" sz="1800" dirty="0">
                  <a:latin typeface="Courier New" pitchFamily="49" charset="0"/>
                </a:rPr>
                <a:t>] = </a:t>
              </a:r>
              <a:r>
                <a:rPr lang="en-US" sz="1800" dirty="0" err="1">
                  <a:latin typeface="Courier New" pitchFamily="49" charset="0"/>
                </a:rPr>
                <a:t>val</a:t>
              </a:r>
              <a:endParaRPr lang="en-US" sz="1800" dirty="0">
                <a:latin typeface="Courier New" pitchFamily="49" charset="0"/>
              </a:endParaRPr>
            </a:p>
          </p:txBody>
        </p:sp>
      </p:grpSp>
      <p:sp>
        <p:nvSpPr>
          <p:cNvPr id="322565" name="Rectangle 5"/>
          <p:cNvSpPr>
            <a:spLocks noChangeArrowheads="1"/>
          </p:cNvSpPr>
          <p:nvPr/>
        </p:nvSpPr>
        <p:spPr bwMode="auto">
          <a:xfrm>
            <a:off x="403813" y="4655616"/>
            <a:ext cx="2968625" cy="1751762"/>
          </a:xfrm>
          <a:prstGeom prst="rect">
            <a:avLst/>
          </a:prstGeom>
          <a:solidFill>
            <a:srgbClr val="F6F5BD"/>
          </a:solidFill>
          <a:ln w="12700">
            <a:solidFill>
              <a:schemeClr val="tx1"/>
            </a:solidFill>
            <a:miter lim="800000"/>
            <a:headEnd/>
            <a:tailEnd/>
          </a:ln>
          <a:effectLst/>
        </p:spPr>
        <p:txBody>
          <a:bodyPr lIns="90487" tIns="44450" rIns="90487" bIns="44450">
            <a:spAutoFit/>
          </a:bodyPr>
          <a:lstStyle/>
          <a:p>
            <a:pPr algn="l">
              <a:lnSpc>
                <a:spcPct val="100000"/>
              </a:lnSpc>
            </a:pPr>
            <a:r>
              <a:rPr lang="en-US" sz="1800" dirty="0" smtClean="0">
                <a:latin typeface="Courier New" pitchFamily="49" charset="0"/>
              </a:rPr>
              <a:t>void</a:t>
            </a:r>
          </a:p>
          <a:p>
            <a:pPr algn="l">
              <a:lnSpc>
                <a:spcPct val="100000"/>
              </a:lnSpc>
            </a:pPr>
            <a:r>
              <a:rPr lang="en-US" sz="1800" dirty="0" err="1">
                <a:latin typeface="Courier New" pitchFamily="49" charset="0"/>
              </a:rPr>
              <a:t>set_i(struct</a:t>
            </a:r>
            <a:r>
              <a:rPr lang="en-US" sz="1800" dirty="0">
                <a:latin typeface="Courier New" pitchFamily="49" charset="0"/>
              </a:rPr>
              <a:t> </a:t>
            </a:r>
            <a:r>
              <a:rPr lang="en-US" sz="1800" dirty="0" err="1">
                <a:latin typeface="Courier New" pitchFamily="49" charset="0"/>
              </a:rPr>
              <a:t>rec</a:t>
            </a:r>
            <a:r>
              <a:rPr lang="en-US" sz="1800" dirty="0">
                <a:latin typeface="Courier New" pitchFamily="49" charset="0"/>
              </a:rPr>
              <a:t> *</a:t>
            </a:r>
            <a:r>
              <a:rPr lang="en-US" sz="1800" dirty="0" err="1">
                <a:latin typeface="Courier New" pitchFamily="49" charset="0"/>
              </a:rPr>
              <a:t>r</a:t>
            </a:r>
            <a:r>
              <a:rPr lang="en-US" sz="1800" dirty="0">
                <a:latin typeface="Courier New" pitchFamily="49" charset="0"/>
              </a:rPr>
              <a:t>,</a:t>
            </a:r>
          </a:p>
          <a:p>
            <a:pPr algn="l">
              <a:lnSpc>
                <a:spcPct val="100000"/>
              </a:lnSpc>
            </a:pPr>
            <a:r>
              <a:rPr lang="en-US" sz="1800" dirty="0">
                <a:latin typeface="Courier New" pitchFamily="49" charset="0"/>
              </a:rPr>
              <a:t>      </a:t>
            </a:r>
            <a:r>
              <a:rPr lang="en-US" sz="1800" dirty="0" err="1">
                <a:latin typeface="Courier New" pitchFamily="49" charset="0"/>
              </a:rPr>
              <a:t>int</a:t>
            </a:r>
            <a:r>
              <a:rPr lang="en-US" sz="1800" dirty="0">
                <a:latin typeface="Courier New" pitchFamily="49" charset="0"/>
              </a:rPr>
              <a:t> </a:t>
            </a:r>
            <a:r>
              <a:rPr lang="en-US" sz="1800" dirty="0" err="1">
                <a:latin typeface="Courier New" pitchFamily="49" charset="0"/>
              </a:rPr>
              <a:t>val</a:t>
            </a:r>
            <a:r>
              <a:rPr lang="en-US" sz="1800" dirty="0">
                <a:latin typeface="Courier New" pitchFamily="49" charset="0"/>
              </a:rPr>
              <a:t>)</a:t>
            </a:r>
          </a:p>
          <a:p>
            <a:pPr algn="l">
              <a:lnSpc>
                <a:spcPct val="100000"/>
              </a:lnSpc>
            </a:pPr>
            <a:r>
              <a:rPr lang="en-US" sz="1800" dirty="0">
                <a:latin typeface="Courier New" pitchFamily="49" charset="0"/>
              </a:rPr>
              <a:t>{</a:t>
            </a:r>
          </a:p>
          <a:p>
            <a:pPr algn="l">
              <a:lnSpc>
                <a:spcPct val="100000"/>
              </a:lnSpc>
            </a:pPr>
            <a:r>
              <a:rPr lang="en-US" sz="1800" dirty="0">
                <a:latin typeface="Courier New" pitchFamily="49" charset="0"/>
              </a:rPr>
              <a:t> </a:t>
            </a:r>
            <a:r>
              <a:rPr lang="en-US" sz="1800" dirty="0" smtClean="0">
                <a:latin typeface="Courier New" pitchFamily="49" charset="0"/>
              </a:rPr>
              <a:t>    </a:t>
            </a:r>
            <a:r>
              <a:rPr lang="en-US" sz="1800" dirty="0" err="1" smtClean="0">
                <a:latin typeface="Courier New" pitchFamily="49" charset="0"/>
              </a:rPr>
              <a:t>r</a:t>
            </a:r>
            <a:r>
              <a:rPr lang="en-US" sz="1800" dirty="0">
                <a:latin typeface="Courier New" pitchFamily="49" charset="0"/>
              </a:rPr>
              <a:t>-&gt;</a:t>
            </a:r>
            <a:r>
              <a:rPr lang="en-US" sz="1800" dirty="0" err="1">
                <a:latin typeface="Courier New" pitchFamily="49" charset="0"/>
              </a:rPr>
              <a:t>i</a:t>
            </a:r>
            <a:r>
              <a:rPr lang="en-US" sz="1800" dirty="0">
                <a:latin typeface="Courier New" pitchFamily="49" charset="0"/>
              </a:rPr>
              <a:t> = </a:t>
            </a:r>
            <a:r>
              <a:rPr lang="en-US" sz="1800" dirty="0" err="1">
                <a:latin typeface="Courier New" pitchFamily="49" charset="0"/>
              </a:rPr>
              <a:t>val</a:t>
            </a:r>
            <a:r>
              <a:rPr lang="en-US" sz="1800" dirty="0" smtClean="0">
                <a:latin typeface="Courier New" pitchFamily="49" charset="0"/>
              </a:rPr>
              <a:t>; </a:t>
            </a:r>
          </a:p>
          <a:p>
            <a:pPr algn="l">
              <a:lnSpc>
                <a:spcPct val="100000"/>
              </a:lnSpc>
            </a:pPr>
            <a:r>
              <a:rPr lang="en-US" sz="1800" dirty="0">
                <a:latin typeface="Courier New" pitchFamily="49" charset="0"/>
              </a:rPr>
              <a:t>}</a:t>
            </a:r>
          </a:p>
        </p:txBody>
      </p:sp>
      <p:sp>
        <p:nvSpPr>
          <p:cNvPr id="322566" name="Rectangle 6"/>
          <p:cNvSpPr>
            <a:spLocks noGrp="1" noChangeArrowheads="1"/>
          </p:cNvSpPr>
          <p:nvPr>
            <p:ph type="title"/>
          </p:nvPr>
        </p:nvSpPr>
        <p:spPr/>
        <p:txBody>
          <a:bodyPr/>
          <a:lstStyle/>
          <a:p>
            <a:r>
              <a:rPr lang="en-US" smtClean="0"/>
              <a:t>Structures</a:t>
            </a:r>
            <a:endParaRPr lang="en-US"/>
          </a:p>
        </p:txBody>
      </p:sp>
      <p:sp>
        <p:nvSpPr>
          <p:cNvPr id="20" name="Footer Placeholder 19"/>
          <p:cNvSpPr>
            <a:spLocks noGrp="1"/>
          </p:cNvSpPr>
          <p:nvPr>
            <p:ph type="ftr" sz="quarter" idx="3"/>
          </p:nvPr>
        </p:nvSpPr>
        <p:spPr/>
        <p:txBody>
          <a:bodyPr/>
          <a:lstStyle/>
          <a:p>
            <a:r>
              <a:rPr lang="en-US" smtClean="0"/>
              <a:t>Structures</a:t>
            </a:r>
            <a:endParaRPr lang="en-US"/>
          </a:p>
        </p:txBody>
      </p:sp>
      <p:sp>
        <p:nvSpPr>
          <p:cNvPr id="2" name="Content Placeholder 1"/>
          <p:cNvSpPr>
            <a:spLocks noGrp="1"/>
          </p:cNvSpPr>
          <p:nvPr>
            <p:ph idx="1"/>
          </p:nvPr>
        </p:nvSpPr>
        <p:spPr>
          <a:xfrm>
            <a:off x="396875" y="1362076"/>
            <a:ext cx="8366125" cy="3108420"/>
          </a:xfrm>
        </p:spPr>
        <p:txBody>
          <a:bodyPr/>
          <a:lstStyle/>
          <a:p>
            <a:r>
              <a:rPr lang="en-US"/>
              <a:t>Accessing Structure Member</a:t>
            </a:r>
          </a:p>
          <a:p>
            <a:pPr lvl="1"/>
            <a:r>
              <a:rPr lang="en-US"/>
              <a:t>Given an instance of the struct, we can use</a:t>
            </a:r>
            <a:br>
              <a:rPr lang="en-US"/>
            </a:br>
            <a:r>
              <a:rPr lang="en-US"/>
              <a:t>the </a:t>
            </a:r>
            <a:r>
              <a:rPr lang="en-US" b="1">
                <a:latin typeface="Courier New"/>
                <a:cs typeface="Courier New"/>
              </a:rPr>
              <a:t>.</a:t>
            </a:r>
            <a:r>
              <a:rPr lang="en-US"/>
              <a:t> operator, just like Java:</a:t>
            </a:r>
          </a:p>
          <a:p>
            <a:pPr lvl="2"/>
            <a:r>
              <a:rPr lang="en-US" b="1">
                <a:latin typeface="Courier New"/>
                <a:cs typeface="Courier New"/>
              </a:rPr>
              <a:t>struct rec r1;  r1.i = val;</a:t>
            </a:r>
          </a:p>
          <a:p>
            <a:pPr lvl="1"/>
            <a:r>
              <a:rPr lang="en-US"/>
              <a:t>What if we have a </a:t>
            </a:r>
            <a:r>
              <a:rPr lang="en-US" i="1"/>
              <a:t>pointer</a:t>
            </a:r>
            <a:r>
              <a:rPr lang="en-US"/>
              <a:t> to a struct:  </a:t>
            </a:r>
            <a:r>
              <a:rPr lang="en-US" b="1">
                <a:latin typeface="Courier New"/>
                <a:cs typeface="Courier New"/>
              </a:rPr>
              <a:t>struct rec *r = &amp;r1;</a:t>
            </a:r>
          </a:p>
          <a:p>
            <a:pPr lvl="2"/>
            <a:r>
              <a:rPr lang="en-US"/>
              <a:t>Using </a:t>
            </a:r>
            <a:r>
              <a:rPr lang="en-US" b="1">
                <a:latin typeface="Courier New"/>
                <a:cs typeface="Courier New"/>
              </a:rPr>
              <a:t>*</a:t>
            </a:r>
            <a:r>
              <a:rPr lang="en-US"/>
              <a:t> and </a:t>
            </a:r>
            <a:r>
              <a:rPr lang="en-US" b="1">
                <a:latin typeface="Courier New"/>
                <a:cs typeface="Courier New"/>
              </a:rPr>
              <a:t>.</a:t>
            </a:r>
            <a:r>
              <a:rPr lang="en-US"/>
              <a:t> operators:</a:t>
            </a:r>
          </a:p>
          <a:p>
            <a:pPr lvl="2"/>
            <a:r>
              <a:rPr lang="en-US"/>
              <a:t>Or, use </a:t>
            </a:r>
            <a:r>
              <a:rPr lang="en-US" b="1">
                <a:latin typeface="Courier New"/>
                <a:cs typeface="Courier New"/>
              </a:rPr>
              <a:t>-&gt;</a:t>
            </a:r>
            <a:r>
              <a:rPr lang="en-US"/>
              <a:t> operator for short: </a:t>
            </a:r>
          </a:p>
          <a:p>
            <a:pPr lvl="1"/>
            <a:r>
              <a:rPr lang="en-US"/>
              <a:t>Pointer indicates first byte of structure; access members with offsets</a:t>
            </a:r>
          </a:p>
        </p:txBody>
      </p:sp>
      <p:sp>
        <p:nvSpPr>
          <p:cNvPr id="3" name="TextBox 2"/>
          <p:cNvSpPr txBox="1"/>
          <p:nvPr/>
        </p:nvSpPr>
        <p:spPr>
          <a:xfrm>
            <a:off x="4868490" y="3188068"/>
            <a:ext cx="2778248" cy="769441"/>
          </a:xfrm>
          <a:prstGeom prst="rect">
            <a:avLst/>
          </a:prstGeom>
          <a:noFill/>
        </p:spPr>
        <p:txBody>
          <a:bodyPr wrap="square" rtlCol="0">
            <a:spAutoFit/>
          </a:bodyPr>
          <a:lstStyle/>
          <a:p>
            <a:pPr marL="0" lvl="2" eaLnBrk="1" hangingPunct="1">
              <a:spcBef>
                <a:spcPct val="20000"/>
              </a:spcBef>
              <a:buSzPct val="80000"/>
            </a:pPr>
            <a:r>
              <a:rPr lang="en-US" sz="2000" kern="0">
                <a:solidFill>
                  <a:srgbClr val="000000"/>
                </a:solidFill>
                <a:latin typeface="Courier New"/>
                <a:cs typeface="Courier New"/>
              </a:rPr>
              <a:t>(*r).i = val;</a:t>
            </a:r>
          </a:p>
          <a:p>
            <a:pPr marL="0" lvl="2" eaLnBrk="1" hangingPunct="1">
              <a:spcBef>
                <a:spcPct val="20000"/>
              </a:spcBef>
              <a:buSzPct val="80000"/>
            </a:pPr>
            <a:r>
              <a:rPr lang="en-US" sz="2000" kern="0">
                <a:solidFill>
                  <a:srgbClr val="000000"/>
                </a:solidFill>
                <a:latin typeface="Courier New"/>
                <a:cs typeface="Courier New"/>
              </a:rPr>
              <a:t> r-&gt;i  = val;</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40104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fade">
                                      <p:cBhvr>
                                        <p:cTn id="20" dur="500"/>
                                        <p:tgtEl>
                                          <p:spTgt spid="2">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2565"/>
                                        </p:tgtEl>
                                        <p:attrNameLst>
                                          <p:attrName>style.visibility</p:attrName>
                                        </p:attrNameLst>
                                      </p:cBhvr>
                                      <p:to>
                                        <p:strVal val="visible"/>
                                      </p:to>
                                    </p:set>
                                    <p:animEffect transition="in" filter="fade">
                                      <p:cBhvr>
                                        <p:cTn id="29" dur="500"/>
                                        <p:tgtEl>
                                          <p:spTgt spid="322565"/>
                                        </p:tgtEl>
                                      </p:cBhvr>
                                    </p:animEffec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565"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3587" name="Rectangle 3"/>
          <p:cNvSpPr>
            <a:spLocks noChangeArrowheads="1"/>
          </p:cNvSpPr>
          <p:nvPr/>
        </p:nvSpPr>
        <p:spPr bwMode="auto">
          <a:xfrm>
            <a:off x="3732940" y="5106848"/>
            <a:ext cx="5089525" cy="1200150"/>
          </a:xfrm>
          <a:prstGeom prst="rect">
            <a:avLst/>
          </a:prstGeom>
          <a:solidFill>
            <a:schemeClr val="bg1">
              <a:lumMod val="95000"/>
            </a:schemeClr>
          </a:solidFill>
          <a:ln w="12700">
            <a:solidFill>
              <a:schemeClr val="tx1"/>
            </a:solidFill>
            <a:miter lim="800000"/>
            <a:headEnd/>
            <a:tailEnd/>
          </a:ln>
          <a:effectLst/>
        </p:spPr>
        <p:txBody>
          <a:bodyPr lIns="90487" tIns="44450" rIns="90487" bIns="44450">
            <a:spAutoFit/>
          </a:bodyPr>
          <a:lstStyle/>
          <a:p>
            <a:pPr algn="l">
              <a:lnSpc>
                <a:spcPct val="100000"/>
              </a:lnSpc>
              <a:tabLst>
                <a:tab pos="114300" algn="l"/>
                <a:tab pos="3263900" algn="l"/>
              </a:tabLst>
            </a:pPr>
            <a:r>
              <a:rPr lang="en-US" sz="1800" dirty="0">
                <a:latin typeface="Courier New" pitchFamily="49" charset="0"/>
              </a:rPr>
              <a:t>	# %</a:t>
            </a:r>
            <a:r>
              <a:rPr lang="en-US" sz="1800" dirty="0" err="1">
                <a:latin typeface="Courier New" pitchFamily="49" charset="0"/>
              </a:rPr>
              <a:t>ecx</a:t>
            </a:r>
            <a:r>
              <a:rPr lang="en-US" sz="1800" dirty="0">
                <a:latin typeface="Courier New" pitchFamily="49" charset="0"/>
              </a:rPr>
              <a:t> = </a:t>
            </a:r>
            <a:r>
              <a:rPr lang="en-US" sz="1800" dirty="0" err="1">
                <a:latin typeface="Courier New" pitchFamily="49" charset="0"/>
              </a:rPr>
              <a:t>idx</a:t>
            </a:r>
            <a:endParaRPr lang="en-US" sz="1800" dirty="0">
              <a:latin typeface="Courier New" pitchFamily="49" charset="0"/>
            </a:endParaRPr>
          </a:p>
          <a:p>
            <a:pPr algn="l">
              <a:lnSpc>
                <a:spcPct val="100000"/>
              </a:lnSpc>
              <a:tabLst>
                <a:tab pos="114300" algn="l"/>
                <a:tab pos="3263900" algn="l"/>
              </a:tabLst>
            </a:pPr>
            <a:r>
              <a:rPr lang="en-US" sz="1800" dirty="0">
                <a:latin typeface="Courier New" pitchFamily="49" charset="0"/>
              </a:rPr>
              <a:t>	# %</a:t>
            </a:r>
            <a:r>
              <a:rPr lang="en-US" sz="1800" dirty="0" err="1">
                <a:latin typeface="Courier New" pitchFamily="49" charset="0"/>
              </a:rPr>
              <a:t>edx</a:t>
            </a:r>
            <a:r>
              <a:rPr lang="en-US" sz="1800" dirty="0">
                <a:latin typeface="Courier New" pitchFamily="49" charset="0"/>
              </a:rPr>
              <a:t> = r</a:t>
            </a:r>
          </a:p>
          <a:p>
            <a:pPr algn="l">
              <a:lnSpc>
                <a:spcPct val="100000"/>
              </a:lnSpc>
              <a:tabLst>
                <a:tab pos="114300" algn="l"/>
                <a:tab pos="3263900" algn="l"/>
              </a:tabLst>
            </a:pPr>
            <a:r>
              <a:rPr lang="en-US" sz="1800" dirty="0">
                <a:latin typeface="Courier New" pitchFamily="49" charset="0"/>
              </a:rPr>
              <a:t>	</a:t>
            </a:r>
            <a:r>
              <a:rPr lang="en-US" sz="1800" dirty="0" err="1">
                <a:latin typeface="Courier New" pitchFamily="49" charset="0"/>
              </a:rPr>
              <a:t>leal</a:t>
            </a:r>
            <a:r>
              <a:rPr lang="en-US" sz="1800" dirty="0">
                <a:latin typeface="Courier New" pitchFamily="49" charset="0"/>
              </a:rPr>
              <a:t> 0(,%ecx,4),%</a:t>
            </a:r>
            <a:r>
              <a:rPr lang="en-US" sz="1800" dirty="0" err="1">
                <a:latin typeface="Courier New" pitchFamily="49" charset="0"/>
              </a:rPr>
              <a:t>eax</a:t>
            </a:r>
            <a:r>
              <a:rPr lang="en-US" sz="1800" dirty="0">
                <a:latin typeface="Courier New" pitchFamily="49" charset="0"/>
              </a:rPr>
              <a:t>	# 4*</a:t>
            </a:r>
            <a:r>
              <a:rPr lang="en-US" sz="1800" dirty="0" err="1">
                <a:latin typeface="Courier New" pitchFamily="49" charset="0"/>
              </a:rPr>
              <a:t>idx</a:t>
            </a:r>
            <a:endParaRPr lang="en-US" sz="1800" dirty="0">
              <a:latin typeface="Courier New" pitchFamily="49" charset="0"/>
            </a:endParaRPr>
          </a:p>
          <a:p>
            <a:pPr algn="l">
              <a:lnSpc>
                <a:spcPct val="100000"/>
              </a:lnSpc>
              <a:tabLst>
                <a:tab pos="114300" algn="l"/>
                <a:tab pos="3263900" algn="l"/>
              </a:tabLst>
            </a:pPr>
            <a:r>
              <a:rPr lang="en-US" sz="1800" dirty="0">
                <a:latin typeface="Courier New" pitchFamily="49" charset="0"/>
              </a:rPr>
              <a:t>	</a:t>
            </a:r>
            <a:r>
              <a:rPr lang="en-US" sz="1800" dirty="0" err="1">
                <a:latin typeface="Courier New" pitchFamily="49" charset="0"/>
              </a:rPr>
              <a:t>leal</a:t>
            </a:r>
            <a:r>
              <a:rPr lang="en-US" sz="1800" dirty="0">
                <a:latin typeface="Courier New" pitchFamily="49" charset="0"/>
              </a:rPr>
              <a:t> 4(%</a:t>
            </a:r>
            <a:r>
              <a:rPr lang="en-US" sz="1800" dirty="0" err="1">
                <a:latin typeface="Courier New" pitchFamily="49" charset="0"/>
              </a:rPr>
              <a:t>eax,%edx</a:t>
            </a:r>
            <a:r>
              <a:rPr lang="en-US" sz="1800" dirty="0">
                <a:latin typeface="Courier New" pitchFamily="49" charset="0"/>
              </a:rPr>
              <a:t>),%</a:t>
            </a:r>
            <a:r>
              <a:rPr lang="en-US" sz="1800" dirty="0" err="1">
                <a:latin typeface="Courier New" pitchFamily="49" charset="0"/>
              </a:rPr>
              <a:t>eax</a:t>
            </a:r>
            <a:r>
              <a:rPr lang="en-US" sz="1800" dirty="0">
                <a:latin typeface="Courier New" pitchFamily="49" charset="0"/>
              </a:rPr>
              <a:t>	# r+4*idx+4</a:t>
            </a:r>
          </a:p>
        </p:txBody>
      </p:sp>
      <p:sp>
        <p:nvSpPr>
          <p:cNvPr id="323588" name="Rectangle 4"/>
          <p:cNvSpPr>
            <a:spLocks noChangeArrowheads="1"/>
          </p:cNvSpPr>
          <p:nvPr/>
        </p:nvSpPr>
        <p:spPr bwMode="auto">
          <a:xfrm>
            <a:off x="4532316" y="3255095"/>
            <a:ext cx="4272296" cy="1474763"/>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algn="l">
              <a:lnSpc>
                <a:spcPct val="100000"/>
              </a:lnSpc>
            </a:pPr>
            <a:r>
              <a:rPr lang="en-US" sz="1800" dirty="0" err="1">
                <a:latin typeface="Courier New" pitchFamily="49" charset="0"/>
              </a:rPr>
              <a:t>int</a:t>
            </a:r>
            <a:r>
              <a:rPr lang="en-US" sz="1800" dirty="0">
                <a:latin typeface="Courier New" pitchFamily="49" charset="0"/>
              </a:rPr>
              <a:t> </a:t>
            </a:r>
            <a:r>
              <a:rPr lang="en-US" sz="1800" dirty="0" smtClean="0">
                <a:latin typeface="Courier New" pitchFamily="49" charset="0"/>
              </a:rPr>
              <a:t>*</a:t>
            </a:r>
            <a:r>
              <a:rPr lang="en-US" sz="1800" dirty="0" err="1" smtClean="0">
                <a:latin typeface="Courier New" pitchFamily="49" charset="0"/>
              </a:rPr>
              <a:t>find_a</a:t>
            </a:r>
            <a:endParaRPr lang="en-US" sz="1800" dirty="0" smtClean="0">
              <a:latin typeface="Courier New" pitchFamily="49" charset="0"/>
            </a:endParaRPr>
          </a:p>
          <a:p>
            <a:pPr algn="l">
              <a:lnSpc>
                <a:spcPct val="100000"/>
              </a:lnSpc>
            </a:pPr>
            <a:r>
              <a:rPr lang="en-US" sz="1800" dirty="0">
                <a:latin typeface="Courier New" pitchFamily="49" charset="0"/>
              </a:rPr>
              <a:t> (</a:t>
            </a:r>
            <a:r>
              <a:rPr lang="en-US" sz="1800" dirty="0" err="1">
                <a:latin typeface="Courier New" pitchFamily="49" charset="0"/>
              </a:rPr>
              <a:t>struct</a:t>
            </a:r>
            <a:r>
              <a:rPr lang="en-US" sz="1800" dirty="0">
                <a:latin typeface="Courier New" pitchFamily="49" charset="0"/>
              </a:rPr>
              <a:t> </a:t>
            </a:r>
            <a:r>
              <a:rPr lang="en-US" sz="1800" dirty="0" err="1">
                <a:latin typeface="Courier New" pitchFamily="49" charset="0"/>
              </a:rPr>
              <a:t>rec</a:t>
            </a:r>
            <a:r>
              <a:rPr lang="en-US" sz="1800" dirty="0">
                <a:latin typeface="Courier New" pitchFamily="49" charset="0"/>
              </a:rPr>
              <a:t> *r, </a:t>
            </a:r>
            <a:r>
              <a:rPr lang="en-US" sz="1800" dirty="0" err="1">
                <a:latin typeface="Courier New" pitchFamily="49" charset="0"/>
              </a:rPr>
              <a:t>int</a:t>
            </a:r>
            <a:r>
              <a:rPr lang="en-US" sz="1800" dirty="0">
                <a:latin typeface="Courier New" pitchFamily="49" charset="0"/>
              </a:rPr>
              <a:t> </a:t>
            </a:r>
            <a:r>
              <a:rPr lang="en-US" sz="1800" dirty="0" err="1">
                <a:latin typeface="Courier New" pitchFamily="49" charset="0"/>
              </a:rPr>
              <a:t>idx</a:t>
            </a:r>
            <a:r>
              <a:rPr lang="en-US" sz="1800" dirty="0">
                <a:latin typeface="Courier New" pitchFamily="49" charset="0"/>
              </a:rPr>
              <a:t>)</a:t>
            </a:r>
          </a:p>
          <a:p>
            <a:pPr algn="l">
              <a:lnSpc>
                <a:spcPct val="100000"/>
              </a:lnSpc>
            </a:pPr>
            <a:r>
              <a:rPr lang="en-US" sz="1800" dirty="0">
                <a:latin typeface="Courier New" pitchFamily="49" charset="0"/>
              </a:rPr>
              <a:t>{</a:t>
            </a:r>
          </a:p>
          <a:p>
            <a:pPr algn="l">
              <a:lnSpc>
                <a:spcPct val="100000"/>
              </a:lnSpc>
            </a:pPr>
            <a:r>
              <a:rPr lang="en-US" sz="1800" dirty="0">
                <a:latin typeface="Courier New" pitchFamily="49" charset="0"/>
              </a:rPr>
              <a:t> </a:t>
            </a:r>
            <a:r>
              <a:rPr lang="en-US" sz="1800" dirty="0" smtClean="0">
                <a:latin typeface="Courier New" pitchFamily="49" charset="0"/>
              </a:rPr>
              <a:t>  return </a:t>
            </a:r>
            <a:r>
              <a:rPr lang="en-US" sz="1800" dirty="0">
                <a:latin typeface="Courier New" pitchFamily="49" charset="0"/>
              </a:rPr>
              <a:t>&amp;r-&gt;</a:t>
            </a:r>
            <a:r>
              <a:rPr lang="en-US" sz="1800" dirty="0" err="1">
                <a:latin typeface="Courier New" pitchFamily="49" charset="0"/>
              </a:rPr>
              <a:t>a[idx</a:t>
            </a:r>
            <a:r>
              <a:rPr lang="en-US" sz="1800" dirty="0">
                <a:latin typeface="Courier New" pitchFamily="49" charset="0"/>
              </a:rPr>
              <a:t>]</a:t>
            </a:r>
            <a:r>
              <a:rPr lang="en-US" sz="1800" dirty="0" smtClean="0">
                <a:latin typeface="Courier New" pitchFamily="49" charset="0"/>
              </a:rPr>
              <a:t>;</a:t>
            </a:r>
          </a:p>
          <a:p>
            <a:pPr algn="l">
              <a:lnSpc>
                <a:spcPct val="100000"/>
              </a:lnSpc>
            </a:pPr>
            <a:r>
              <a:rPr lang="en-US" sz="1800" dirty="0">
                <a:latin typeface="Courier New" pitchFamily="49" charset="0"/>
              </a:rPr>
              <a:t>}</a:t>
            </a:r>
          </a:p>
        </p:txBody>
      </p:sp>
      <p:sp>
        <p:nvSpPr>
          <p:cNvPr id="323589" name="Rectangle 5"/>
          <p:cNvSpPr>
            <a:spLocks noGrp="1" noChangeArrowheads="1"/>
          </p:cNvSpPr>
          <p:nvPr>
            <p:ph type="title"/>
          </p:nvPr>
        </p:nvSpPr>
        <p:spPr/>
        <p:txBody>
          <a:bodyPr/>
          <a:lstStyle/>
          <a:p>
            <a:r>
              <a:rPr lang="en-US" dirty="0"/>
              <a:t>Generating Pointer to </a:t>
            </a:r>
            <a:r>
              <a:rPr lang="en-US" dirty="0" smtClean="0"/>
              <a:t>Structure </a:t>
            </a:r>
            <a:r>
              <a:rPr lang="en-US" dirty="0"/>
              <a:t>Member</a:t>
            </a:r>
          </a:p>
        </p:txBody>
      </p:sp>
      <p:sp>
        <p:nvSpPr>
          <p:cNvPr id="323590" name="Rectangle 6"/>
          <p:cNvSpPr>
            <a:spLocks noGrp="1" noChangeArrowheads="1"/>
          </p:cNvSpPr>
          <p:nvPr>
            <p:ph idx="1"/>
          </p:nvPr>
        </p:nvSpPr>
        <p:spPr>
          <a:xfrm>
            <a:off x="356770" y="3033142"/>
            <a:ext cx="8366125" cy="1057609"/>
          </a:xfrm>
        </p:spPr>
        <p:txBody>
          <a:bodyPr/>
          <a:lstStyle/>
          <a:p>
            <a:r>
              <a:rPr lang="en-US" dirty="0"/>
              <a:t>Generating Pointer to</a:t>
            </a:r>
            <a:r>
              <a:rPr lang="en-US" dirty="0" smtClean="0"/>
              <a:t> </a:t>
            </a:r>
            <a:br>
              <a:rPr lang="en-US" dirty="0" smtClean="0"/>
            </a:br>
            <a:r>
              <a:rPr lang="en-US" dirty="0" smtClean="0"/>
              <a:t>Array </a:t>
            </a:r>
            <a:r>
              <a:rPr lang="en-US" dirty="0"/>
              <a:t>Element</a:t>
            </a:r>
          </a:p>
          <a:p>
            <a:pPr lvl="1"/>
            <a:r>
              <a:rPr lang="en-US" dirty="0"/>
              <a:t>Offset of each structure</a:t>
            </a:r>
            <a:r>
              <a:rPr lang="en-US" dirty="0" smtClean="0"/>
              <a:t> </a:t>
            </a:r>
            <a:br>
              <a:rPr lang="en-US" dirty="0" smtClean="0"/>
            </a:br>
            <a:r>
              <a:rPr lang="en-US" dirty="0" smtClean="0"/>
              <a:t>member </a:t>
            </a:r>
            <a:r>
              <a:rPr lang="en-US" dirty="0"/>
              <a:t>determined</a:t>
            </a:r>
            <a:r>
              <a:rPr lang="en-US" dirty="0" smtClean="0"/>
              <a:t> </a:t>
            </a:r>
            <a:br>
              <a:rPr lang="en-US" dirty="0" smtClean="0"/>
            </a:br>
            <a:r>
              <a:rPr lang="en-US" dirty="0" smtClean="0"/>
              <a:t>at </a:t>
            </a:r>
            <a:r>
              <a:rPr lang="en-US" dirty="0"/>
              <a:t>compile time</a:t>
            </a:r>
          </a:p>
          <a:p>
            <a:pPr lvl="1"/>
            <a:endParaRPr lang="en-US" dirty="0"/>
          </a:p>
        </p:txBody>
      </p:sp>
      <p:sp>
        <p:nvSpPr>
          <p:cNvPr id="34" name="Footer Placeholder 33"/>
          <p:cNvSpPr>
            <a:spLocks noGrp="1"/>
          </p:cNvSpPr>
          <p:nvPr>
            <p:ph type="ftr" sz="quarter" idx="3"/>
          </p:nvPr>
        </p:nvSpPr>
        <p:spPr/>
        <p:txBody>
          <a:bodyPr/>
          <a:lstStyle/>
          <a:p>
            <a:r>
              <a:rPr lang="en-US" smtClean="0"/>
              <a:t>Structures</a:t>
            </a:r>
            <a:endParaRPr lang="en-US"/>
          </a:p>
        </p:txBody>
      </p:sp>
      <p:sp>
        <p:nvSpPr>
          <p:cNvPr id="19" name="Rectangle 2"/>
          <p:cNvSpPr>
            <a:spLocks noChangeArrowheads="1"/>
          </p:cNvSpPr>
          <p:nvPr/>
        </p:nvSpPr>
        <p:spPr bwMode="auto">
          <a:xfrm>
            <a:off x="533400" y="1268413"/>
            <a:ext cx="2106612" cy="1474787"/>
          </a:xfrm>
          <a:prstGeom prst="rect">
            <a:avLst/>
          </a:prstGeom>
          <a:solidFill>
            <a:srgbClr val="F6F5BD"/>
          </a:solidFill>
          <a:ln w="12700">
            <a:solidFill>
              <a:schemeClr val="tx1"/>
            </a:solidFill>
            <a:miter lim="800000"/>
            <a:headEnd/>
            <a:tailEnd/>
          </a:ln>
          <a:effectLst/>
        </p:spPr>
        <p:txBody>
          <a:bodyPr wrap="square" lIns="90487" tIns="44450" rIns="90487" bIns="44450">
            <a:spAutoFit/>
          </a:bodyPr>
          <a:lstStyle/>
          <a:p>
            <a:pPr algn="l">
              <a:lnSpc>
                <a:spcPct val="100000"/>
              </a:lnSpc>
            </a:pPr>
            <a:r>
              <a:rPr lang="en-US" sz="1800">
                <a:latin typeface="Courier New" pitchFamily="49" charset="0"/>
              </a:rPr>
              <a:t>struct rec {</a:t>
            </a:r>
          </a:p>
          <a:p>
            <a:pPr algn="l">
              <a:lnSpc>
                <a:spcPct val="100000"/>
              </a:lnSpc>
            </a:pPr>
            <a:r>
              <a:rPr lang="en-US" sz="1800">
                <a:latin typeface="Courier New" pitchFamily="49" charset="0"/>
              </a:rPr>
              <a:t>  int i;</a:t>
            </a:r>
          </a:p>
          <a:p>
            <a:pPr algn="l">
              <a:lnSpc>
                <a:spcPct val="100000"/>
              </a:lnSpc>
            </a:pPr>
            <a:r>
              <a:rPr lang="en-US" sz="1800">
                <a:latin typeface="Courier New" pitchFamily="49" charset="0"/>
              </a:rPr>
              <a:t>  int a[3];</a:t>
            </a:r>
          </a:p>
          <a:p>
            <a:pPr algn="l">
              <a:lnSpc>
                <a:spcPct val="100000"/>
              </a:lnSpc>
            </a:pPr>
            <a:r>
              <a:rPr lang="en-US" sz="1800">
                <a:latin typeface="Courier New" pitchFamily="49" charset="0"/>
              </a:rPr>
              <a:t>  int *p;</a:t>
            </a:r>
          </a:p>
          <a:p>
            <a:pPr algn="l">
              <a:lnSpc>
                <a:spcPct val="100000"/>
              </a:lnSpc>
            </a:pPr>
            <a:r>
              <a:rPr lang="en-US" sz="1800">
                <a:latin typeface="Courier New" pitchFamily="49" charset="0"/>
              </a:rPr>
              <a:t>};</a:t>
            </a:r>
          </a:p>
        </p:txBody>
      </p:sp>
      <p:sp>
        <p:nvSpPr>
          <p:cNvPr id="21" name="Rectangle 10"/>
          <p:cNvSpPr>
            <a:spLocks noChangeArrowheads="1"/>
          </p:cNvSpPr>
          <p:nvPr/>
        </p:nvSpPr>
        <p:spPr bwMode="auto">
          <a:xfrm>
            <a:off x="5079815" y="2158330"/>
            <a:ext cx="431800" cy="431800"/>
          </a:xfrm>
          <a:prstGeom prst="rect">
            <a:avLst/>
          </a:prstGeom>
          <a:solidFill>
            <a:srgbClr val="F1C7C7"/>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dirty="0" err="1">
                <a:latin typeface="Courier New" pitchFamily="49" charset="0"/>
              </a:rPr>
              <a:t>i</a:t>
            </a:r>
            <a:endParaRPr lang="en-US" sz="2000" dirty="0">
              <a:latin typeface="Courier New" pitchFamily="49" charset="0"/>
            </a:endParaRPr>
          </a:p>
        </p:txBody>
      </p:sp>
      <p:sp>
        <p:nvSpPr>
          <p:cNvPr id="22" name="Rectangle 11"/>
          <p:cNvSpPr>
            <a:spLocks noChangeArrowheads="1"/>
          </p:cNvSpPr>
          <p:nvPr/>
        </p:nvSpPr>
        <p:spPr bwMode="auto">
          <a:xfrm>
            <a:off x="5513388" y="2158330"/>
            <a:ext cx="1346200" cy="431800"/>
          </a:xfrm>
          <a:prstGeom prst="rect">
            <a:avLst/>
          </a:prstGeom>
          <a:solidFill>
            <a:schemeClr val="accent2">
              <a:lumMod val="20000"/>
              <a:lumOff val="80000"/>
            </a:schemeClr>
          </a:solidFill>
          <a:ln w="25400">
            <a:solidFill>
              <a:schemeClr val="tx1"/>
            </a:solidFill>
            <a:miter lim="800000"/>
            <a:headEnd/>
            <a:tailEnd/>
          </a:ln>
          <a:effectLst/>
        </p:spPr>
        <p:txBody>
          <a:bodyPr wrap="none" lIns="90487" tIns="44450" rIns="90487" bIns="44450" anchor="ctr"/>
          <a:lstStyle/>
          <a:p>
            <a:pPr>
              <a:lnSpc>
                <a:spcPct val="100000"/>
              </a:lnSpc>
            </a:pPr>
            <a:r>
              <a:rPr lang="en-US" sz="2000">
                <a:latin typeface="Courier New" pitchFamily="49" charset="0"/>
              </a:rPr>
              <a:t>a</a:t>
            </a:r>
          </a:p>
        </p:txBody>
      </p:sp>
      <p:sp>
        <p:nvSpPr>
          <p:cNvPr id="23" name="Rectangle 12"/>
          <p:cNvSpPr>
            <a:spLocks noChangeArrowheads="1"/>
          </p:cNvSpPr>
          <p:nvPr/>
        </p:nvSpPr>
        <p:spPr bwMode="auto">
          <a:xfrm>
            <a:off x="6854825" y="2158330"/>
            <a:ext cx="431800" cy="431800"/>
          </a:xfrm>
          <a:prstGeom prst="rect">
            <a:avLst/>
          </a:prstGeom>
          <a:solidFill>
            <a:srgbClr val="D5F1CF"/>
          </a:solidFill>
          <a:ln w="25400">
            <a:solidFill>
              <a:schemeClr val="tx1"/>
            </a:solidFill>
            <a:miter lim="800000"/>
            <a:headEnd/>
            <a:tailEnd/>
          </a:ln>
          <a:effectLst/>
        </p:spPr>
        <p:txBody>
          <a:bodyPr wrap="none" lIns="90487" tIns="44450" rIns="90487" bIns="44450" anchor="ctr"/>
          <a:lstStyle/>
          <a:p>
            <a:pPr algn="ctr">
              <a:lnSpc>
                <a:spcPct val="100000"/>
              </a:lnSpc>
            </a:pPr>
            <a:r>
              <a:rPr lang="en-US" sz="2000">
                <a:latin typeface="Courier New" pitchFamily="49" charset="0"/>
              </a:rPr>
              <a:t>p</a:t>
            </a:r>
          </a:p>
        </p:txBody>
      </p:sp>
      <p:sp>
        <p:nvSpPr>
          <p:cNvPr id="24" name="Rectangle 13"/>
          <p:cNvSpPr>
            <a:spLocks noChangeArrowheads="1"/>
          </p:cNvSpPr>
          <p:nvPr/>
        </p:nvSpPr>
        <p:spPr bwMode="auto">
          <a:xfrm>
            <a:off x="4876800" y="2574255"/>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a:latin typeface="Courier New" pitchFamily="49" charset="0"/>
              </a:rPr>
              <a:t>0</a:t>
            </a:r>
          </a:p>
        </p:txBody>
      </p:sp>
      <p:sp>
        <p:nvSpPr>
          <p:cNvPr id="25" name="Rectangle 14"/>
          <p:cNvSpPr>
            <a:spLocks noChangeArrowheads="1"/>
          </p:cNvSpPr>
          <p:nvPr/>
        </p:nvSpPr>
        <p:spPr bwMode="auto">
          <a:xfrm>
            <a:off x="5334000" y="2574255"/>
            <a:ext cx="336630"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a:latin typeface="Courier New" pitchFamily="49" charset="0"/>
              </a:rPr>
              <a:t>4</a:t>
            </a:r>
          </a:p>
        </p:txBody>
      </p:sp>
      <p:sp>
        <p:nvSpPr>
          <p:cNvPr id="26" name="Rectangle 15"/>
          <p:cNvSpPr>
            <a:spLocks noChangeArrowheads="1"/>
          </p:cNvSpPr>
          <p:nvPr/>
        </p:nvSpPr>
        <p:spPr bwMode="auto">
          <a:xfrm>
            <a:off x="6626225" y="2574255"/>
            <a:ext cx="490518"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16</a:t>
            </a:r>
          </a:p>
        </p:txBody>
      </p:sp>
      <p:sp>
        <p:nvSpPr>
          <p:cNvPr id="27" name="Rectangle 16"/>
          <p:cNvSpPr>
            <a:spLocks noChangeArrowheads="1"/>
          </p:cNvSpPr>
          <p:nvPr/>
        </p:nvSpPr>
        <p:spPr bwMode="auto">
          <a:xfrm>
            <a:off x="7050107" y="2567649"/>
            <a:ext cx="490518" cy="397545"/>
          </a:xfrm>
          <a:prstGeom prst="rect">
            <a:avLst/>
          </a:prstGeom>
          <a:noFill/>
          <a:ln w="25400">
            <a:noFill/>
            <a:miter lim="800000"/>
            <a:headEnd/>
            <a:tailEnd/>
          </a:ln>
          <a:effectLst/>
        </p:spPr>
        <p:txBody>
          <a:bodyPr wrap="none" lIns="90487" tIns="44450" rIns="90487" bIns="44450">
            <a:spAutoFit/>
          </a:bodyPr>
          <a:lstStyle/>
          <a:p>
            <a:pPr algn="l">
              <a:lnSpc>
                <a:spcPct val="100000"/>
              </a:lnSpc>
            </a:pPr>
            <a:r>
              <a:rPr lang="en-US" sz="2000" dirty="0">
                <a:latin typeface="Courier New" pitchFamily="49" charset="0"/>
              </a:rPr>
              <a:t>20</a:t>
            </a:r>
          </a:p>
        </p:txBody>
      </p:sp>
      <p:sp>
        <p:nvSpPr>
          <p:cNvPr id="28" name="Line 14"/>
          <p:cNvSpPr>
            <a:spLocks noChangeShapeType="1"/>
          </p:cNvSpPr>
          <p:nvPr/>
        </p:nvSpPr>
        <p:spPr bwMode="auto">
          <a:xfrm>
            <a:off x="5970495" y="1752600"/>
            <a:ext cx="0" cy="381000"/>
          </a:xfrm>
          <a:prstGeom prst="line">
            <a:avLst/>
          </a:prstGeom>
          <a:noFill/>
          <a:ln w="25400">
            <a:solidFill>
              <a:schemeClr val="tx1"/>
            </a:solidFill>
            <a:round/>
            <a:headEnd/>
            <a:tailEnd type="triangle" w="med" len="med"/>
          </a:ln>
          <a:effectLst/>
        </p:spPr>
        <p:txBody>
          <a:bodyPr wrap="none" anchor="ctr"/>
          <a:lstStyle/>
          <a:p>
            <a:endParaRPr lang="en-US" dirty="0">
              <a:latin typeface="Calibri" pitchFamily="34" charset="0"/>
            </a:endParaRPr>
          </a:p>
        </p:txBody>
      </p:sp>
      <p:sp>
        <p:nvSpPr>
          <p:cNvPr id="29" name="Rectangle 15"/>
          <p:cNvSpPr>
            <a:spLocks noChangeArrowheads="1"/>
          </p:cNvSpPr>
          <p:nvPr/>
        </p:nvSpPr>
        <p:spPr bwMode="auto">
          <a:xfrm>
            <a:off x="5818095" y="1371600"/>
            <a:ext cx="1843774" cy="461665"/>
          </a:xfrm>
          <a:prstGeom prst="rect">
            <a:avLst/>
          </a:prstGeom>
          <a:noFill/>
          <a:ln w="25400">
            <a:noFill/>
            <a:miter lim="800000"/>
            <a:headEnd/>
            <a:tailEnd/>
          </a:ln>
          <a:effectLst/>
        </p:spPr>
        <p:txBody>
          <a:bodyPr wrap="none">
            <a:spAutoFit/>
          </a:bodyPr>
          <a:lstStyle/>
          <a:p>
            <a:pPr algn="l">
              <a:lnSpc>
                <a:spcPct val="100000"/>
              </a:lnSpc>
            </a:pPr>
            <a:r>
              <a:rPr lang="en-US" dirty="0" smtClean="0">
                <a:latin typeface="Courier New" pitchFamily="49" charset="0"/>
              </a:rPr>
              <a:t>r+4+4*</a:t>
            </a:r>
            <a:r>
              <a:rPr lang="en-US" dirty="0" err="1" smtClean="0">
                <a:latin typeface="Courier New" pitchFamily="49" charset="0"/>
              </a:rPr>
              <a:t>idx</a:t>
            </a:r>
            <a:endParaRPr lang="en-US" dirty="0">
              <a:latin typeface="Courier New" pitchFamily="49" charset="0"/>
            </a:endParaRPr>
          </a:p>
        </p:txBody>
      </p:sp>
      <p:sp>
        <p:nvSpPr>
          <p:cNvPr id="30" name="Line 16"/>
          <p:cNvSpPr>
            <a:spLocks noChangeShapeType="1"/>
          </p:cNvSpPr>
          <p:nvPr/>
        </p:nvSpPr>
        <p:spPr bwMode="auto">
          <a:xfrm>
            <a:off x="5089525" y="1752600"/>
            <a:ext cx="0" cy="381000"/>
          </a:xfrm>
          <a:prstGeom prst="line">
            <a:avLst/>
          </a:prstGeom>
          <a:noFill/>
          <a:ln w="25400">
            <a:solidFill>
              <a:schemeClr val="tx1"/>
            </a:solidFill>
            <a:round/>
            <a:headEnd/>
            <a:tailEnd type="triangle" w="med" len="med"/>
          </a:ln>
          <a:effectLst/>
        </p:spPr>
        <p:txBody>
          <a:bodyPr wrap="none" anchor="ctr"/>
          <a:lstStyle/>
          <a:p>
            <a:endParaRPr lang="en-US" dirty="0">
              <a:latin typeface="Calibri" pitchFamily="34" charset="0"/>
            </a:endParaRPr>
          </a:p>
        </p:txBody>
      </p:sp>
      <p:sp>
        <p:nvSpPr>
          <p:cNvPr id="31" name="Rectangle 17"/>
          <p:cNvSpPr>
            <a:spLocks noChangeArrowheads="1"/>
          </p:cNvSpPr>
          <p:nvPr/>
        </p:nvSpPr>
        <p:spPr bwMode="auto">
          <a:xfrm>
            <a:off x="4937125" y="1371600"/>
            <a:ext cx="320675" cy="366713"/>
          </a:xfrm>
          <a:prstGeom prst="rect">
            <a:avLst/>
          </a:prstGeom>
          <a:noFill/>
          <a:ln w="25400">
            <a:noFill/>
            <a:miter lim="800000"/>
            <a:headEnd/>
            <a:tailEnd/>
          </a:ln>
          <a:effectLst/>
        </p:spPr>
        <p:txBody>
          <a:bodyPr wrap="none">
            <a:spAutoFit/>
          </a:bodyPr>
          <a:lstStyle/>
          <a:p>
            <a:pPr algn="l">
              <a:lnSpc>
                <a:spcPct val="100000"/>
              </a:lnSpc>
            </a:pPr>
            <a:r>
              <a:rPr lang="en-US">
                <a:latin typeface="Courier New" pitchFamily="49" charset="0"/>
              </a:rPr>
              <a:t>r</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984668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POINTINIT" val=""/>
  <p:tag name="USEAMSFONTS" val="True"/>
  <p:tag name="EMBEDFONTS" val="False"/>
  <p:tag name="USEBOLDAMS" val="False"/>
  <p:tag name="DEFAULTDISPLAYSOURCE" val="\documentclass{slides}\pagestyle{empty}&#10;\begin{document}&#10;&#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0.8"/>
  <p:tag name="DEFAULTFONTSIZE" val="10"/>
  <p:tag name="DEFAULTWIDTH" val="418"/>
  <p:tag name="DEFAULTHEIGHT" val="316"/>
</p:tagLst>
</file>

<file path=ppt/theme/theme1.xml><?xml version="1.0" encoding="utf-8"?>
<a:theme xmlns:a="http://schemas.openxmlformats.org/drawingml/2006/main" name="template2010">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01-overview</Template>
  <TotalTime>22978</TotalTime>
  <Words>522</Words>
  <Application>Microsoft Macintosh PowerPoint</Application>
  <PresentationFormat>On-screen Show (4:3)</PresentationFormat>
  <Paragraphs>87</Paragraphs>
  <Slides>5</Slides>
  <Notes>4</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template2010</vt:lpstr>
      <vt:lpstr>Section 5: Arrays &amp; Other Data Structures</vt:lpstr>
      <vt:lpstr>Structures</vt:lpstr>
      <vt:lpstr>Structures</vt:lpstr>
      <vt:lpstr>Structures</vt:lpstr>
      <vt:lpstr>Generating Pointer to Structure Member</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HW/SW Interface</dc:title>
  <dc:subject/>
  <dc:creator>Borriello/Ceze</dc:creator>
  <cp:keywords/>
  <dc:description/>
  <cp:lastModifiedBy>Gaetano Borriello</cp:lastModifiedBy>
  <cp:revision>399</cp:revision>
  <cp:lastPrinted>2013-02-04T10:17:20Z</cp:lastPrinted>
  <dcterms:created xsi:type="dcterms:W3CDTF">2013-04-16T14:07:04Z</dcterms:created>
  <dcterms:modified xsi:type="dcterms:W3CDTF">2013-04-16T14:07:25Z</dcterms:modified>
  <cp:category/>
</cp:coreProperties>
</file>