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14"/>
  </p:notesMasterIdLst>
  <p:handoutMasterIdLst>
    <p:handoutMasterId r:id="rId15"/>
  </p:handoutMasterIdLst>
  <p:sldIdLst>
    <p:sldId id="819" r:id="rId2"/>
    <p:sldId id="719" r:id="rId3"/>
    <p:sldId id="774" r:id="rId4"/>
    <p:sldId id="720" r:id="rId5"/>
    <p:sldId id="776" r:id="rId6"/>
    <p:sldId id="777" r:id="rId7"/>
    <p:sldId id="722" r:id="rId8"/>
    <p:sldId id="723" r:id="rId9"/>
    <p:sldId id="724" r:id="rId10"/>
    <p:sldId id="779" r:id="rId11"/>
    <p:sldId id="725" r:id="rId12"/>
    <p:sldId id="726" r:id="rId13"/>
  </p:sldIdLst>
  <p:sldSz cx="9144000" cy="6858000" type="screen4x3"/>
  <p:notesSz cx="9586913" cy="7302500"/>
  <p:custDataLst>
    <p:tags r:id="rId1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/>
  <p:clrMru>
    <a:srgbClr val="D5F1CF"/>
    <a:srgbClr val="FF9999"/>
    <a:srgbClr val="FFFF99"/>
    <a:srgbClr val="DCB834"/>
    <a:srgbClr val="DFC03D"/>
    <a:srgbClr val="CDF1C5"/>
    <a:srgbClr val="F1C7C7"/>
    <a:srgbClr val="EFBFBF"/>
    <a:srgbClr val="C5FEB8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3398" autoAdjust="0"/>
  </p:normalViewPr>
  <p:slideViewPr>
    <p:cSldViewPr snapToGrid="0">
      <p:cViewPr varScale="1">
        <p:scale>
          <a:sx n="98" d="100"/>
          <a:sy n="98" d="100"/>
        </p:scale>
        <p:origin x="-169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8930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7088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9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9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15733" y="65606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Nested Arrays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15733" y="65606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Nested Arrays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15733" y="65606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Nested Arrays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15733" y="65606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Nested Arrays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15733" y="656061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Nested Arrays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5: Arrays &amp; Other Data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Array allocation and access in memory</a:t>
            </a:r>
          </a:p>
          <a:p>
            <a:r>
              <a:rPr lang="en-US" u="sng" dirty="0" smtClean="0"/>
              <a:t>Multi-dimensional or nested arrays</a:t>
            </a:r>
          </a:p>
          <a:p>
            <a:r>
              <a:rPr lang="en-US" dirty="0" smtClean="0"/>
              <a:t>Multi-level arrays</a:t>
            </a:r>
          </a:p>
          <a:p>
            <a:r>
              <a:rPr lang="en-US" dirty="0" smtClean="0"/>
              <a:t>Other structures in memory</a:t>
            </a:r>
          </a:p>
          <a:p>
            <a:r>
              <a:rPr lang="en-US" dirty="0" smtClean="0"/>
              <a:t>Data structures and alignment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Nested Arrays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Nested Array Example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Nested Arrays</a:t>
            </a:r>
            <a:endParaRPr lang="en-US"/>
          </a:p>
        </p:txBody>
      </p:sp>
      <p:sp>
        <p:nvSpPr>
          <p:cNvPr id="308228" name="Rectangle 4"/>
          <p:cNvSpPr>
            <a:spLocks noChangeArrowheads="1"/>
          </p:cNvSpPr>
          <p:nvPr/>
        </p:nvSpPr>
        <p:spPr bwMode="auto">
          <a:xfrm>
            <a:off x="533400" y="1298575"/>
            <a:ext cx="4924425" cy="174942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#define PCOUNT 4</a:t>
            </a:r>
          </a:p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zip_dig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sea[</a:t>
            </a:r>
            <a:r>
              <a:rPr lang="en-US" sz="1800" dirty="0" err="1">
                <a:latin typeface="Courier New" pitchFamily="49" charset="0"/>
              </a:rPr>
              <a:t>PCOUNT</a:t>
            </a:r>
            <a:r>
              <a:rPr lang="en-US" sz="1800" dirty="0">
                <a:latin typeface="Courier New" pitchFamily="49" charset="0"/>
              </a:rPr>
              <a:t>] = 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{</a:t>
            </a:r>
            <a:r>
              <a:rPr lang="en-US" sz="1800" dirty="0" smtClean="0">
                <a:latin typeface="Courier New" pitchFamily="49" charset="0"/>
              </a:rPr>
              <a:t>{ 9, 8, 1, 9, 5 }</a:t>
            </a:r>
            <a:r>
              <a:rPr lang="en-US" sz="1800" dirty="0">
                <a:latin typeface="Courier New" pitchFamily="49" charset="0"/>
              </a:rPr>
              <a:t>,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smtClean="0">
                <a:latin typeface="Courier New" pitchFamily="49" charset="0"/>
              </a:rPr>
              <a:t>{ 9, 8, 1, 0, 5 </a:t>
            </a:r>
            <a:r>
              <a:rPr lang="en-US" sz="1800" dirty="0">
                <a:latin typeface="Courier New" pitchFamily="49" charset="0"/>
              </a:rPr>
              <a:t>},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smtClean="0">
                <a:latin typeface="Courier New" pitchFamily="49" charset="0"/>
              </a:rPr>
              <a:t>{ 9, 8, 1, 0, 3 </a:t>
            </a:r>
            <a:r>
              <a:rPr lang="en-US" sz="1800" dirty="0">
                <a:latin typeface="Courier New" pitchFamily="49" charset="0"/>
              </a:rPr>
              <a:t>},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smtClean="0">
                <a:latin typeface="Courier New" pitchFamily="49" charset="0"/>
              </a:rPr>
              <a:t>{ 9, 8, 1, 1, 5 </a:t>
            </a:r>
            <a:r>
              <a:rPr lang="en-US" sz="1800" dirty="0">
                <a:latin typeface="Courier New" pitchFamily="49" charset="0"/>
              </a:rPr>
              <a:t>}};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639659" y="1296738"/>
            <a:ext cx="35043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>
                <a:latin typeface="Calibri" pitchFamily="34" charset="0"/>
              </a:rPr>
              <a:t>Remember, </a:t>
            </a:r>
            <a:r>
              <a:rPr lang="en-US" sz="2000" dirty="0">
                <a:latin typeface="Courier New"/>
                <a:cs typeface="Courier New"/>
              </a:rPr>
              <a:t>T A[N]</a:t>
            </a:r>
            <a:r>
              <a:rPr lang="en-US" sz="2000" b="0" dirty="0">
                <a:latin typeface="Calibri" pitchFamily="34" charset="0"/>
              </a:rPr>
              <a:t> is an array with</a:t>
            </a:r>
            <a:r>
              <a:rPr lang="en-US" sz="2000" b="0" dirty="0" smtClean="0">
                <a:latin typeface="Calibri" pitchFamily="34" charset="0"/>
              </a:rPr>
              <a:t> </a:t>
            </a:r>
            <a:r>
              <a:rPr lang="en-US" sz="2000" dirty="0" smtClean="0">
                <a:latin typeface="Courier New"/>
                <a:cs typeface="Courier New"/>
              </a:rPr>
              <a:t>N </a:t>
            </a:r>
            <a:r>
              <a:rPr lang="en-US" sz="2000" b="0" dirty="0" smtClean="0">
                <a:latin typeface="Calibri" pitchFamily="34" charset="0"/>
              </a:rPr>
              <a:t>elements </a:t>
            </a:r>
            <a:r>
              <a:rPr lang="en-US" sz="2000" b="0" dirty="0">
                <a:latin typeface="Calibri" pitchFamily="34" charset="0"/>
              </a:rPr>
              <a:t>of type </a:t>
            </a:r>
            <a:r>
              <a:rPr lang="en-US" sz="2000" dirty="0" smtClean="0">
                <a:latin typeface="Courier New"/>
                <a:cs typeface="Courier New"/>
              </a:rPr>
              <a:t>T</a:t>
            </a:r>
            <a:endParaRPr lang="en-US" sz="2000" dirty="0"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7" name="Rectangle 3"/>
          <p:cNvSpPr>
            <a:spLocks noGrp="1" noChangeArrowheads="1"/>
          </p:cNvSpPr>
          <p:nvPr>
            <p:ph idx="1"/>
          </p:nvPr>
        </p:nvSpPr>
        <p:spPr>
          <a:xfrm>
            <a:off x="396875" y="4864601"/>
            <a:ext cx="8366125" cy="1672557"/>
          </a:xfrm>
        </p:spPr>
        <p:txBody>
          <a:bodyPr/>
          <a:lstStyle/>
          <a:p>
            <a:r>
              <a:rPr lang="en-US" dirty="0" smtClean="0"/>
              <a:t>“Row-major</a:t>
            </a:r>
            <a:r>
              <a:rPr lang="en-US" dirty="0"/>
              <a:t>” ordering of all </a:t>
            </a:r>
            <a:r>
              <a:rPr lang="en-US" dirty="0" smtClean="0"/>
              <a:t>elements</a:t>
            </a:r>
          </a:p>
          <a:p>
            <a:r>
              <a:rPr lang="en-US" dirty="0" smtClean="0"/>
              <a:t>This </a:t>
            </a:r>
            <a:r>
              <a:rPr lang="en-US" dirty="0" smtClean="0"/>
              <a:t>is </a:t>
            </a:r>
            <a:r>
              <a:rPr lang="en-US" u="sng" dirty="0" smtClean="0"/>
              <a:t>guaranteed</a:t>
            </a:r>
            <a:endParaRPr lang="en-US" u="sng" dirty="0"/>
          </a:p>
        </p:txBody>
      </p:sp>
      <p:sp>
        <p:nvSpPr>
          <p:cNvPr id="50" name="Footer Placeholder 4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Nested Arrays</a:t>
            </a:r>
            <a:endParaRPr lang="en-US"/>
          </a:p>
        </p:txBody>
      </p:sp>
      <p:sp>
        <p:nvSpPr>
          <p:cNvPr id="308228" name="Rectangle 4"/>
          <p:cNvSpPr>
            <a:spLocks noChangeArrowheads="1"/>
          </p:cNvSpPr>
          <p:nvPr/>
        </p:nvSpPr>
        <p:spPr bwMode="auto">
          <a:xfrm>
            <a:off x="533400" y="1298575"/>
            <a:ext cx="4924425" cy="174942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#define PCOUNT 4</a:t>
            </a:r>
          </a:p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zip_dig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sea[</a:t>
            </a:r>
            <a:r>
              <a:rPr lang="en-US" sz="1800" dirty="0" err="1">
                <a:latin typeface="Courier New" pitchFamily="49" charset="0"/>
              </a:rPr>
              <a:t>PCOUNT</a:t>
            </a:r>
            <a:r>
              <a:rPr lang="en-US" sz="1800" dirty="0">
                <a:latin typeface="Courier New" pitchFamily="49" charset="0"/>
              </a:rPr>
              <a:t>] = 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{</a:t>
            </a:r>
            <a:r>
              <a:rPr lang="en-US" sz="1800" dirty="0" smtClean="0">
                <a:latin typeface="Courier New" pitchFamily="49" charset="0"/>
              </a:rPr>
              <a:t>{ 9, 8, 1, 9, 5 }</a:t>
            </a:r>
            <a:r>
              <a:rPr lang="en-US" sz="1800" dirty="0">
                <a:latin typeface="Courier New" pitchFamily="49" charset="0"/>
              </a:rPr>
              <a:t>,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smtClean="0">
                <a:latin typeface="Courier New" pitchFamily="49" charset="0"/>
              </a:rPr>
              <a:t>{ 9, 8, 1, 0, 5 </a:t>
            </a:r>
            <a:r>
              <a:rPr lang="en-US" sz="1800" dirty="0">
                <a:latin typeface="Courier New" pitchFamily="49" charset="0"/>
              </a:rPr>
              <a:t>},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smtClean="0">
                <a:latin typeface="Courier New" pitchFamily="49" charset="0"/>
              </a:rPr>
              <a:t>{ 9, 8, 1, 0, 3 </a:t>
            </a:r>
            <a:r>
              <a:rPr lang="en-US" sz="1800" dirty="0">
                <a:latin typeface="Courier New" pitchFamily="49" charset="0"/>
              </a:rPr>
              <a:t>},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smtClean="0">
                <a:latin typeface="Courier New" pitchFamily="49" charset="0"/>
              </a:rPr>
              <a:t>{ 9, 8, 1, 1, 5 </a:t>
            </a:r>
            <a:r>
              <a:rPr lang="en-US" sz="1800" dirty="0">
                <a:latin typeface="Courier New" pitchFamily="49" charset="0"/>
              </a:rPr>
              <a:t>}};</a:t>
            </a:r>
          </a:p>
        </p:txBody>
      </p:sp>
      <p:sp>
        <p:nvSpPr>
          <p:cNvPr id="308232" name="Line 8"/>
          <p:cNvSpPr>
            <a:spLocks noChangeShapeType="1"/>
          </p:cNvSpPr>
          <p:nvPr/>
        </p:nvSpPr>
        <p:spPr bwMode="auto">
          <a:xfrm flipV="1">
            <a:off x="1905000" y="4205287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308233" name="Text Box 9"/>
          <p:cNvSpPr txBox="1">
            <a:spLocks noChangeArrowheads="1"/>
          </p:cNvSpPr>
          <p:nvPr/>
        </p:nvSpPr>
        <p:spPr bwMode="auto">
          <a:xfrm>
            <a:off x="1676400" y="4357687"/>
            <a:ext cx="457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76</a:t>
            </a:r>
          </a:p>
        </p:txBody>
      </p:sp>
      <p:sp>
        <p:nvSpPr>
          <p:cNvPr id="308234" name="Line 10"/>
          <p:cNvSpPr>
            <a:spLocks noChangeShapeType="1"/>
          </p:cNvSpPr>
          <p:nvPr/>
        </p:nvSpPr>
        <p:spPr bwMode="auto">
          <a:xfrm flipV="1">
            <a:off x="3429000" y="4205287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308235" name="Text Box 11"/>
          <p:cNvSpPr txBox="1">
            <a:spLocks noChangeArrowheads="1"/>
          </p:cNvSpPr>
          <p:nvPr/>
        </p:nvSpPr>
        <p:spPr bwMode="auto">
          <a:xfrm>
            <a:off x="3200400" y="4357687"/>
            <a:ext cx="4572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96</a:t>
            </a:r>
          </a:p>
        </p:txBody>
      </p:sp>
      <p:sp>
        <p:nvSpPr>
          <p:cNvPr id="308236" name="Line 12"/>
          <p:cNvSpPr>
            <a:spLocks noChangeShapeType="1"/>
          </p:cNvSpPr>
          <p:nvPr/>
        </p:nvSpPr>
        <p:spPr bwMode="auto">
          <a:xfrm flipV="1">
            <a:off x="4953000" y="4205287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308237" name="Text Box 13"/>
          <p:cNvSpPr txBox="1">
            <a:spLocks noChangeArrowheads="1"/>
          </p:cNvSpPr>
          <p:nvPr/>
        </p:nvSpPr>
        <p:spPr bwMode="auto">
          <a:xfrm>
            <a:off x="4656138" y="4357687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116</a:t>
            </a:r>
          </a:p>
        </p:txBody>
      </p:sp>
      <p:sp>
        <p:nvSpPr>
          <p:cNvPr id="308238" name="Line 14"/>
          <p:cNvSpPr>
            <a:spLocks noChangeShapeType="1"/>
          </p:cNvSpPr>
          <p:nvPr/>
        </p:nvSpPr>
        <p:spPr bwMode="auto">
          <a:xfrm flipV="1">
            <a:off x="6477000" y="4205287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308239" name="Text Box 15"/>
          <p:cNvSpPr txBox="1">
            <a:spLocks noChangeArrowheads="1"/>
          </p:cNvSpPr>
          <p:nvPr/>
        </p:nvSpPr>
        <p:spPr bwMode="auto">
          <a:xfrm>
            <a:off x="6180138" y="4357687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136</a:t>
            </a:r>
          </a:p>
        </p:txBody>
      </p:sp>
      <p:sp>
        <p:nvSpPr>
          <p:cNvPr id="308240" name="Line 16"/>
          <p:cNvSpPr>
            <a:spLocks noChangeShapeType="1"/>
          </p:cNvSpPr>
          <p:nvPr/>
        </p:nvSpPr>
        <p:spPr bwMode="auto">
          <a:xfrm flipV="1">
            <a:off x="8001000" y="4205287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308241" name="Text Box 17"/>
          <p:cNvSpPr txBox="1">
            <a:spLocks noChangeArrowheads="1"/>
          </p:cNvSpPr>
          <p:nvPr/>
        </p:nvSpPr>
        <p:spPr bwMode="auto">
          <a:xfrm>
            <a:off x="7704138" y="4357687"/>
            <a:ext cx="593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156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1905000" y="3443287"/>
            <a:ext cx="1524000" cy="762000"/>
            <a:chOff x="816" y="2640"/>
            <a:chExt cx="960" cy="480"/>
          </a:xfrm>
        </p:grpSpPr>
        <p:sp>
          <p:nvSpPr>
            <p:cNvPr id="308244" name="Rectangle 20"/>
            <p:cNvSpPr>
              <a:spLocks noChangeArrowheads="1"/>
            </p:cNvSpPr>
            <p:nvPr/>
          </p:nvSpPr>
          <p:spPr bwMode="auto">
            <a:xfrm>
              <a:off x="816" y="2640"/>
              <a:ext cx="192" cy="480"/>
            </a:xfrm>
            <a:prstGeom prst="rect">
              <a:avLst/>
            </a:prstGeom>
            <a:solidFill>
              <a:srgbClr val="F1C7C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9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308245" name="Rectangle 21"/>
            <p:cNvSpPr>
              <a:spLocks noChangeArrowheads="1"/>
            </p:cNvSpPr>
            <p:nvPr/>
          </p:nvSpPr>
          <p:spPr bwMode="auto">
            <a:xfrm>
              <a:off x="1008" y="2640"/>
              <a:ext cx="192" cy="480"/>
            </a:xfrm>
            <a:prstGeom prst="rect">
              <a:avLst/>
            </a:prstGeom>
            <a:solidFill>
              <a:srgbClr val="F1C7C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8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308246" name="Rectangle 22"/>
            <p:cNvSpPr>
              <a:spLocks noChangeArrowheads="1"/>
            </p:cNvSpPr>
            <p:nvPr/>
          </p:nvSpPr>
          <p:spPr bwMode="auto">
            <a:xfrm>
              <a:off x="1200" y="2640"/>
              <a:ext cx="192" cy="480"/>
            </a:xfrm>
            <a:prstGeom prst="rect">
              <a:avLst/>
            </a:prstGeom>
            <a:solidFill>
              <a:srgbClr val="F1C7C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1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308247" name="Rectangle 23"/>
            <p:cNvSpPr>
              <a:spLocks noChangeArrowheads="1"/>
            </p:cNvSpPr>
            <p:nvPr/>
          </p:nvSpPr>
          <p:spPr bwMode="auto">
            <a:xfrm>
              <a:off x="1392" y="2640"/>
              <a:ext cx="192" cy="480"/>
            </a:xfrm>
            <a:prstGeom prst="rect">
              <a:avLst/>
            </a:prstGeom>
            <a:solidFill>
              <a:srgbClr val="F1C7C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9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308248" name="Rectangle 24"/>
            <p:cNvSpPr>
              <a:spLocks noChangeArrowheads="1"/>
            </p:cNvSpPr>
            <p:nvPr/>
          </p:nvSpPr>
          <p:spPr bwMode="auto">
            <a:xfrm>
              <a:off x="1584" y="2640"/>
              <a:ext cx="192" cy="480"/>
            </a:xfrm>
            <a:prstGeom prst="rect">
              <a:avLst/>
            </a:prstGeom>
            <a:solidFill>
              <a:srgbClr val="F1C7C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5</a:t>
              </a:r>
              <a:endParaRPr lang="en-US" sz="1800" dirty="0">
                <a:latin typeface="Courier New" pitchFamily="49" charset="0"/>
              </a:endParaRPr>
            </a:p>
          </p:txBody>
        </p: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3429000" y="3443287"/>
            <a:ext cx="1524000" cy="762000"/>
            <a:chOff x="816" y="2640"/>
            <a:chExt cx="960" cy="480"/>
          </a:xfrm>
        </p:grpSpPr>
        <p:sp>
          <p:nvSpPr>
            <p:cNvPr id="308250" name="Rectangle 26"/>
            <p:cNvSpPr>
              <a:spLocks noChangeArrowheads="1"/>
            </p:cNvSpPr>
            <p:nvPr/>
          </p:nvSpPr>
          <p:spPr bwMode="auto">
            <a:xfrm>
              <a:off x="816" y="2640"/>
              <a:ext cx="192" cy="48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9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308251" name="Rectangle 27"/>
            <p:cNvSpPr>
              <a:spLocks noChangeArrowheads="1"/>
            </p:cNvSpPr>
            <p:nvPr/>
          </p:nvSpPr>
          <p:spPr bwMode="auto">
            <a:xfrm>
              <a:off x="1008" y="2640"/>
              <a:ext cx="192" cy="48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8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308252" name="Rectangle 28"/>
            <p:cNvSpPr>
              <a:spLocks noChangeArrowheads="1"/>
            </p:cNvSpPr>
            <p:nvPr/>
          </p:nvSpPr>
          <p:spPr bwMode="auto">
            <a:xfrm>
              <a:off x="1200" y="2640"/>
              <a:ext cx="192" cy="48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1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308253" name="Rectangle 29"/>
            <p:cNvSpPr>
              <a:spLocks noChangeArrowheads="1"/>
            </p:cNvSpPr>
            <p:nvPr/>
          </p:nvSpPr>
          <p:spPr bwMode="auto">
            <a:xfrm>
              <a:off x="1392" y="2640"/>
              <a:ext cx="192" cy="48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0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308254" name="Rectangle 30"/>
            <p:cNvSpPr>
              <a:spLocks noChangeArrowheads="1"/>
            </p:cNvSpPr>
            <p:nvPr/>
          </p:nvSpPr>
          <p:spPr bwMode="auto">
            <a:xfrm>
              <a:off x="1584" y="2640"/>
              <a:ext cx="192" cy="48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5</a:t>
              </a:r>
              <a:endParaRPr lang="en-US" sz="1800" dirty="0">
                <a:latin typeface="Courier New" pitchFamily="49" charset="0"/>
              </a:endParaRPr>
            </a:p>
          </p:txBody>
        </p:sp>
      </p:grp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4953000" y="3443287"/>
            <a:ext cx="1524000" cy="762000"/>
            <a:chOff x="816" y="2640"/>
            <a:chExt cx="960" cy="480"/>
          </a:xfrm>
        </p:grpSpPr>
        <p:sp>
          <p:nvSpPr>
            <p:cNvPr id="308256" name="Rectangle 32"/>
            <p:cNvSpPr>
              <a:spLocks noChangeArrowheads="1"/>
            </p:cNvSpPr>
            <p:nvPr/>
          </p:nvSpPr>
          <p:spPr bwMode="auto">
            <a:xfrm>
              <a:off x="816" y="2640"/>
              <a:ext cx="192" cy="4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9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308257" name="Rectangle 33"/>
            <p:cNvSpPr>
              <a:spLocks noChangeArrowheads="1"/>
            </p:cNvSpPr>
            <p:nvPr/>
          </p:nvSpPr>
          <p:spPr bwMode="auto">
            <a:xfrm>
              <a:off x="1008" y="2640"/>
              <a:ext cx="192" cy="4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8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308258" name="Rectangle 34"/>
            <p:cNvSpPr>
              <a:spLocks noChangeArrowheads="1"/>
            </p:cNvSpPr>
            <p:nvPr/>
          </p:nvSpPr>
          <p:spPr bwMode="auto">
            <a:xfrm>
              <a:off x="1200" y="2640"/>
              <a:ext cx="192" cy="4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1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308259" name="Rectangle 35"/>
            <p:cNvSpPr>
              <a:spLocks noChangeArrowheads="1"/>
            </p:cNvSpPr>
            <p:nvPr/>
          </p:nvSpPr>
          <p:spPr bwMode="auto">
            <a:xfrm>
              <a:off x="1392" y="2640"/>
              <a:ext cx="192" cy="4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0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308260" name="Rectangle 36"/>
            <p:cNvSpPr>
              <a:spLocks noChangeArrowheads="1"/>
            </p:cNvSpPr>
            <p:nvPr/>
          </p:nvSpPr>
          <p:spPr bwMode="auto">
            <a:xfrm>
              <a:off x="1584" y="2640"/>
              <a:ext cx="192" cy="4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3</a:t>
              </a:r>
              <a:endParaRPr lang="en-US" sz="1800" dirty="0">
                <a:latin typeface="Courier New" pitchFamily="49" charset="0"/>
              </a:endParaRPr>
            </a:p>
          </p:txBody>
        </p:sp>
      </p:grp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6477000" y="3438527"/>
            <a:ext cx="1524000" cy="766763"/>
            <a:chOff x="816" y="2637"/>
            <a:chExt cx="960" cy="483"/>
          </a:xfrm>
        </p:grpSpPr>
        <p:sp>
          <p:nvSpPr>
            <p:cNvPr id="308262" name="Rectangle 38"/>
            <p:cNvSpPr>
              <a:spLocks noChangeArrowheads="1"/>
            </p:cNvSpPr>
            <p:nvPr/>
          </p:nvSpPr>
          <p:spPr bwMode="auto">
            <a:xfrm>
              <a:off x="816" y="2640"/>
              <a:ext cx="192" cy="480"/>
            </a:xfrm>
            <a:prstGeom prst="rect">
              <a:avLst/>
            </a:prstGeom>
            <a:solidFill>
              <a:srgbClr val="D5F1C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9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308263" name="Rectangle 39"/>
            <p:cNvSpPr>
              <a:spLocks noChangeArrowheads="1"/>
            </p:cNvSpPr>
            <p:nvPr/>
          </p:nvSpPr>
          <p:spPr bwMode="auto">
            <a:xfrm>
              <a:off x="1008" y="2640"/>
              <a:ext cx="192" cy="480"/>
            </a:xfrm>
            <a:prstGeom prst="rect">
              <a:avLst/>
            </a:prstGeom>
            <a:solidFill>
              <a:srgbClr val="D5F1C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8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308264" name="Rectangle 40"/>
            <p:cNvSpPr>
              <a:spLocks noChangeArrowheads="1"/>
            </p:cNvSpPr>
            <p:nvPr/>
          </p:nvSpPr>
          <p:spPr bwMode="auto">
            <a:xfrm>
              <a:off x="1200" y="2640"/>
              <a:ext cx="192" cy="480"/>
            </a:xfrm>
            <a:prstGeom prst="rect">
              <a:avLst/>
            </a:prstGeom>
            <a:solidFill>
              <a:srgbClr val="D5F1C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1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308265" name="Rectangle 41"/>
            <p:cNvSpPr>
              <a:spLocks noChangeArrowheads="1"/>
            </p:cNvSpPr>
            <p:nvPr/>
          </p:nvSpPr>
          <p:spPr bwMode="auto">
            <a:xfrm>
              <a:off x="1392" y="2637"/>
              <a:ext cx="192" cy="480"/>
            </a:xfrm>
            <a:prstGeom prst="rect">
              <a:avLst/>
            </a:prstGeom>
            <a:solidFill>
              <a:srgbClr val="D5F1C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1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308266" name="Rectangle 42"/>
            <p:cNvSpPr>
              <a:spLocks noChangeArrowheads="1"/>
            </p:cNvSpPr>
            <p:nvPr/>
          </p:nvSpPr>
          <p:spPr bwMode="auto">
            <a:xfrm>
              <a:off x="1584" y="2640"/>
              <a:ext cx="192" cy="480"/>
            </a:xfrm>
            <a:prstGeom prst="rect">
              <a:avLst/>
            </a:prstGeom>
            <a:solidFill>
              <a:srgbClr val="D5F1C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5</a:t>
              </a:r>
              <a:endParaRPr lang="en-US" sz="1800" dirty="0">
                <a:latin typeface="Courier New" pitchFamily="49" charset="0"/>
              </a:endParaRPr>
            </a:p>
          </p:txBody>
        </p:sp>
      </p:grpSp>
      <p:sp>
        <p:nvSpPr>
          <p:cNvPr id="308267" name="Rectangle 43"/>
          <p:cNvSpPr>
            <a:spLocks noChangeArrowheads="1"/>
          </p:cNvSpPr>
          <p:nvPr/>
        </p:nvSpPr>
        <p:spPr bwMode="auto">
          <a:xfrm>
            <a:off x="1905000" y="3443287"/>
            <a:ext cx="1524000" cy="762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308268" name="Rectangle 44"/>
          <p:cNvSpPr>
            <a:spLocks noChangeArrowheads="1"/>
          </p:cNvSpPr>
          <p:nvPr/>
        </p:nvSpPr>
        <p:spPr bwMode="auto">
          <a:xfrm>
            <a:off x="3429000" y="3443287"/>
            <a:ext cx="1524000" cy="762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308269" name="Rectangle 45"/>
          <p:cNvSpPr>
            <a:spLocks noChangeArrowheads="1"/>
          </p:cNvSpPr>
          <p:nvPr/>
        </p:nvSpPr>
        <p:spPr bwMode="auto">
          <a:xfrm>
            <a:off x="4953000" y="3443287"/>
            <a:ext cx="1524000" cy="762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308270" name="Rectangle 46"/>
          <p:cNvSpPr>
            <a:spLocks noChangeArrowheads="1"/>
          </p:cNvSpPr>
          <p:nvPr/>
        </p:nvSpPr>
        <p:spPr bwMode="auto">
          <a:xfrm>
            <a:off x="6477000" y="3443287"/>
            <a:ext cx="1524000" cy="762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6659558" y="2431519"/>
            <a:ext cx="1569886" cy="1011771"/>
            <a:chOff x="6659558" y="2431519"/>
            <a:chExt cx="1569886" cy="1011771"/>
          </a:xfrm>
        </p:grpSpPr>
        <p:sp>
          <p:nvSpPr>
            <p:cNvPr id="308230" name="Text Box 6"/>
            <p:cNvSpPr txBox="1">
              <a:spLocks noChangeArrowheads="1"/>
            </p:cNvSpPr>
            <p:nvPr/>
          </p:nvSpPr>
          <p:spPr bwMode="auto">
            <a:xfrm>
              <a:off x="6659558" y="2431519"/>
              <a:ext cx="1569886" cy="36933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800" dirty="0" smtClean="0">
                  <a:solidFill>
                    <a:srgbClr val="FF0000"/>
                  </a:solidFill>
                  <a:latin typeface="Courier New" pitchFamily="49" charset="0"/>
                </a:rPr>
                <a:t>sea[3][2];</a:t>
              </a:r>
              <a:endParaRPr lang="en-US" sz="1800" dirty="0">
                <a:solidFill>
                  <a:srgbClr val="FF0000"/>
                </a:solidFill>
                <a:latin typeface="Courier New" pitchFamily="49" charset="0"/>
              </a:endParaRPr>
            </a:p>
          </p:txBody>
        </p:sp>
        <p:cxnSp>
          <p:nvCxnSpPr>
            <p:cNvPr id="47" name="Straight Arrow Connector 46"/>
            <p:cNvCxnSpPr>
              <a:stCxn id="308230" idx="2"/>
              <a:endCxn id="308264" idx="0"/>
            </p:cNvCxnSpPr>
            <p:nvPr/>
          </p:nvCxnSpPr>
          <p:spPr bwMode="auto">
            <a:xfrm flipH="1">
              <a:off x="7239000" y="2800851"/>
              <a:ext cx="205501" cy="642439"/>
            </a:xfrm>
            <a:prstGeom prst="straightConnector1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52" name="Rectangle 2"/>
          <p:cNvSpPr>
            <a:spLocks noGrp="1" noChangeArrowheads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/>
              <a:t>Nested Array Example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39659" y="1296738"/>
            <a:ext cx="35043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>
                <a:latin typeface="Calibri" pitchFamily="34" charset="0"/>
              </a:rPr>
              <a:t>Remember, </a:t>
            </a:r>
            <a:r>
              <a:rPr lang="en-US" sz="2000" dirty="0">
                <a:latin typeface="Courier New"/>
                <a:cs typeface="Courier New"/>
              </a:rPr>
              <a:t>T A[N]</a:t>
            </a:r>
            <a:r>
              <a:rPr lang="en-US" sz="2000" b="0" dirty="0">
                <a:latin typeface="Calibri" pitchFamily="34" charset="0"/>
              </a:rPr>
              <a:t> is an array with</a:t>
            </a:r>
            <a:r>
              <a:rPr lang="en-US" sz="2000" b="0" dirty="0" smtClean="0">
                <a:latin typeface="Calibri" pitchFamily="34" charset="0"/>
              </a:rPr>
              <a:t> </a:t>
            </a:r>
            <a:r>
              <a:rPr lang="en-US" sz="2000" dirty="0" smtClean="0">
                <a:latin typeface="Courier New"/>
                <a:cs typeface="Courier New"/>
              </a:rPr>
              <a:t>N </a:t>
            </a:r>
            <a:r>
              <a:rPr lang="en-US" sz="2000" b="0" dirty="0" smtClean="0">
                <a:latin typeface="Calibri" pitchFamily="34" charset="0"/>
              </a:rPr>
              <a:t>elements </a:t>
            </a:r>
            <a:r>
              <a:rPr lang="en-US" sz="2000" b="0" dirty="0">
                <a:latin typeface="Calibri" pitchFamily="34" charset="0"/>
              </a:rPr>
              <a:t>of type </a:t>
            </a:r>
            <a:r>
              <a:rPr lang="en-US" sz="2000" dirty="0" smtClean="0">
                <a:latin typeface="Courier New"/>
                <a:cs typeface="Courier New"/>
              </a:rPr>
              <a:t>T</a:t>
            </a:r>
            <a:endParaRPr lang="en-US" sz="20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81950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Multidimensional (Nested) Arrays</a:t>
            </a:r>
            <a:endParaRPr lang="en-US" dirty="0"/>
          </a:p>
        </p:txBody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Declaration</a:t>
            </a:r>
          </a:p>
          <a:p>
            <a:pPr lvl="1"/>
            <a:r>
              <a:rPr lang="en-US" smtClean="0"/>
              <a:t>T   A[R][C];</a:t>
            </a:r>
          </a:p>
          <a:p>
            <a:pPr lvl="1"/>
            <a:r>
              <a:rPr lang="en-US" smtClean="0"/>
              <a:t>2D array of data type T</a:t>
            </a:r>
          </a:p>
          <a:p>
            <a:pPr lvl="1"/>
            <a:r>
              <a:rPr lang="en-US" smtClean="0"/>
              <a:t>R rows, C columns</a:t>
            </a:r>
          </a:p>
          <a:p>
            <a:pPr lvl="1"/>
            <a:r>
              <a:rPr lang="en-US" smtClean="0"/>
              <a:t>Type T element requires K bytes</a:t>
            </a:r>
          </a:p>
          <a:p>
            <a:r>
              <a:rPr lang="en-US" smtClean="0"/>
              <a:t>Array size?</a:t>
            </a:r>
          </a:p>
          <a:p>
            <a:endParaRPr lang="en-US" smtClean="0"/>
          </a:p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Nested Arrays</a:t>
            </a:r>
            <a:endParaRPr 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876800" y="1383624"/>
            <a:ext cx="4038600" cy="2209800"/>
            <a:chOff x="2208" y="2688"/>
            <a:chExt cx="2544" cy="1392"/>
          </a:xfrm>
        </p:grpSpPr>
        <p:sp>
          <p:nvSpPr>
            <p:cNvPr id="309253" name="Rectangle 5"/>
            <p:cNvSpPr>
              <a:spLocks noChangeArrowheads="1"/>
            </p:cNvSpPr>
            <p:nvPr/>
          </p:nvSpPr>
          <p:spPr bwMode="auto">
            <a:xfrm>
              <a:off x="2304" y="2784"/>
              <a:ext cx="768" cy="288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A[0][0]</a:t>
              </a:r>
            </a:p>
          </p:txBody>
        </p:sp>
        <p:sp>
          <p:nvSpPr>
            <p:cNvPr id="309254" name="Rectangle 6"/>
            <p:cNvSpPr>
              <a:spLocks noChangeArrowheads="1"/>
            </p:cNvSpPr>
            <p:nvPr/>
          </p:nvSpPr>
          <p:spPr bwMode="auto">
            <a:xfrm>
              <a:off x="3936" y="2784"/>
              <a:ext cx="768" cy="288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A[0][C-1]</a:t>
              </a:r>
            </a:p>
          </p:txBody>
        </p:sp>
        <p:sp>
          <p:nvSpPr>
            <p:cNvPr id="309255" name="Rectangle 7"/>
            <p:cNvSpPr>
              <a:spLocks noChangeArrowheads="1"/>
            </p:cNvSpPr>
            <p:nvPr/>
          </p:nvSpPr>
          <p:spPr bwMode="auto">
            <a:xfrm>
              <a:off x="2304" y="3744"/>
              <a:ext cx="768" cy="288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A[R-1][0]</a:t>
              </a:r>
            </a:p>
          </p:txBody>
        </p:sp>
        <p:sp>
          <p:nvSpPr>
            <p:cNvPr id="309256" name="Rectangle 8"/>
            <p:cNvSpPr>
              <a:spLocks noChangeArrowheads="1"/>
            </p:cNvSpPr>
            <p:nvPr/>
          </p:nvSpPr>
          <p:spPr bwMode="auto">
            <a:xfrm>
              <a:off x="3120" y="2784"/>
              <a:ext cx="576" cy="288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• • •</a:t>
              </a:r>
            </a:p>
          </p:txBody>
        </p:sp>
        <p:sp>
          <p:nvSpPr>
            <p:cNvPr id="309257" name="Rectangle 9"/>
            <p:cNvSpPr>
              <a:spLocks noChangeArrowheads="1"/>
            </p:cNvSpPr>
            <p:nvPr/>
          </p:nvSpPr>
          <p:spPr bwMode="auto">
            <a:xfrm>
              <a:off x="3168" y="3744"/>
              <a:ext cx="576" cy="288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• • •</a:t>
              </a:r>
            </a:p>
          </p:txBody>
        </p:sp>
        <p:sp>
          <p:nvSpPr>
            <p:cNvPr id="309258" name="Rectangle 10"/>
            <p:cNvSpPr>
              <a:spLocks noChangeArrowheads="1"/>
            </p:cNvSpPr>
            <p:nvPr/>
          </p:nvSpPr>
          <p:spPr bwMode="auto">
            <a:xfrm>
              <a:off x="3936" y="3744"/>
              <a:ext cx="768" cy="288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A[R-1][C-1]</a:t>
              </a:r>
            </a:p>
          </p:txBody>
        </p:sp>
        <p:sp>
          <p:nvSpPr>
            <p:cNvPr id="309259" name="Rectangle 11"/>
            <p:cNvSpPr>
              <a:spLocks noChangeArrowheads="1"/>
            </p:cNvSpPr>
            <p:nvPr/>
          </p:nvSpPr>
          <p:spPr bwMode="auto">
            <a:xfrm>
              <a:off x="2592" y="3168"/>
              <a:ext cx="288" cy="480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•</a:t>
              </a:r>
            </a:p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•</a:t>
              </a:r>
            </a:p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•</a:t>
              </a:r>
            </a:p>
          </p:txBody>
        </p:sp>
        <p:sp>
          <p:nvSpPr>
            <p:cNvPr id="309260" name="Rectangle 12"/>
            <p:cNvSpPr>
              <a:spLocks noChangeArrowheads="1"/>
            </p:cNvSpPr>
            <p:nvPr/>
          </p:nvSpPr>
          <p:spPr bwMode="auto">
            <a:xfrm>
              <a:off x="4080" y="3168"/>
              <a:ext cx="288" cy="480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•</a:t>
              </a:r>
            </a:p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•</a:t>
              </a:r>
            </a:p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•</a:t>
              </a:r>
            </a:p>
          </p:txBody>
        </p:sp>
        <p:sp>
          <p:nvSpPr>
            <p:cNvPr id="309261" name="Freeform 13"/>
            <p:cNvSpPr>
              <a:spLocks/>
            </p:cNvSpPr>
            <p:nvPr/>
          </p:nvSpPr>
          <p:spPr bwMode="auto">
            <a:xfrm>
              <a:off x="2208" y="2688"/>
              <a:ext cx="96" cy="1392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0" y="0"/>
                </a:cxn>
                <a:cxn ang="0">
                  <a:pos x="0" y="1392"/>
                </a:cxn>
                <a:cxn ang="0">
                  <a:pos x="96" y="1392"/>
                </a:cxn>
              </a:cxnLst>
              <a:rect l="0" t="0" r="r" b="b"/>
              <a:pathLst>
                <a:path w="96" h="1392">
                  <a:moveTo>
                    <a:pt x="96" y="0"/>
                  </a:moveTo>
                  <a:lnTo>
                    <a:pt x="0" y="0"/>
                  </a:lnTo>
                  <a:lnTo>
                    <a:pt x="0" y="1392"/>
                  </a:lnTo>
                  <a:lnTo>
                    <a:pt x="96" y="1392"/>
                  </a:ln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309262" name="Freeform 14"/>
            <p:cNvSpPr>
              <a:spLocks/>
            </p:cNvSpPr>
            <p:nvPr/>
          </p:nvSpPr>
          <p:spPr bwMode="auto">
            <a:xfrm flipH="1">
              <a:off x="4656" y="2688"/>
              <a:ext cx="96" cy="1392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0" y="0"/>
                </a:cxn>
                <a:cxn ang="0">
                  <a:pos x="0" y="1392"/>
                </a:cxn>
                <a:cxn ang="0">
                  <a:pos x="96" y="1392"/>
                </a:cxn>
              </a:cxnLst>
              <a:rect l="0" t="0" r="r" b="b"/>
              <a:pathLst>
                <a:path w="96" h="1392">
                  <a:moveTo>
                    <a:pt x="96" y="0"/>
                  </a:moveTo>
                  <a:lnTo>
                    <a:pt x="0" y="0"/>
                  </a:lnTo>
                  <a:lnTo>
                    <a:pt x="0" y="1392"/>
                  </a:lnTo>
                  <a:lnTo>
                    <a:pt x="96" y="1392"/>
                  </a:ln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Multidimensional (Nested) Arrays</a:t>
            </a:r>
            <a:endParaRPr lang="en-US" dirty="0"/>
          </a:p>
        </p:txBody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Declaration</a:t>
            </a:r>
          </a:p>
          <a:p>
            <a:pPr lvl="1"/>
            <a:r>
              <a:rPr lang="en-US" smtClean="0"/>
              <a:t>T   A[R][C];</a:t>
            </a:r>
          </a:p>
          <a:p>
            <a:pPr lvl="1"/>
            <a:r>
              <a:rPr lang="en-US" smtClean="0"/>
              <a:t>2D array of data type T</a:t>
            </a:r>
          </a:p>
          <a:p>
            <a:pPr lvl="1"/>
            <a:r>
              <a:rPr lang="en-US" smtClean="0"/>
              <a:t>R rows, C columns</a:t>
            </a:r>
          </a:p>
          <a:p>
            <a:pPr lvl="1"/>
            <a:r>
              <a:rPr lang="en-US" smtClean="0"/>
              <a:t>Type T element requires K bytes</a:t>
            </a:r>
          </a:p>
          <a:p>
            <a:r>
              <a:rPr lang="en-US" smtClean="0"/>
              <a:t>Array size</a:t>
            </a:r>
          </a:p>
          <a:p>
            <a:pPr lvl="1"/>
            <a:r>
              <a:rPr lang="en-US" smtClean="0"/>
              <a:t>R * C * K bytes</a:t>
            </a:r>
          </a:p>
          <a:p>
            <a:r>
              <a:rPr lang="en-US" smtClean="0"/>
              <a:t>Arrangement</a:t>
            </a:r>
          </a:p>
          <a:p>
            <a:pPr lvl="1"/>
            <a:r>
              <a:rPr lang="en-US" smtClean="0"/>
              <a:t>Row-major ordering</a:t>
            </a:r>
            <a:endParaRPr lang="en-US" dirty="0"/>
          </a:p>
        </p:txBody>
      </p:sp>
      <p:sp>
        <p:nvSpPr>
          <p:cNvPr id="37" name="Footer Placeholder 3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Nested Arrays</a:t>
            </a:r>
            <a:endParaRPr lang="en-US"/>
          </a:p>
        </p:txBody>
      </p:sp>
      <p:sp>
        <p:nvSpPr>
          <p:cNvPr id="309263" name="Text Box 15"/>
          <p:cNvSpPr txBox="1">
            <a:spLocks noChangeArrowheads="1"/>
          </p:cNvSpPr>
          <p:nvPr/>
        </p:nvSpPr>
        <p:spPr bwMode="auto">
          <a:xfrm>
            <a:off x="304800" y="4857690"/>
            <a:ext cx="203132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A[R][C];</a:t>
            </a: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457200" y="5257800"/>
            <a:ext cx="8229600" cy="990600"/>
            <a:chOff x="336" y="3408"/>
            <a:chExt cx="5184" cy="624"/>
          </a:xfrm>
        </p:grpSpPr>
        <p:grpSp>
          <p:nvGrpSpPr>
            <p:cNvPr id="4" name="Group 17"/>
            <p:cNvGrpSpPr>
              <a:grpSpLocks/>
            </p:cNvGrpSpPr>
            <p:nvPr/>
          </p:nvGrpSpPr>
          <p:grpSpPr bwMode="auto">
            <a:xfrm>
              <a:off x="336" y="3408"/>
              <a:ext cx="1344" cy="624"/>
              <a:chOff x="1488" y="3504"/>
              <a:chExt cx="1344" cy="624"/>
            </a:xfrm>
          </p:grpSpPr>
          <p:sp>
            <p:nvSpPr>
              <p:cNvPr id="309268" name="Rectangle 20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1344" cy="624"/>
              </a:xfrm>
              <a:prstGeom prst="rect">
                <a:avLst/>
              </a:prstGeom>
              <a:solidFill>
                <a:srgbClr val="F1C7C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b="0" dirty="0">
                    <a:latin typeface="Courier New" pitchFamily="49" charset="0"/>
                  </a:rPr>
                  <a:t>• • •</a:t>
                </a:r>
              </a:p>
            </p:txBody>
          </p:sp>
          <p:sp>
            <p:nvSpPr>
              <p:cNvPr id="309266" name="Rectangle 18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384" cy="624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>
                    <a:latin typeface="Courier New" pitchFamily="49" charset="0"/>
                  </a:rPr>
                  <a:t>[0]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>
                    <a:latin typeface="Courier New" pitchFamily="49" charset="0"/>
                  </a:rPr>
                  <a:t>[0]</a:t>
                </a:r>
              </a:p>
            </p:txBody>
          </p:sp>
          <p:sp>
            <p:nvSpPr>
              <p:cNvPr id="309267" name="Rectangle 19"/>
              <p:cNvSpPr>
                <a:spLocks noChangeArrowheads="1"/>
              </p:cNvSpPr>
              <p:nvPr/>
            </p:nvSpPr>
            <p:spPr bwMode="auto">
              <a:xfrm>
                <a:off x="2448" y="3504"/>
                <a:ext cx="384" cy="624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[0]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[C-1]</a:t>
                </a:r>
              </a:p>
            </p:txBody>
          </p:sp>
        </p:grpSp>
        <p:grpSp>
          <p:nvGrpSpPr>
            <p:cNvPr id="5" name="Group 21"/>
            <p:cNvGrpSpPr>
              <a:grpSpLocks/>
            </p:cNvGrpSpPr>
            <p:nvPr/>
          </p:nvGrpSpPr>
          <p:grpSpPr bwMode="auto">
            <a:xfrm>
              <a:off x="1680" y="3408"/>
              <a:ext cx="1344" cy="624"/>
              <a:chOff x="1488" y="3504"/>
              <a:chExt cx="1344" cy="624"/>
            </a:xfrm>
          </p:grpSpPr>
          <p:sp>
            <p:nvSpPr>
              <p:cNvPr id="309272" name="Rectangle 24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1344" cy="624"/>
              </a:xfrm>
              <a:prstGeom prst="rect">
                <a:avLst/>
              </a:prstGeom>
              <a:solidFill>
                <a:srgbClr val="F6F5BD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b="0" dirty="0">
                    <a:latin typeface="Courier New" pitchFamily="49" charset="0"/>
                  </a:rPr>
                  <a:t>• • •</a:t>
                </a:r>
              </a:p>
            </p:txBody>
          </p:sp>
          <p:sp>
            <p:nvSpPr>
              <p:cNvPr id="309270" name="Rectangle 22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384" cy="624"/>
              </a:xfrm>
              <a:prstGeom prst="rect">
                <a:avLst/>
              </a:prstGeom>
              <a:solidFill>
                <a:srgbClr val="F6F5B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[1]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[0]</a:t>
                </a:r>
              </a:p>
            </p:txBody>
          </p:sp>
          <p:sp>
            <p:nvSpPr>
              <p:cNvPr id="309271" name="Rectangle 23"/>
              <p:cNvSpPr>
                <a:spLocks noChangeArrowheads="1"/>
              </p:cNvSpPr>
              <p:nvPr/>
            </p:nvSpPr>
            <p:spPr bwMode="auto">
              <a:xfrm>
                <a:off x="2448" y="3504"/>
                <a:ext cx="384" cy="624"/>
              </a:xfrm>
              <a:prstGeom prst="rect">
                <a:avLst/>
              </a:prstGeom>
              <a:solidFill>
                <a:srgbClr val="F6F5B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[1]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[C-1]</a:t>
                </a:r>
              </a:p>
            </p:txBody>
          </p:sp>
        </p:grpSp>
        <p:grpSp>
          <p:nvGrpSpPr>
            <p:cNvPr id="6" name="Group 25"/>
            <p:cNvGrpSpPr>
              <a:grpSpLocks/>
            </p:cNvGrpSpPr>
            <p:nvPr/>
          </p:nvGrpSpPr>
          <p:grpSpPr bwMode="auto">
            <a:xfrm>
              <a:off x="4176" y="3408"/>
              <a:ext cx="1344" cy="624"/>
              <a:chOff x="1488" y="3504"/>
              <a:chExt cx="1344" cy="624"/>
            </a:xfrm>
          </p:grpSpPr>
          <p:sp>
            <p:nvSpPr>
              <p:cNvPr id="309276" name="Rectangle 28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1344" cy="624"/>
              </a:xfrm>
              <a:prstGeom prst="rect">
                <a:avLst/>
              </a:prstGeom>
              <a:solidFill>
                <a:srgbClr val="D5F1C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b="0" dirty="0">
                    <a:latin typeface="Courier New" pitchFamily="49" charset="0"/>
                  </a:rPr>
                  <a:t>• • •</a:t>
                </a:r>
              </a:p>
            </p:txBody>
          </p:sp>
          <p:sp>
            <p:nvSpPr>
              <p:cNvPr id="309274" name="Rectangle 26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384" cy="624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[R-1]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[0]</a:t>
                </a:r>
              </a:p>
            </p:txBody>
          </p:sp>
          <p:sp>
            <p:nvSpPr>
              <p:cNvPr id="309275" name="Rectangle 27"/>
              <p:cNvSpPr>
                <a:spLocks noChangeArrowheads="1"/>
              </p:cNvSpPr>
              <p:nvPr/>
            </p:nvSpPr>
            <p:spPr bwMode="auto">
              <a:xfrm>
                <a:off x="2448" y="3504"/>
                <a:ext cx="384" cy="624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[R-1]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[C-1]</a:t>
                </a:r>
              </a:p>
            </p:txBody>
          </p:sp>
        </p:grpSp>
        <p:sp>
          <p:nvSpPr>
            <p:cNvPr id="309277" name="Rectangle 29"/>
            <p:cNvSpPr>
              <a:spLocks noChangeArrowheads="1"/>
            </p:cNvSpPr>
            <p:nvPr/>
          </p:nvSpPr>
          <p:spPr bwMode="auto">
            <a:xfrm>
              <a:off x="3024" y="3408"/>
              <a:ext cx="1152" cy="62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100000"/>
                </a:lnSpc>
              </a:pPr>
              <a:r>
                <a:rPr lang="en-US" sz="1600" b="0" dirty="0">
                  <a:latin typeface="Courier New" pitchFamily="49" charset="0"/>
                </a:rPr>
                <a:t>•  •  •</a:t>
              </a:r>
            </a:p>
          </p:txBody>
        </p:sp>
      </p:grpSp>
      <p:sp>
        <p:nvSpPr>
          <p:cNvPr id="309278" name="Line 30"/>
          <p:cNvSpPr>
            <a:spLocks noChangeShapeType="1"/>
          </p:cNvSpPr>
          <p:nvPr/>
        </p:nvSpPr>
        <p:spPr bwMode="auto">
          <a:xfrm>
            <a:off x="457200" y="6324600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309279" name="Line 31"/>
          <p:cNvSpPr>
            <a:spLocks noChangeShapeType="1"/>
          </p:cNvSpPr>
          <p:nvPr/>
        </p:nvSpPr>
        <p:spPr bwMode="auto">
          <a:xfrm>
            <a:off x="8686800" y="6324600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309280" name="Line 32"/>
          <p:cNvSpPr>
            <a:spLocks noChangeShapeType="1"/>
          </p:cNvSpPr>
          <p:nvPr/>
        </p:nvSpPr>
        <p:spPr bwMode="auto">
          <a:xfrm>
            <a:off x="457200" y="6477000"/>
            <a:ext cx="8229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309281" name="Rectangle 33"/>
          <p:cNvSpPr>
            <a:spLocks noChangeArrowheads="1"/>
          </p:cNvSpPr>
          <p:nvPr/>
        </p:nvSpPr>
        <p:spPr bwMode="auto">
          <a:xfrm>
            <a:off x="3505200" y="6324600"/>
            <a:ext cx="1447800" cy="38100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4*R*C</a:t>
            </a:r>
            <a:r>
              <a:rPr lang="en-US" sz="1800" b="0" dirty="0">
                <a:latin typeface="Calibri" pitchFamily="34" charset="0"/>
              </a:rPr>
              <a:t>  Bytes</a:t>
            </a:r>
          </a:p>
        </p:txBody>
      </p:sp>
      <p:grpSp>
        <p:nvGrpSpPr>
          <p:cNvPr id="38" name="Group 4"/>
          <p:cNvGrpSpPr>
            <a:grpSpLocks/>
          </p:cNvGrpSpPr>
          <p:nvPr/>
        </p:nvGrpSpPr>
        <p:grpSpPr bwMode="auto">
          <a:xfrm>
            <a:off x="4876800" y="1383624"/>
            <a:ext cx="4038600" cy="2209800"/>
            <a:chOff x="2208" y="2688"/>
            <a:chExt cx="2544" cy="1392"/>
          </a:xfrm>
        </p:grpSpPr>
        <p:sp>
          <p:nvSpPr>
            <p:cNvPr id="39" name="Rectangle 5"/>
            <p:cNvSpPr>
              <a:spLocks noChangeArrowheads="1"/>
            </p:cNvSpPr>
            <p:nvPr/>
          </p:nvSpPr>
          <p:spPr bwMode="auto">
            <a:xfrm>
              <a:off x="2304" y="2784"/>
              <a:ext cx="768" cy="288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A[0][0]</a:t>
              </a:r>
            </a:p>
          </p:txBody>
        </p:sp>
        <p:sp>
          <p:nvSpPr>
            <p:cNvPr id="40" name="Rectangle 6"/>
            <p:cNvSpPr>
              <a:spLocks noChangeArrowheads="1"/>
            </p:cNvSpPr>
            <p:nvPr/>
          </p:nvSpPr>
          <p:spPr bwMode="auto">
            <a:xfrm>
              <a:off x="3936" y="2784"/>
              <a:ext cx="768" cy="288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A[0][C-1]</a:t>
              </a:r>
            </a:p>
          </p:txBody>
        </p:sp>
        <p:sp>
          <p:nvSpPr>
            <p:cNvPr id="41" name="Rectangle 7"/>
            <p:cNvSpPr>
              <a:spLocks noChangeArrowheads="1"/>
            </p:cNvSpPr>
            <p:nvPr/>
          </p:nvSpPr>
          <p:spPr bwMode="auto">
            <a:xfrm>
              <a:off x="2304" y="3744"/>
              <a:ext cx="768" cy="288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A[R-1][0]</a:t>
              </a:r>
            </a:p>
          </p:txBody>
        </p:sp>
        <p:sp>
          <p:nvSpPr>
            <p:cNvPr id="42" name="Rectangle 8"/>
            <p:cNvSpPr>
              <a:spLocks noChangeArrowheads="1"/>
            </p:cNvSpPr>
            <p:nvPr/>
          </p:nvSpPr>
          <p:spPr bwMode="auto">
            <a:xfrm>
              <a:off x="3120" y="2784"/>
              <a:ext cx="576" cy="288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• • •</a:t>
              </a:r>
            </a:p>
          </p:txBody>
        </p:sp>
        <p:sp>
          <p:nvSpPr>
            <p:cNvPr id="43" name="Rectangle 9"/>
            <p:cNvSpPr>
              <a:spLocks noChangeArrowheads="1"/>
            </p:cNvSpPr>
            <p:nvPr/>
          </p:nvSpPr>
          <p:spPr bwMode="auto">
            <a:xfrm>
              <a:off x="3168" y="3744"/>
              <a:ext cx="576" cy="288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• • •</a:t>
              </a:r>
            </a:p>
          </p:txBody>
        </p:sp>
        <p:sp>
          <p:nvSpPr>
            <p:cNvPr id="44" name="Rectangle 10"/>
            <p:cNvSpPr>
              <a:spLocks noChangeArrowheads="1"/>
            </p:cNvSpPr>
            <p:nvPr/>
          </p:nvSpPr>
          <p:spPr bwMode="auto">
            <a:xfrm>
              <a:off x="3936" y="3744"/>
              <a:ext cx="768" cy="288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A[R-1][C-1]</a:t>
              </a:r>
            </a:p>
          </p:txBody>
        </p:sp>
        <p:sp>
          <p:nvSpPr>
            <p:cNvPr id="45" name="Rectangle 11"/>
            <p:cNvSpPr>
              <a:spLocks noChangeArrowheads="1"/>
            </p:cNvSpPr>
            <p:nvPr/>
          </p:nvSpPr>
          <p:spPr bwMode="auto">
            <a:xfrm>
              <a:off x="2592" y="3168"/>
              <a:ext cx="288" cy="480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•</a:t>
              </a:r>
            </a:p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•</a:t>
              </a:r>
            </a:p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•</a:t>
              </a:r>
            </a:p>
          </p:txBody>
        </p:sp>
        <p:sp>
          <p:nvSpPr>
            <p:cNvPr id="46" name="Rectangle 12"/>
            <p:cNvSpPr>
              <a:spLocks noChangeArrowheads="1"/>
            </p:cNvSpPr>
            <p:nvPr/>
          </p:nvSpPr>
          <p:spPr bwMode="auto">
            <a:xfrm>
              <a:off x="4080" y="3168"/>
              <a:ext cx="288" cy="480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•</a:t>
              </a:r>
            </a:p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•</a:t>
              </a:r>
            </a:p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•</a:t>
              </a:r>
            </a:p>
          </p:txBody>
        </p:sp>
        <p:sp>
          <p:nvSpPr>
            <p:cNvPr id="47" name="Freeform 13"/>
            <p:cNvSpPr>
              <a:spLocks/>
            </p:cNvSpPr>
            <p:nvPr/>
          </p:nvSpPr>
          <p:spPr bwMode="auto">
            <a:xfrm>
              <a:off x="2208" y="2688"/>
              <a:ext cx="96" cy="1392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0" y="0"/>
                </a:cxn>
                <a:cxn ang="0">
                  <a:pos x="0" y="1392"/>
                </a:cxn>
                <a:cxn ang="0">
                  <a:pos x="96" y="1392"/>
                </a:cxn>
              </a:cxnLst>
              <a:rect l="0" t="0" r="r" b="b"/>
              <a:pathLst>
                <a:path w="96" h="1392">
                  <a:moveTo>
                    <a:pt x="96" y="0"/>
                  </a:moveTo>
                  <a:lnTo>
                    <a:pt x="0" y="0"/>
                  </a:lnTo>
                  <a:lnTo>
                    <a:pt x="0" y="1392"/>
                  </a:lnTo>
                  <a:lnTo>
                    <a:pt x="96" y="1392"/>
                  </a:ln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48" name="Freeform 14"/>
            <p:cNvSpPr>
              <a:spLocks/>
            </p:cNvSpPr>
            <p:nvPr/>
          </p:nvSpPr>
          <p:spPr bwMode="auto">
            <a:xfrm flipH="1">
              <a:off x="4656" y="2688"/>
              <a:ext cx="96" cy="1392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0" y="0"/>
                </a:cxn>
                <a:cxn ang="0">
                  <a:pos x="0" y="1392"/>
                </a:cxn>
                <a:cxn ang="0">
                  <a:pos x="96" y="1392"/>
                </a:cxn>
              </a:cxnLst>
              <a:rect l="0" t="0" r="r" b="b"/>
              <a:pathLst>
                <a:path w="96" h="1392">
                  <a:moveTo>
                    <a:pt x="96" y="0"/>
                  </a:moveTo>
                  <a:lnTo>
                    <a:pt x="0" y="0"/>
                  </a:lnTo>
                  <a:lnTo>
                    <a:pt x="0" y="1392"/>
                  </a:lnTo>
                  <a:lnTo>
                    <a:pt x="96" y="1392"/>
                  </a:ln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587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5791200" y="4507468"/>
            <a:ext cx="990600" cy="99060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b="0" dirty="0">
                <a:latin typeface="Calibri" pitchFamily="34" charset="0"/>
              </a:rPr>
              <a:t>•  •  •</a:t>
            </a:r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Nested Array Row Access</a:t>
            </a:r>
            <a:endParaRPr lang="en-US"/>
          </a:p>
        </p:txBody>
      </p:sp>
      <p:sp>
        <p:nvSpPr>
          <p:cNvPr id="31027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Row vectors</a:t>
            </a:r>
          </a:p>
          <a:p>
            <a:pPr lvl="1"/>
            <a:r>
              <a:rPr lang="en-US"/>
              <a:t>T   A[R][C]:  </a:t>
            </a:r>
            <a:r>
              <a:rPr lang="en-US" smtClean="0"/>
              <a:t>A[i] is array of C elements</a:t>
            </a:r>
          </a:p>
          <a:p>
            <a:pPr lvl="1"/>
            <a:r>
              <a:rPr lang="en-US" smtClean="0"/>
              <a:t>Each element of type T requires K bytes</a:t>
            </a:r>
          </a:p>
          <a:p>
            <a:pPr lvl="1"/>
            <a:r>
              <a:rPr lang="en-US" smtClean="0"/>
              <a:t>Starting address A +  i * (C * K)</a:t>
            </a:r>
            <a:endParaRPr lang="en-US" dirty="0"/>
          </a:p>
        </p:txBody>
      </p:sp>
      <p:sp>
        <p:nvSpPr>
          <p:cNvPr id="44" name="Footer Placeholder 4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Nested Arrays</a:t>
            </a:r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657600" y="3974068"/>
            <a:ext cx="2133600" cy="1524000"/>
            <a:chOff x="1680" y="2064"/>
            <a:chExt cx="1344" cy="960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680" y="2400"/>
              <a:ext cx="1344" cy="624"/>
              <a:chOff x="1488" y="3504"/>
              <a:chExt cx="1344" cy="624"/>
            </a:xfrm>
          </p:grpSpPr>
          <p:sp>
            <p:nvSpPr>
              <p:cNvPr id="310281" name="Rectangle 9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1344" cy="62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b="0" dirty="0">
                    <a:latin typeface="Calibri" pitchFamily="34" charset="0"/>
                  </a:rPr>
                  <a:t>• • •</a:t>
                </a:r>
              </a:p>
            </p:txBody>
          </p:sp>
          <p:sp>
            <p:nvSpPr>
              <p:cNvPr id="310279" name="Rectangle 7"/>
              <p:cNvSpPr>
                <a:spLocks noChangeArrowheads="1"/>
              </p:cNvSpPr>
              <p:nvPr/>
            </p:nvSpPr>
            <p:spPr bwMode="auto">
              <a:xfrm>
                <a:off x="1497" y="3504"/>
                <a:ext cx="384" cy="62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</a:t>
                </a:r>
                <a:r>
                  <a:rPr lang="en-US" sz="1600" dirty="0" err="1">
                    <a:latin typeface="Courier New" pitchFamily="49" charset="0"/>
                  </a:rPr>
                  <a:t>i</a:t>
                </a:r>
                <a:r>
                  <a:rPr lang="en-US" sz="1600" dirty="0">
                    <a:latin typeface="Courier New" pitchFamily="49" charset="0"/>
                  </a:rPr>
                  <a:t>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[0]</a:t>
                </a:r>
              </a:p>
            </p:txBody>
          </p:sp>
          <p:sp>
            <p:nvSpPr>
              <p:cNvPr id="310280" name="Rectangle 8"/>
              <p:cNvSpPr>
                <a:spLocks noChangeArrowheads="1"/>
              </p:cNvSpPr>
              <p:nvPr/>
            </p:nvSpPr>
            <p:spPr bwMode="auto">
              <a:xfrm>
                <a:off x="2448" y="3504"/>
                <a:ext cx="384" cy="62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</a:t>
                </a:r>
                <a:r>
                  <a:rPr lang="en-US" sz="1600" dirty="0" err="1">
                    <a:latin typeface="Courier New" pitchFamily="49" charset="0"/>
                  </a:rPr>
                  <a:t>i</a:t>
                </a:r>
                <a:r>
                  <a:rPr lang="en-US" sz="1600" dirty="0">
                    <a:latin typeface="Courier New" pitchFamily="49" charset="0"/>
                  </a:rPr>
                  <a:t>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[C-1]</a:t>
                </a:r>
              </a:p>
            </p:txBody>
          </p:sp>
        </p:grpSp>
        <p:sp>
          <p:nvSpPr>
            <p:cNvPr id="310282" name="Line 10"/>
            <p:cNvSpPr>
              <a:spLocks noChangeShapeType="1"/>
            </p:cNvSpPr>
            <p:nvPr/>
          </p:nvSpPr>
          <p:spPr bwMode="auto">
            <a:xfrm>
              <a:off x="1680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283" name="Line 11"/>
            <p:cNvSpPr>
              <a:spLocks noChangeShapeType="1"/>
            </p:cNvSpPr>
            <p:nvPr/>
          </p:nvSpPr>
          <p:spPr bwMode="auto">
            <a:xfrm>
              <a:off x="1680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284" name="Line 12"/>
            <p:cNvSpPr>
              <a:spLocks noChangeShapeType="1"/>
            </p:cNvSpPr>
            <p:nvPr/>
          </p:nvSpPr>
          <p:spPr bwMode="auto">
            <a:xfrm>
              <a:off x="3024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285" name="Line 13"/>
            <p:cNvSpPr>
              <a:spLocks noChangeShapeType="1"/>
            </p:cNvSpPr>
            <p:nvPr/>
          </p:nvSpPr>
          <p:spPr bwMode="auto">
            <a:xfrm>
              <a:off x="1680" y="2208"/>
              <a:ext cx="13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286" name="Rectangle 14"/>
            <p:cNvSpPr>
              <a:spLocks noChangeArrowheads="1"/>
            </p:cNvSpPr>
            <p:nvPr/>
          </p:nvSpPr>
          <p:spPr bwMode="auto">
            <a:xfrm>
              <a:off x="2112" y="2064"/>
              <a:ext cx="528" cy="240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600" dirty="0">
                  <a:latin typeface="Courier New" pitchFamily="49" charset="0"/>
                </a:rPr>
                <a:t>A[</a:t>
              </a:r>
              <a:r>
                <a:rPr lang="en-US" sz="1600" dirty="0" err="1">
                  <a:latin typeface="Courier New" pitchFamily="49" charset="0"/>
                </a:rPr>
                <a:t>i</a:t>
              </a:r>
              <a:r>
                <a:rPr lang="en-US" sz="1600" dirty="0">
                  <a:latin typeface="Courier New" pitchFamily="49" charset="0"/>
                </a:rPr>
                <a:t>]</a:t>
              </a:r>
              <a:endParaRPr lang="en-US" sz="1600" b="0" dirty="0">
                <a:latin typeface="Calibri" pitchFamily="34" charset="0"/>
              </a:endParaRP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6705600" y="3974068"/>
            <a:ext cx="2133600" cy="1524000"/>
            <a:chOff x="4176" y="2064"/>
            <a:chExt cx="1344" cy="960"/>
          </a:xfrm>
        </p:grpSpPr>
        <p:grpSp>
          <p:nvGrpSpPr>
            <p:cNvPr id="5" name="Group 16"/>
            <p:cNvGrpSpPr>
              <a:grpSpLocks/>
            </p:cNvGrpSpPr>
            <p:nvPr/>
          </p:nvGrpSpPr>
          <p:grpSpPr bwMode="auto">
            <a:xfrm>
              <a:off x="4176" y="2400"/>
              <a:ext cx="1344" cy="624"/>
              <a:chOff x="1488" y="3504"/>
              <a:chExt cx="1344" cy="624"/>
            </a:xfrm>
          </p:grpSpPr>
          <p:sp>
            <p:nvSpPr>
              <p:cNvPr id="310291" name="Rectangle 19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1344" cy="624"/>
              </a:xfrm>
              <a:prstGeom prst="rect">
                <a:avLst/>
              </a:prstGeom>
              <a:solidFill>
                <a:srgbClr val="D5F1C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b="0" dirty="0">
                    <a:latin typeface="Calibri" pitchFamily="34" charset="0"/>
                  </a:rPr>
                  <a:t>• • •</a:t>
                </a:r>
              </a:p>
            </p:txBody>
          </p:sp>
          <p:sp>
            <p:nvSpPr>
              <p:cNvPr id="310289" name="Rectangle 17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384" cy="624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[R-1]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[0]</a:t>
                </a:r>
              </a:p>
            </p:txBody>
          </p:sp>
          <p:sp>
            <p:nvSpPr>
              <p:cNvPr id="310290" name="Rectangle 18"/>
              <p:cNvSpPr>
                <a:spLocks noChangeArrowheads="1"/>
              </p:cNvSpPr>
              <p:nvPr/>
            </p:nvSpPr>
            <p:spPr bwMode="auto">
              <a:xfrm>
                <a:off x="2448" y="3504"/>
                <a:ext cx="384" cy="624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[R-1]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[C-1]</a:t>
                </a:r>
              </a:p>
            </p:txBody>
          </p:sp>
        </p:grpSp>
        <p:sp>
          <p:nvSpPr>
            <p:cNvPr id="310292" name="Line 20"/>
            <p:cNvSpPr>
              <a:spLocks noChangeShapeType="1"/>
            </p:cNvSpPr>
            <p:nvPr/>
          </p:nvSpPr>
          <p:spPr bwMode="auto">
            <a:xfrm>
              <a:off x="4176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293" name="Line 21"/>
            <p:cNvSpPr>
              <a:spLocks noChangeShapeType="1"/>
            </p:cNvSpPr>
            <p:nvPr/>
          </p:nvSpPr>
          <p:spPr bwMode="auto">
            <a:xfrm>
              <a:off x="5520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294" name="Line 22"/>
            <p:cNvSpPr>
              <a:spLocks noChangeShapeType="1"/>
            </p:cNvSpPr>
            <p:nvPr/>
          </p:nvSpPr>
          <p:spPr bwMode="auto">
            <a:xfrm>
              <a:off x="4176" y="2208"/>
              <a:ext cx="13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295" name="Rectangle 23"/>
            <p:cNvSpPr>
              <a:spLocks noChangeArrowheads="1"/>
            </p:cNvSpPr>
            <p:nvPr/>
          </p:nvSpPr>
          <p:spPr bwMode="auto">
            <a:xfrm>
              <a:off x="4608" y="2064"/>
              <a:ext cx="528" cy="240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600" dirty="0">
                  <a:latin typeface="Courier New" pitchFamily="49" charset="0"/>
                </a:rPr>
                <a:t>A[R-1]</a:t>
              </a:r>
              <a:endParaRPr lang="en-US" sz="1600" b="0" dirty="0">
                <a:latin typeface="Calibri" pitchFamily="34" charset="0"/>
              </a:endParaRPr>
            </a:p>
          </p:txBody>
        </p:sp>
      </p:grpSp>
      <p:sp>
        <p:nvSpPr>
          <p:cNvPr id="310296" name="Rectangle 24"/>
          <p:cNvSpPr>
            <a:spLocks noChangeArrowheads="1"/>
          </p:cNvSpPr>
          <p:nvPr/>
        </p:nvSpPr>
        <p:spPr bwMode="auto">
          <a:xfrm>
            <a:off x="2667000" y="4507468"/>
            <a:ext cx="990600" cy="99060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b="0" dirty="0">
                <a:latin typeface="Calibri" pitchFamily="34" charset="0"/>
              </a:rPr>
              <a:t>•  •  •</a:t>
            </a:r>
          </a:p>
        </p:txBody>
      </p:sp>
      <p:sp>
        <p:nvSpPr>
          <p:cNvPr id="310297" name="Text Box 25"/>
          <p:cNvSpPr txBox="1">
            <a:spLocks noChangeArrowheads="1"/>
          </p:cNvSpPr>
          <p:nvPr/>
        </p:nvSpPr>
        <p:spPr bwMode="auto">
          <a:xfrm>
            <a:off x="337417" y="5717619"/>
            <a:ext cx="39687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A</a:t>
            </a:r>
          </a:p>
        </p:txBody>
      </p:sp>
      <p:sp>
        <p:nvSpPr>
          <p:cNvPr id="310298" name="Line 26"/>
          <p:cNvSpPr>
            <a:spLocks noChangeShapeType="1"/>
          </p:cNvSpPr>
          <p:nvPr/>
        </p:nvSpPr>
        <p:spPr bwMode="auto">
          <a:xfrm flipV="1">
            <a:off x="533400" y="5498068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310299" name="Line 27"/>
          <p:cNvSpPr>
            <a:spLocks noChangeShapeType="1"/>
          </p:cNvSpPr>
          <p:nvPr/>
        </p:nvSpPr>
        <p:spPr bwMode="auto">
          <a:xfrm flipV="1">
            <a:off x="3657600" y="5498068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533400" y="3974068"/>
            <a:ext cx="2133600" cy="1524000"/>
            <a:chOff x="336" y="2064"/>
            <a:chExt cx="1344" cy="960"/>
          </a:xfrm>
        </p:grpSpPr>
        <p:grpSp>
          <p:nvGrpSpPr>
            <p:cNvPr id="7" name="Group 29"/>
            <p:cNvGrpSpPr>
              <a:grpSpLocks/>
            </p:cNvGrpSpPr>
            <p:nvPr/>
          </p:nvGrpSpPr>
          <p:grpSpPr bwMode="auto">
            <a:xfrm>
              <a:off x="336" y="2400"/>
              <a:ext cx="1344" cy="624"/>
              <a:chOff x="1488" y="3504"/>
              <a:chExt cx="1344" cy="624"/>
            </a:xfrm>
          </p:grpSpPr>
          <p:sp>
            <p:nvSpPr>
              <p:cNvPr id="310304" name="Rectangle 32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1344" cy="624"/>
              </a:xfrm>
              <a:prstGeom prst="rect">
                <a:avLst/>
              </a:prstGeom>
              <a:solidFill>
                <a:srgbClr val="F1C7C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b="0" dirty="0">
                    <a:latin typeface="Calibri" pitchFamily="34" charset="0"/>
                  </a:rPr>
                  <a:t>• • •</a:t>
                </a:r>
              </a:p>
            </p:txBody>
          </p:sp>
          <p:sp>
            <p:nvSpPr>
              <p:cNvPr id="310302" name="Rectangle 30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384" cy="624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[0]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[0]</a:t>
                </a:r>
              </a:p>
            </p:txBody>
          </p:sp>
          <p:sp>
            <p:nvSpPr>
              <p:cNvPr id="310303" name="Rectangle 31"/>
              <p:cNvSpPr>
                <a:spLocks noChangeArrowheads="1"/>
              </p:cNvSpPr>
              <p:nvPr/>
            </p:nvSpPr>
            <p:spPr bwMode="auto">
              <a:xfrm>
                <a:off x="2448" y="3504"/>
                <a:ext cx="384" cy="624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[0]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[C-1]</a:t>
                </a:r>
              </a:p>
            </p:txBody>
          </p:sp>
        </p:grpSp>
        <p:sp>
          <p:nvSpPr>
            <p:cNvPr id="310305" name="Line 33"/>
            <p:cNvSpPr>
              <a:spLocks noChangeShapeType="1"/>
            </p:cNvSpPr>
            <p:nvPr/>
          </p:nvSpPr>
          <p:spPr bwMode="auto">
            <a:xfrm>
              <a:off x="336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306" name="Line 34"/>
            <p:cNvSpPr>
              <a:spLocks noChangeShapeType="1"/>
            </p:cNvSpPr>
            <p:nvPr/>
          </p:nvSpPr>
          <p:spPr bwMode="auto">
            <a:xfrm>
              <a:off x="336" y="2208"/>
              <a:ext cx="13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307" name="Rectangle 35"/>
            <p:cNvSpPr>
              <a:spLocks noChangeArrowheads="1"/>
            </p:cNvSpPr>
            <p:nvPr/>
          </p:nvSpPr>
          <p:spPr bwMode="auto">
            <a:xfrm>
              <a:off x="768" y="2064"/>
              <a:ext cx="528" cy="240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600" dirty="0">
                  <a:latin typeface="Courier New" pitchFamily="49" charset="0"/>
                </a:rPr>
                <a:t>A[0]</a:t>
              </a:r>
              <a:endParaRPr lang="en-US" sz="1600" b="0" dirty="0">
                <a:latin typeface="Calibri" pitchFamily="34" charset="0"/>
              </a:endParaRPr>
            </a:p>
          </p:txBody>
        </p:sp>
        <p:sp>
          <p:nvSpPr>
            <p:cNvPr id="310308" name="Line 36"/>
            <p:cNvSpPr>
              <a:spLocks noChangeShapeType="1"/>
            </p:cNvSpPr>
            <p:nvPr/>
          </p:nvSpPr>
          <p:spPr bwMode="auto">
            <a:xfrm>
              <a:off x="1680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</p:grpSp>
      <p:sp>
        <p:nvSpPr>
          <p:cNvPr id="310310" name="Text Box 38"/>
          <p:cNvSpPr txBox="1">
            <a:spLocks noChangeArrowheads="1"/>
          </p:cNvSpPr>
          <p:nvPr/>
        </p:nvSpPr>
        <p:spPr bwMode="auto">
          <a:xfrm>
            <a:off x="3366654" y="5715000"/>
            <a:ext cx="1447800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A+i*C*4</a:t>
            </a:r>
          </a:p>
        </p:txBody>
      </p:sp>
      <p:sp>
        <p:nvSpPr>
          <p:cNvPr id="310311" name="Text Box 39"/>
          <p:cNvSpPr txBox="1">
            <a:spLocks noChangeArrowheads="1"/>
          </p:cNvSpPr>
          <p:nvPr/>
        </p:nvSpPr>
        <p:spPr bwMode="auto">
          <a:xfrm>
            <a:off x="6553200" y="5715000"/>
            <a:ext cx="1752600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A+(R-1)*C*4</a:t>
            </a:r>
          </a:p>
        </p:txBody>
      </p:sp>
      <p:sp>
        <p:nvSpPr>
          <p:cNvPr id="310312" name="Line 40"/>
          <p:cNvSpPr>
            <a:spLocks noChangeShapeType="1"/>
          </p:cNvSpPr>
          <p:nvPr/>
        </p:nvSpPr>
        <p:spPr bwMode="auto">
          <a:xfrm flipV="1">
            <a:off x="6705600" y="5498068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1" name="Text Box 15"/>
          <p:cNvSpPr txBox="1">
            <a:spLocks noChangeArrowheads="1"/>
          </p:cNvSpPr>
          <p:nvPr/>
        </p:nvSpPr>
        <p:spPr bwMode="auto">
          <a:xfrm>
            <a:off x="407075" y="3429000"/>
            <a:ext cx="203132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int A[R][C];</a:t>
            </a:r>
          </a:p>
        </p:txBody>
      </p:sp>
    </p:spTree>
    <p:extLst>
      <p:ext uri="{BB962C8B-B14F-4D97-AF65-F5344CB8AC3E}">
        <p14:creationId xmlns:p14="http://schemas.microsoft.com/office/powerpoint/2010/main" val="129673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Nested Array Row Access Code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Nested Arrays</a:t>
            </a:r>
            <a:endParaRPr lang="en-US"/>
          </a:p>
        </p:txBody>
      </p:sp>
      <p:sp>
        <p:nvSpPr>
          <p:cNvPr id="311300" name="Rectangle 4"/>
          <p:cNvSpPr>
            <a:spLocks noChangeArrowheads="1"/>
          </p:cNvSpPr>
          <p:nvPr/>
        </p:nvSpPr>
        <p:spPr bwMode="auto">
          <a:xfrm>
            <a:off x="596900" y="1219200"/>
            <a:ext cx="4114800" cy="1751762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*</a:t>
            </a:r>
            <a:r>
              <a:rPr lang="en-US" sz="1800" dirty="0" err="1" smtClean="0">
                <a:latin typeface="Courier New" pitchFamily="49" charset="0"/>
              </a:rPr>
              <a:t>get_sea_zip</a:t>
            </a:r>
            <a:r>
              <a:rPr lang="en-US" sz="1800" dirty="0" err="1">
                <a:latin typeface="Courier New" pitchFamily="49" charset="0"/>
              </a:rPr>
              <a:t>(int</a:t>
            </a:r>
            <a:r>
              <a:rPr lang="en-US" sz="1800" dirty="0">
                <a:latin typeface="Courier New" pitchFamily="49" charset="0"/>
              </a:rPr>
              <a:t> index)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return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sea[</a:t>
            </a:r>
            <a:r>
              <a:rPr lang="en-US" sz="1800" dirty="0" err="1">
                <a:latin typeface="Courier New" pitchFamily="49" charset="0"/>
              </a:rPr>
              <a:t>index</a:t>
            </a:r>
            <a:r>
              <a:rPr lang="en-US" sz="1800" dirty="0">
                <a:latin typeface="Courier New" pitchFamily="49" charset="0"/>
              </a:rPr>
              <a:t>];</a:t>
            </a:r>
          </a:p>
          <a:p>
            <a:pPr algn="l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}</a:t>
            </a:r>
          </a:p>
          <a:p>
            <a:pPr algn="l">
              <a:lnSpc>
                <a:spcPct val="100000"/>
              </a:lnSpc>
            </a:pPr>
            <a:endParaRPr lang="en-US" sz="1800" dirty="0" smtClean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endParaRPr lang="en-US" sz="1800" dirty="0">
              <a:latin typeface="Courier New" pitchFamily="49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953000" y="1219200"/>
            <a:ext cx="3352800" cy="174942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#define PCOUNT 4</a:t>
            </a:r>
            <a:endParaRPr lang="en-US" sz="1800" dirty="0" smtClean="0">
              <a:latin typeface="Courier New" pitchFamily="49" charset="0"/>
            </a:endParaRPr>
          </a:p>
          <a:p>
            <a:r>
              <a:rPr lang="en-US" sz="1800" dirty="0" err="1" smtClean="0">
                <a:latin typeface="Courier New" pitchFamily="49" charset="0"/>
              </a:rPr>
              <a:t>zip_dig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sea[PCOUNT</a:t>
            </a:r>
            <a:r>
              <a:rPr lang="en-US" sz="1800" dirty="0" smtClean="0">
                <a:latin typeface="Courier New" pitchFamily="49" charset="0"/>
              </a:rPr>
              <a:t>] = </a:t>
            </a:r>
          </a:p>
          <a:p>
            <a:r>
              <a:rPr lang="en-US" sz="1800" dirty="0" smtClean="0">
                <a:latin typeface="Courier New" pitchFamily="49" charset="0"/>
              </a:rPr>
              <a:t>  {{ 9, 8, 1, 9, 5 },</a:t>
            </a:r>
          </a:p>
          <a:p>
            <a:r>
              <a:rPr lang="en-US" sz="1800" dirty="0" smtClean="0">
                <a:latin typeface="Courier New" pitchFamily="49" charset="0"/>
              </a:rPr>
              <a:t>   { 9, 8, 1, 0, 5 },</a:t>
            </a:r>
          </a:p>
          <a:p>
            <a:r>
              <a:rPr lang="en-US" sz="1800" dirty="0" smtClean="0">
                <a:latin typeface="Courier New" pitchFamily="49" charset="0"/>
              </a:rPr>
              <a:t>   { 9, 8, 1, 0, 3 },</a:t>
            </a:r>
          </a:p>
          <a:p>
            <a:r>
              <a:rPr lang="en-US" sz="1800" dirty="0" smtClean="0">
                <a:latin typeface="Courier New" pitchFamily="49" charset="0"/>
              </a:rPr>
              <a:t>   { 9, 8, 1, 1, 5 }};</a:t>
            </a:r>
            <a:endParaRPr lang="en-US" sz="1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Nested Array Row Access Code</a:t>
            </a:r>
          </a:p>
        </p:txBody>
      </p:sp>
      <p:sp>
        <p:nvSpPr>
          <p:cNvPr id="311299" name="Rectangle 3"/>
          <p:cNvSpPr>
            <a:spLocks noGrp="1" noChangeArrowheads="1"/>
          </p:cNvSpPr>
          <p:nvPr>
            <p:ph idx="1"/>
          </p:nvPr>
        </p:nvSpPr>
        <p:spPr>
          <a:xfrm>
            <a:off x="396875" y="4263022"/>
            <a:ext cx="8366125" cy="2594978"/>
          </a:xfrm>
        </p:spPr>
        <p:txBody>
          <a:bodyPr/>
          <a:lstStyle/>
          <a:p>
            <a:r>
              <a:rPr lang="en-US" dirty="0"/>
              <a:t>Row Vector</a:t>
            </a:r>
            <a:endParaRPr lang="en-US" dirty="0" smtClean="0"/>
          </a:p>
          <a:p>
            <a:pPr lvl="1"/>
            <a:r>
              <a:rPr lang="en-US" b="1" dirty="0" err="1" smtClean="0">
                <a:latin typeface="Courier New" pitchFamily="49" charset="0"/>
              </a:rPr>
              <a:t>sea[</a:t>
            </a:r>
            <a:r>
              <a:rPr lang="en-US" b="1" dirty="0" err="1">
                <a:latin typeface="Courier New" pitchFamily="49" charset="0"/>
              </a:rPr>
              <a:t>index</a:t>
            </a:r>
            <a:r>
              <a:rPr lang="en-US" b="1" dirty="0">
                <a:latin typeface="Courier New" pitchFamily="49" charset="0"/>
              </a:rPr>
              <a:t>]</a:t>
            </a:r>
            <a:r>
              <a:rPr lang="en-US" b="1" dirty="0"/>
              <a:t> </a:t>
            </a:r>
            <a:r>
              <a:rPr lang="en-US" dirty="0"/>
              <a:t>is array of 5 </a:t>
            </a:r>
            <a:r>
              <a:rPr lang="en-US" b="1" dirty="0" err="1" smtClean="0">
                <a:latin typeface="Courier New" pitchFamily="49" charset="0"/>
              </a:rPr>
              <a:t>int</a:t>
            </a:r>
            <a:r>
              <a:rPr lang="en-US" dirty="0" err="1" smtClean="0"/>
              <a:t>s</a:t>
            </a:r>
            <a:r>
              <a:rPr lang="en-US" dirty="0" smtClean="0"/>
              <a:t> (a </a:t>
            </a:r>
            <a:r>
              <a:rPr lang="en-US" b="1" dirty="0" err="1" smtClean="0">
                <a:latin typeface="Courier New" pitchFamily="49" charset="0"/>
              </a:rPr>
              <a:t>zip_dig</a:t>
            </a:r>
            <a:r>
              <a:rPr lang="en-US" dirty="0" smtClean="0"/>
              <a:t> data type)</a:t>
            </a:r>
          </a:p>
          <a:p>
            <a:pPr lvl="1"/>
            <a:r>
              <a:rPr lang="en-US" dirty="0"/>
              <a:t>Starting address</a:t>
            </a:r>
            <a:r>
              <a:rPr lang="en-US" dirty="0" smtClean="0"/>
              <a:t> </a:t>
            </a:r>
            <a:r>
              <a:rPr lang="en-US" b="1" dirty="0" smtClean="0">
                <a:latin typeface="Courier New" pitchFamily="49" charset="0"/>
              </a:rPr>
              <a:t>sea+</a:t>
            </a:r>
            <a:r>
              <a:rPr lang="en-US" b="1" dirty="0">
                <a:latin typeface="Courier New" pitchFamily="49" charset="0"/>
              </a:rPr>
              <a:t>20*index</a:t>
            </a:r>
          </a:p>
          <a:p>
            <a:r>
              <a:rPr lang="en-US" dirty="0"/>
              <a:t>IA32 Code</a:t>
            </a:r>
          </a:p>
          <a:p>
            <a:pPr lvl="1"/>
            <a:r>
              <a:rPr lang="en-US" dirty="0"/>
              <a:t>Computes and returns address</a:t>
            </a:r>
          </a:p>
          <a:p>
            <a:pPr lvl="1"/>
            <a:r>
              <a:rPr lang="en-US" dirty="0"/>
              <a:t>Compute as</a:t>
            </a:r>
            <a:r>
              <a:rPr lang="en-US" dirty="0" smtClean="0"/>
              <a:t> </a:t>
            </a:r>
            <a:r>
              <a:rPr lang="en-US" b="1" dirty="0" smtClean="0">
                <a:latin typeface="Courier New" pitchFamily="49" charset="0"/>
              </a:rPr>
              <a:t>sea+4</a:t>
            </a:r>
            <a:r>
              <a:rPr lang="en-US" b="1" dirty="0">
                <a:latin typeface="Courier New" pitchFamily="49" charset="0"/>
              </a:rPr>
              <a:t>*(index+4*index</a:t>
            </a:r>
            <a:r>
              <a:rPr lang="en-US" b="1" dirty="0" smtClean="0">
                <a:latin typeface="Courier New" pitchFamily="49" charset="0"/>
              </a:rPr>
              <a:t>)=sea+20*index</a:t>
            </a:r>
          </a:p>
          <a:p>
            <a:endParaRPr lang="en-US" b="0" i="1" dirty="0"/>
          </a:p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Nested Arrays</a:t>
            </a:r>
            <a:endParaRPr lang="en-US"/>
          </a:p>
        </p:txBody>
      </p:sp>
      <p:sp>
        <p:nvSpPr>
          <p:cNvPr id="311300" name="Rectangle 4"/>
          <p:cNvSpPr>
            <a:spLocks noChangeArrowheads="1"/>
          </p:cNvSpPr>
          <p:nvPr/>
        </p:nvSpPr>
        <p:spPr bwMode="auto">
          <a:xfrm>
            <a:off x="596900" y="1219200"/>
            <a:ext cx="4114800" cy="1751762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*</a:t>
            </a:r>
            <a:r>
              <a:rPr lang="en-US" sz="1800" dirty="0" err="1" smtClean="0">
                <a:latin typeface="Courier New" pitchFamily="49" charset="0"/>
              </a:rPr>
              <a:t>get_sea_zip</a:t>
            </a:r>
            <a:r>
              <a:rPr lang="en-US" sz="1800" dirty="0" err="1">
                <a:latin typeface="Courier New" pitchFamily="49" charset="0"/>
              </a:rPr>
              <a:t>(int</a:t>
            </a:r>
            <a:r>
              <a:rPr lang="en-US" sz="1800" dirty="0">
                <a:latin typeface="Courier New" pitchFamily="49" charset="0"/>
              </a:rPr>
              <a:t> index)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return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sea[</a:t>
            </a:r>
            <a:r>
              <a:rPr lang="en-US" sz="1800" dirty="0" err="1">
                <a:latin typeface="Courier New" pitchFamily="49" charset="0"/>
              </a:rPr>
              <a:t>index</a:t>
            </a:r>
            <a:r>
              <a:rPr lang="en-US" sz="1800" dirty="0">
                <a:latin typeface="Courier New" pitchFamily="49" charset="0"/>
              </a:rPr>
              <a:t>];</a:t>
            </a:r>
          </a:p>
          <a:p>
            <a:pPr algn="l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}</a:t>
            </a:r>
          </a:p>
          <a:p>
            <a:pPr algn="l">
              <a:lnSpc>
                <a:spcPct val="100000"/>
              </a:lnSpc>
            </a:pPr>
            <a:endParaRPr lang="en-US" sz="1800" dirty="0" smtClean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endParaRPr lang="en-US" sz="1800" dirty="0">
              <a:latin typeface="Courier New" pitchFamily="49" charset="0"/>
            </a:endParaRPr>
          </a:p>
        </p:txBody>
      </p:sp>
      <p:sp>
        <p:nvSpPr>
          <p:cNvPr id="311301" name="Rectangle 5"/>
          <p:cNvSpPr>
            <a:spLocks noChangeArrowheads="1"/>
          </p:cNvSpPr>
          <p:nvPr/>
        </p:nvSpPr>
        <p:spPr bwMode="auto">
          <a:xfrm>
            <a:off x="596900" y="3200400"/>
            <a:ext cx="6781800" cy="92551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2900" algn="l"/>
                <a:tab pos="2628900" algn="l"/>
              </a:tabLst>
            </a:pPr>
            <a:r>
              <a:rPr lang="en-US" sz="1800" dirty="0">
                <a:latin typeface="Courier New" pitchFamily="49" charset="0"/>
              </a:rPr>
              <a:t>  # 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index</a:t>
            </a:r>
          </a:p>
          <a:p>
            <a:pPr algn="l">
              <a:lnSpc>
                <a:spcPct val="100000"/>
              </a:lnSpc>
              <a:tabLst>
                <a:tab pos="342900" algn="l"/>
                <a:tab pos="2628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leal</a:t>
            </a:r>
            <a:r>
              <a:rPr lang="en-US" sz="1800" dirty="0">
                <a:latin typeface="Courier New" pitchFamily="49" charset="0"/>
              </a:rPr>
              <a:t> (%eax,%eax,4),%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# 5 * index</a:t>
            </a:r>
          </a:p>
          <a:p>
            <a:pPr algn="l">
              <a:lnSpc>
                <a:spcPct val="100000"/>
              </a:lnSpc>
              <a:tabLst>
                <a:tab pos="342900" algn="l"/>
                <a:tab pos="2628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leal</a:t>
            </a:r>
            <a:r>
              <a:rPr lang="en-US" sz="1800" dirty="0" smtClean="0">
                <a:latin typeface="Courier New" pitchFamily="49" charset="0"/>
              </a:rPr>
              <a:t> sea(</a:t>
            </a:r>
            <a:r>
              <a:rPr lang="en-US" sz="1800" dirty="0">
                <a:latin typeface="Courier New" pitchFamily="49" charset="0"/>
              </a:rPr>
              <a:t>,%eax,4),%eax	#</a:t>
            </a:r>
            <a:r>
              <a:rPr lang="en-US" sz="1800" dirty="0" smtClean="0">
                <a:latin typeface="Courier New" pitchFamily="49" charset="0"/>
              </a:rPr>
              <a:t> sea + </a:t>
            </a:r>
            <a:r>
              <a:rPr lang="en-US" sz="1800" dirty="0">
                <a:latin typeface="Courier New" pitchFamily="49" charset="0"/>
              </a:rPr>
              <a:t>(20 * index)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953000" y="1219200"/>
            <a:ext cx="3352800" cy="1749425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#define PCOUNT 4</a:t>
            </a:r>
            <a:endParaRPr lang="en-US" sz="1800" dirty="0" smtClean="0">
              <a:latin typeface="Courier New" pitchFamily="49" charset="0"/>
            </a:endParaRPr>
          </a:p>
          <a:p>
            <a:r>
              <a:rPr lang="en-US" sz="1800" dirty="0" err="1" smtClean="0">
                <a:latin typeface="Courier New" pitchFamily="49" charset="0"/>
              </a:rPr>
              <a:t>zip_dig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sea[PCOUNT</a:t>
            </a:r>
            <a:r>
              <a:rPr lang="en-US" sz="1800" dirty="0" smtClean="0">
                <a:latin typeface="Courier New" pitchFamily="49" charset="0"/>
              </a:rPr>
              <a:t>] = </a:t>
            </a:r>
          </a:p>
          <a:p>
            <a:r>
              <a:rPr lang="en-US" sz="1800" dirty="0" smtClean="0">
                <a:latin typeface="Courier New" pitchFamily="49" charset="0"/>
              </a:rPr>
              <a:t>  {{ 9, 8, 1, 9, 5 },</a:t>
            </a:r>
          </a:p>
          <a:p>
            <a:r>
              <a:rPr lang="en-US" sz="1800" dirty="0" smtClean="0">
                <a:latin typeface="Courier New" pitchFamily="49" charset="0"/>
              </a:rPr>
              <a:t>   { 9, 8, 1, 0, 5 },</a:t>
            </a:r>
          </a:p>
          <a:p>
            <a:r>
              <a:rPr lang="en-US" sz="1800" dirty="0" smtClean="0">
                <a:latin typeface="Courier New" pitchFamily="49" charset="0"/>
              </a:rPr>
              <a:t>   { 9, 8, 1, 0, 3 },</a:t>
            </a:r>
          </a:p>
          <a:p>
            <a:r>
              <a:rPr lang="en-US" sz="1800" dirty="0" smtClean="0">
                <a:latin typeface="Courier New" pitchFamily="49" charset="0"/>
              </a:rPr>
              <a:t>   { 9, 8, 1, 1, 5 }};</a:t>
            </a:r>
            <a:endParaRPr lang="en-US" sz="1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5791200" y="4507468"/>
            <a:ext cx="990600" cy="99060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b="0" dirty="0">
                <a:latin typeface="Calibri" pitchFamily="34" charset="0"/>
              </a:rPr>
              <a:t>•  •  •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657600" y="3974068"/>
            <a:ext cx="2133600" cy="1524000"/>
            <a:chOff x="1680" y="2064"/>
            <a:chExt cx="1344" cy="960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680" y="2400"/>
              <a:ext cx="1344" cy="624"/>
              <a:chOff x="1488" y="3504"/>
              <a:chExt cx="1344" cy="624"/>
            </a:xfrm>
          </p:grpSpPr>
          <p:sp>
            <p:nvSpPr>
              <p:cNvPr id="310281" name="Rectangle 9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1344" cy="62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600" b="0" dirty="0" smtClean="0">
                    <a:latin typeface="Calibri" pitchFamily="34" charset="0"/>
                  </a:rPr>
                  <a:t> •</a:t>
                </a:r>
                <a:r>
                  <a:rPr lang="en-US" sz="1600" b="0" dirty="0">
                    <a:latin typeface="Calibri" pitchFamily="34" charset="0"/>
                  </a:rPr>
                  <a:t> • </a:t>
                </a:r>
                <a:r>
                  <a:rPr lang="en-US" sz="1600" b="0" dirty="0" smtClean="0">
                    <a:latin typeface="Calibri" pitchFamily="34" charset="0"/>
                  </a:rPr>
                  <a:t>•                      • • •</a:t>
                </a:r>
                <a:endParaRPr lang="en-US" sz="1600" b="0" dirty="0">
                  <a:latin typeface="Calibri" pitchFamily="34" charset="0"/>
                </a:endParaRPr>
              </a:p>
            </p:txBody>
          </p:sp>
          <p:sp>
            <p:nvSpPr>
              <p:cNvPr id="310279" name="Rectangle 7"/>
              <p:cNvSpPr>
                <a:spLocks noChangeArrowheads="1"/>
              </p:cNvSpPr>
              <p:nvPr/>
            </p:nvSpPr>
            <p:spPr bwMode="auto">
              <a:xfrm>
                <a:off x="1920" y="3504"/>
                <a:ext cx="384" cy="62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</a:t>
                </a:r>
                <a:r>
                  <a:rPr lang="en-US" sz="1600" dirty="0" err="1">
                    <a:latin typeface="Courier New" pitchFamily="49" charset="0"/>
                  </a:rPr>
                  <a:t>i</a:t>
                </a:r>
                <a:r>
                  <a:rPr lang="en-US" sz="1600" dirty="0">
                    <a:latin typeface="Courier New" pitchFamily="49" charset="0"/>
                  </a:rPr>
                  <a:t>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 smtClean="0">
                    <a:latin typeface="Courier New" pitchFamily="49" charset="0"/>
                  </a:rPr>
                  <a:t>[j]</a:t>
                </a:r>
                <a:endParaRPr lang="en-US" sz="1600" dirty="0">
                  <a:latin typeface="Courier New" pitchFamily="49" charset="0"/>
                </a:endParaRPr>
              </a:p>
            </p:txBody>
          </p:sp>
        </p:grpSp>
        <p:sp>
          <p:nvSpPr>
            <p:cNvPr id="310282" name="Line 10"/>
            <p:cNvSpPr>
              <a:spLocks noChangeShapeType="1"/>
            </p:cNvSpPr>
            <p:nvPr/>
          </p:nvSpPr>
          <p:spPr bwMode="auto">
            <a:xfrm>
              <a:off x="1680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283" name="Line 11"/>
            <p:cNvSpPr>
              <a:spLocks noChangeShapeType="1"/>
            </p:cNvSpPr>
            <p:nvPr/>
          </p:nvSpPr>
          <p:spPr bwMode="auto">
            <a:xfrm>
              <a:off x="1680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284" name="Line 12"/>
            <p:cNvSpPr>
              <a:spLocks noChangeShapeType="1"/>
            </p:cNvSpPr>
            <p:nvPr/>
          </p:nvSpPr>
          <p:spPr bwMode="auto">
            <a:xfrm>
              <a:off x="3024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285" name="Line 13"/>
            <p:cNvSpPr>
              <a:spLocks noChangeShapeType="1"/>
            </p:cNvSpPr>
            <p:nvPr/>
          </p:nvSpPr>
          <p:spPr bwMode="auto">
            <a:xfrm>
              <a:off x="1680" y="2208"/>
              <a:ext cx="13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286" name="Rectangle 14"/>
            <p:cNvSpPr>
              <a:spLocks noChangeArrowheads="1"/>
            </p:cNvSpPr>
            <p:nvPr/>
          </p:nvSpPr>
          <p:spPr bwMode="auto">
            <a:xfrm>
              <a:off x="2112" y="2064"/>
              <a:ext cx="528" cy="240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600" dirty="0">
                  <a:latin typeface="Courier New" pitchFamily="49" charset="0"/>
                </a:rPr>
                <a:t>A[</a:t>
              </a:r>
              <a:r>
                <a:rPr lang="en-US" sz="1600" dirty="0" err="1">
                  <a:latin typeface="Courier New" pitchFamily="49" charset="0"/>
                </a:rPr>
                <a:t>i</a:t>
              </a:r>
              <a:r>
                <a:rPr lang="en-US" sz="1600" dirty="0">
                  <a:latin typeface="Courier New" pitchFamily="49" charset="0"/>
                </a:rPr>
                <a:t>]</a:t>
              </a:r>
              <a:endParaRPr lang="en-US" sz="1600" b="0" dirty="0">
                <a:latin typeface="Calibri" pitchFamily="34" charset="0"/>
              </a:endParaRP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6705600" y="3974068"/>
            <a:ext cx="2133600" cy="1524000"/>
            <a:chOff x="4176" y="2064"/>
            <a:chExt cx="1344" cy="960"/>
          </a:xfrm>
        </p:grpSpPr>
        <p:grpSp>
          <p:nvGrpSpPr>
            <p:cNvPr id="5" name="Group 16"/>
            <p:cNvGrpSpPr>
              <a:grpSpLocks/>
            </p:cNvGrpSpPr>
            <p:nvPr/>
          </p:nvGrpSpPr>
          <p:grpSpPr bwMode="auto">
            <a:xfrm>
              <a:off x="4176" y="2400"/>
              <a:ext cx="1344" cy="624"/>
              <a:chOff x="1488" y="3504"/>
              <a:chExt cx="1344" cy="624"/>
            </a:xfrm>
          </p:grpSpPr>
          <p:sp>
            <p:nvSpPr>
              <p:cNvPr id="310291" name="Rectangle 19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1344" cy="624"/>
              </a:xfrm>
              <a:prstGeom prst="rect">
                <a:avLst/>
              </a:prstGeom>
              <a:solidFill>
                <a:srgbClr val="D5F1C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b="0" dirty="0">
                    <a:latin typeface="Calibri" pitchFamily="34" charset="0"/>
                  </a:rPr>
                  <a:t>• • •</a:t>
                </a:r>
              </a:p>
            </p:txBody>
          </p:sp>
          <p:sp>
            <p:nvSpPr>
              <p:cNvPr id="310289" name="Rectangle 17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384" cy="624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[R-1]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[0]</a:t>
                </a:r>
              </a:p>
            </p:txBody>
          </p:sp>
          <p:sp>
            <p:nvSpPr>
              <p:cNvPr id="310290" name="Rectangle 18"/>
              <p:cNvSpPr>
                <a:spLocks noChangeArrowheads="1"/>
              </p:cNvSpPr>
              <p:nvPr/>
            </p:nvSpPr>
            <p:spPr bwMode="auto">
              <a:xfrm>
                <a:off x="2448" y="3504"/>
                <a:ext cx="384" cy="624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[R-1]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[C-1]</a:t>
                </a:r>
              </a:p>
            </p:txBody>
          </p:sp>
        </p:grpSp>
        <p:sp>
          <p:nvSpPr>
            <p:cNvPr id="310292" name="Line 20"/>
            <p:cNvSpPr>
              <a:spLocks noChangeShapeType="1"/>
            </p:cNvSpPr>
            <p:nvPr/>
          </p:nvSpPr>
          <p:spPr bwMode="auto">
            <a:xfrm>
              <a:off x="4176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293" name="Line 21"/>
            <p:cNvSpPr>
              <a:spLocks noChangeShapeType="1"/>
            </p:cNvSpPr>
            <p:nvPr/>
          </p:nvSpPr>
          <p:spPr bwMode="auto">
            <a:xfrm>
              <a:off x="5520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294" name="Line 22"/>
            <p:cNvSpPr>
              <a:spLocks noChangeShapeType="1"/>
            </p:cNvSpPr>
            <p:nvPr/>
          </p:nvSpPr>
          <p:spPr bwMode="auto">
            <a:xfrm>
              <a:off x="4176" y="2208"/>
              <a:ext cx="13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295" name="Rectangle 23"/>
            <p:cNvSpPr>
              <a:spLocks noChangeArrowheads="1"/>
            </p:cNvSpPr>
            <p:nvPr/>
          </p:nvSpPr>
          <p:spPr bwMode="auto">
            <a:xfrm>
              <a:off x="4608" y="2064"/>
              <a:ext cx="528" cy="240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600" dirty="0">
                  <a:latin typeface="Courier New" pitchFamily="49" charset="0"/>
                </a:rPr>
                <a:t>A[R-1]</a:t>
              </a:r>
              <a:endParaRPr lang="en-US" sz="1600" b="0" dirty="0">
                <a:latin typeface="Calibri" pitchFamily="34" charset="0"/>
              </a:endParaRPr>
            </a:p>
          </p:txBody>
        </p:sp>
      </p:grpSp>
      <p:sp>
        <p:nvSpPr>
          <p:cNvPr id="310296" name="Rectangle 24"/>
          <p:cNvSpPr>
            <a:spLocks noChangeArrowheads="1"/>
          </p:cNvSpPr>
          <p:nvPr/>
        </p:nvSpPr>
        <p:spPr bwMode="auto">
          <a:xfrm>
            <a:off x="2667000" y="4507468"/>
            <a:ext cx="990600" cy="99060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b="0" dirty="0">
                <a:latin typeface="Calibri" pitchFamily="34" charset="0"/>
              </a:rPr>
              <a:t>•  •  •</a:t>
            </a:r>
          </a:p>
        </p:txBody>
      </p:sp>
      <p:sp>
        <p:nvSpPr>
          <p:cNvPr id="310297" name="Text Box 25"/>
          <p:cNvSpPr txBox="1">
            <a:spLocks noChangeArrowheads="1"/>
          </p:cNvSpPr>
          <p:nvPr/>
        </p:nvSpPr>
        <p:spPr bwMode="auto">
          <a:xfrm>
            <a:off x="332508" y="5725080"/>
            <a:ext cx="39687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A</a:t>
            </a:r>
          </a:p>
        </p:txBody>
      </p:sp>
      <p:sp>
        <p:nvSpPr>
          <p:cNvPr id="310298" name="Line 26"/>
          <p:cNvSpPr>
            <a:spLocks noChangeShapeType="1"/>
          </p:cNvSpPr>
          <p:nvPr/>
        </p:nvSpPr>
        <p:spPr bwMode="auto">
          <a:xfrm flipV="1">
            <a:off x="533400" y="5498068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310299" name="Line 27"/>
          <p:cNvSpPr>
            <a:spLocks noChangeShapeType="1"/>
          </p:cNvSpPr>
          <p:nvPr/>
        </p:nvSpPr>
        <p:spPr bwMode="auto">
          <a:xfrm flipV="1">
            <a:off x="3657600" y="5498068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533400" y="3974068"/>
            <a:ext cx="2133600" cy="1524000"/>
            <a:chOff x="336" y="2064"/>
            <a:chExt cx="1344" cy="960"/>
          </a:xfrm>
        </p:grpSpPr>
        <p:grpSp>
          <p:nvGrpSpPr>
            <p:cNvPr id="7" name="Group 29"/>
            <p:cNvGrpSpPr>
              <a:grpSpLocks/>
            </p:cNvGrpSpPr>
            <p:nvPr/>
          </p:nvGrpSpPr>
          <p:grpSpPr bwMode="auto">
            <a:xfrm>
              <a:off x="336" y="2400"/>
              <a:ext cx="1344" cy="624"/>
              <a:chOff x="1488" y="3504"/>
              <a:chExt cx="1344" cy="624"/>
            </a:xfrm>
          </p:grpSpPr>
          <p:sp>
            <p:nvSpPr>
              <p:cNvPr id="310304" name="Rectangle 32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1344" cy="624"/>
              </a:xfrm>
              <a:prstGeom prst="rect">
                <a:avLst/>
              </a:prstGeom>
              <a:solidFill>
                <a:srgbClr val="F1C7C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b="0" dirty="0">
                    <a:latin typeface="Calibri" pitchFamily="34" charset="0"/>
                  </a:rPr>
                  <a:t>• • •</a:t>
                </a:r>
              </a:p>
            </p:txBody>
          </p:sp>
          <p:sp>
            <p:nvSpPr>
              <p:cNvPr id="310302" name="Rectangle 30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384" cy="624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[0]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[0]</a:t>
                </a:r>
              </a:p>
            </p:txBody>
          </p:sp>
          <p:sp>
            <p:nvSpPr>
              <p:cNvPr id="310303" name="Rectangle 31"/>
              <p:cNvSpPr>
                <a:spLocks noChangeArrowheads="1"/>
              </p:cNvSpPr>
              <p:nvPr/>
            </p:nvSpPr>
            <p:spPr bwMode="auto">
              <a:xfrm>
                <a:off x="2448" y="3504"/>
                <a:ext cx="384" cy="624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[0]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[C-1]</a:t>
                </a:r>
              </a:p>
            </p:txBody>
          </p:sp>
        </p:grpSp>
        <p:sp>
          <p:nvSpPr>
            <p:cNvPr id="310305" name="Line 33"/>
            <p:cNvSpPr>
              <a:spLocks noChangeShapeType="1"/>
            </p:cNvSpPr>
            <p:nvPr/>
          </p:nvSpPr>
          <p:spPr bwMode="auto">
            <a:xfrm>
              <a:off x="336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306" name="Line 34"/>
            <p:cNvSpPr>
              <a:spLocks noChangeShapeType="1"/>
            </p:cNvSpPr>
            <p:nvPr/>
          </p:nvSpPr>
          <p:spPr bwMode="auto">
            <a:xfrm>
              <a:off x="336" y="2208"/>
              <a:ext cx="13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307" name="Rectangle 35"/>
            <p:cNvSpPr>
              <a:spLocks noChangeArrowheads="1"/>
            </p:cNvSpPr>
            <p:nvPr/>
          </p:nvSpPr>
          <p:spPr bwMode="auto">
            <a:xfrm>
              <a:off x="768" y="2064"/>
              <a:ext cx="528" cy="240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600" dirty="0">
                  <a:latin typeface="Courier New" pitchFamily="49" charset="0"/>
                </a:rPr>
                <a:t>A[0]</a:t>
              </a:r>
              <a:endParaRPr lang="en-US" sz="1600" b="0" dirty="0">
                <a:latin typeface="Calibri" pitchFamily="34" charset="0"/>
              </a:endParaRPr>
            </a:p>
          </p:txBody>
        </p:sp>
        <p:sp>
          <p:nvSpPr>
            <p:cNvPr id="310308" name="Line 36"/>
            <p:cNvSpPr>
              <a:spLocks noChangeShapeType="1"/>
            </p:cNvSpPr>
            <p:nvPr/>
          </p:nvSpPr>
          <p:spPr bwMode="auto">
            <a:xfrm>
              <a:off x="1680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</p:grpSp>
      <p:sp>
        <p:nvSpPr>
          <p:cNvPr id="310310" name="Text Box 38"/>
          <p:cNvSpPr txBox="1">
            <a:spLocks noChangeArrowheads="1"/>
          </p:cNvSpPr>
          <p:nvPr/>
        </p:nvSpPr>
        <p:spPr bwMode="auto">
          <a:xfrm>
            <a:off x="3193757" y="5725080"/>
            <a:ext cx="1447800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A + </a:t>
            </a:r>
            <a:r>
              <a:rPr lang="en-US" sz="1800" dirty="0" err="1" smtClean="0">
                <a:latin typeface="Courier New" pitchFamily="49" charset="0"/>
              </a:rPr>
              <a:t>i</a:t>
            </a:r>
            <a:r>
              <a:rPr lang="en-US" sz="1800" dirty="0">
                <a:latin typeface="Courier New" pitchFamily="49" charset="0"/>
              </a:rPr>
              <a:t>*C*4</a:t>
            </a:r>
          </a:p>
        </p:txBody>
      </p:sp>
      <p:sp>
        <p:nvSpPr>
          <p:cNvPr id="310311" name="Text Box 39"/>
          <p:cNvSpPr txBox="1">
            <a:spLocks noChangeArrowheads="1"/>
          </p:cNvSpPr>
          <p:nvPr/>
        </p:nvSpPr>
        <p:spPr bwMode="auto">
          <a:xfrm>
            <a:off x="6216050" y="5725080"/>
            <a:ext cx="205547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A + (</a:t>
            </a:r>
            <a:r>
              <a:rPr lang="en-US" sz="1800" dirty="0">
                <a:latin typeface="Courier New" pitchFamily="49" charset="0"/>
              </a:rPr>
              <a:t>R-1)*C*4</a:t>
            </a:r>
          </a:p>
        </p:txBody>
      </p:sp>
      <p:sp>
        <p:nvSpPr>
          <p:cNvPr id="310312" name="Line 40"/>
          <p:cNvSpPr>
            <a:spLocks noChangeShapeType="1"/>
          </p:cNvSpPr>
          <p:nvPr/>
        </p:nvSpPr>
        <p:spPr bwMode="auto">
          <a:xfrm flipV="1">
            <a:off x="6705600" y="5498068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1" name="Text Box 15"/>
          <p:cNvSpPr txBox="1">
            <a:spLocks noChangeArrowheads="1"/>
          </p:cNvSpPr>
          <p:nvPr/>
        </p:nvSpPr>
        <p:spPr bwMode="auto">
          <a:xfrm>
            <a:off x="407075" y="3429000"/>
            <a:ext cx="203132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int A[R][C];</a:t>
            </a:r>
          </a:p>
        </p:txBody>
      </p:sp>
      <p:sp>
        <p:nvSpPr>
          <p:cNvPr id="42" name="Line 27"/>
          <p:cNvSpPr>
            <a:spLocks noChangeShapeType="1"/>
          </p:cNvSpPr>
          <p:nvPr/>
        </p:nvSpPr>
        <p:spPr bwMode="auto">
          <a:xfrm flipH="1" flipV="1">
            <a:off x="4648199" y="5498068"/>
            <a:ext cx="225705" cy="863290"/>
          </a:xfrm>
          <a:prstGeom prst="line">
            <a:avLst/>
          </a:prstGeom>
          <a:noFill/>
          <a:ln w="57150">
            <a:solidFill>
              <a:srgbClr val="990000"/>
            </a:solidFill>
            <a:round/>
            <a:headEnd/>
            <a:tailEnd type="triangle" w="med" len="sm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4" name="Footer Placeholder 4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Nested Arrays</a:t>
            </a:r>
            <a:endParaRPr lang="en-US"/>
          </a:p>
        </p:txBody>
      </p:sp>
      <p:sp>
        <p:nvSpPr>
          <p:cNvPr id="46" name="Rectangle 3"/>
          <p:cNvSpPr>
            <a:spLocks noGrp="1" noChangeArrowheads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Nested Array Row Access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ChangeArrowheads="1"/>
          </p:cNvSpPr>
          <p:nvPr/>
        </p:nvSpPr>
        <p:spPr bwMode="auto">
          <a:xfrm>
            <a:off x="5791200" y="4507468"/>
            <a:ext cx="990600" cy="99060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b="0" dirty="0">
                <a:latin typeface="Calibri" pitchFamily="34" charset="0"/>
              </a:rPr>
              <a:t>•  •  •</a:t>
            </a:r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Nested Array Row Access</a:t>
            </a:r>
            <a:endParaRPr lang="en-US"/>
          </a:p>
        </p:txBody>
      </p:sp>
      <p:sp>
        <p:nvSpPr>
          <p:cNvPr id="31027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Array Elements </a:t>
            </a:r>
          </a:p>
          <a:p>
            <a:pPr lvl="1"/>
            <a:r>
              <a:rPr lang="en-US" smtClean="0"/>
              <a:t> A[i][j] is element of type T, which requires K bytes</a:t>
            </a:r>
          </a:p>
          <a:p>
            <a:pPr lvl="1"/>
            <a:r>
              <a:rPr lang="en-US" smtClean="0"/>
              <a:t>Address  A + i * (C * K) +  j * K = </a:t>
            </a:r>
            <a:r>
              <a:rPr lang="pl-PL" smtClean="0"/>
              <a:t>A + (i * C +  j</a:t>
            </a:r>
            <a:r>
              <a:rPr lang="en-US" smtClean="0"/>
              <a:t>)</a:t>
            </a:r>
            <a:r>
              <a:rPr lang="pl-PL" smtClean="0"/>
              <a:t>* K</a:t>
            </a:r>
            <a:endParaRPr lang="en-US" dirty="0"/>
          </a:p>
        </p:txBody>
      </p:sp>
      <p:sp>
        <p:nvSpPr>
          <p:cNvPr id="46" name="Footer Placeholder 4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Nested Arrays</a:t>
            </a:r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657600" y="3974068"/>
            <a:ext cx="2133600" cy="1524000"/>
            <a:chOff x="1680" y="2064"/>
            <a:chExt cx="1344" cy="960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680" y="2400"/>
              <a:ext cx="1344" cy="624"/>
              <a:chOff x="1488" y="3504"/>
              <a:chExt cx="1344" cy="624"/>
            </a:xfrm>
          </p:grpSpPr>
          <p:sp>
            <p:nvSpPr>
              <p:cNvPr id="310281" name="Rectangle 9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1344" cy="62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600" b="0" dirty="0" smtClean="0">
                    <a:latin typeface="Calibri" pitchFamily="34" charset="0"/>
                  </a:rPr>
                  <a:t> •</a:t>
                </a:r>
                <a:r>
                  <a:rPr lang="en-US" sz="1600" b="0" dirty="0">
                    <a:latin typeface="Calibri" pitchFamily="34" charset="0"/>
                  </a:rPr>
                  <a:t> • </a:t>
                </a:r>
                <a:r>
                  <a:rPr lang="en-US" sz="1600" b="0" dirty="0" smtClean="0">
                    <a:latin typeface="Calibri" pitchFamily="34" charset="0"/>
                  </a:rPr>
                  <a:t>•                      • • •</a:t>
                </a:r>
                <a:endParaRPr lang="en-US" sz="1600" b="0" dirty="0">
                  <a:latin typeface="Calibri" pitchFamily="34" charset="0"/>
                </a:endParaRPr>
              </a:p>
            </p:txBody>
          </p:sp>
          <p:sp>
            <p:nvSpPr>
              <p:cNvPr id="310279" name="Rectangle 7"/>
              <p:cNvSpPr>
                <a:spLocks noChangeArrowheads="1"/>
              </p:cNvSpPr>
              <p:nvPr/>
            </p:nvSpPr>
            <p:spPr bwMode="auto">
              <a:xfrm>
                <a:off x="1920" y="3504"/>
                <a:ext cx="384" cy="62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</a:t>
                </a:r>
                <a:r>
                  <a:rPr lang="en-US" sz="1600" dirty="0" err="1">
                    <a:latin typeface="Courier New" pitchFamily="49" charset="0"/>
                  </a:rPr>
                  <a:t>i</a:t>
                </a:r>
                <a:r>
                  <a:rPr lang="en-US" sz="1600" dirty="0">
                    <a:latin typeface="Courier New" pitchFamily="49" charset="0"/>
                  </a:rPr>
                  <a:t>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 smtClean="0">
                    <a:latin typeface="Courier New" pitchFamily="49" charset="0"/>
                  </a:rPr>
                  <a:t>[j]</a:t>
                </a:r>
                <a:endParaRPr lang="en-US" sz="1600" dirty="0">
                  <a:latin typeface="Courier New" pitchFamily="49" charset="0"/>
                </a:endParaRPr>
              </a:p>
            </p:txBody>
          </p:sp>
        </p:grpSp>
        <p:sp>
          <p:nvSpPr>
            <p:cNvPr id="310282" name="Line 10"/>
            <p:cNvSpPr>
              <a:spLocks noChangeShapeType="1"/>
            </p:cNvSpPr>
            <p:nvPr/>
          </p:nvSpPr>
          <p:spPr bwMode="auto">
            <a:xfrm>
              <a:off x="1680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283" name="Line 11"/>
            <p:cNvSpPr>
              <a:spLocks noChangeShapeType="1"/>
            </p:cNvSpPr>
            <p:nvPr/>
          </p:nvSpPr>
          <p:spPr bwMode="auto">
            <a:xfrm>
              <a:off x="1680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284" name="Line 12"/>
            <p:cNvSpPr>
              <a:spLocks noChangeShapeType="1"/>
            </p:cNvSpPr>
            <p:nvPr/>
          </p:nvSpPr>
          <p:spPr bwMode="auto">
            <a:xfrm>
              <a:off x="3024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285" name="Line 13"/>
            <p:cNvSpPr>
              <a:spLocks noChangeShapeType="1"/>
            </p:cNvSpPr>
            <p:nvPr/>
          </p:nvSpPr>
          <p:spPr bwMode="auto">
            <a:xfrm>
              <a:off x="1680" y="2208"/>
              <a:ext cx="13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286" name="Rectangle 14"/>
            <p:cNvSpPr>
              <a:spLocks noChangeArrowheads="1"/>
            </p:cNvSpPr>
            <p:nvPr/>
          </p:nvSpPr>
          <p:spPr bwMode="auto">
            <a:xfrm>
              <a:off x="2112" y="2064"/>
              <a:ext cx="528" cy="240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600" dirty="0">
                  <a:latin typeface="Courier New" pitchFamily="49" charset="0"/>
                </a:rPr>
                <a:t>A[</a:t>
              </a:r>
              <a:r>
                <a:rPr lang="en-US" sz="1600" dirty="0" err="1">
                  <a:latin typeface="Courier New" pitchFamily="49" charset="0"/>
                </a:rPr>
                <a:t>i</a:t>
              </a:r>
              <a:r>
                <a:rPr lang="en-US" sz="1600" dirty="0">
                  <a:latin typeface="Courier New" pitchFamily="49" charset="0"/>
                </a:rPr>
                <a:t>]</a:t>
              </a:r>
              <a:endParaRPr lang="en-US" sz="1600" b="0" dirty="0">
                <a:latin typeface="Calibri" pitchFamily="34" charset="0"/>
              </a:endParaRP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6705600" y="3974068"/>
            <a:ext cx="2133600" cy="1524000"/>
            <a:chOff x="4176" y="2064"/>
            <a:chExt cx="1344" cy="960"/>
          </a:xfrm>
        </p:grpSpPr>
        <p:grpSp>
          <p:nvGrpSpPr>
            <p:cNvPr id="5" name="Group 16"/>
            <p:cNvGrpSpPr>
              <a:grpSpLocks/>
            </p:cNvGrpSpPr>
            <p:nvPr/>
          </p:nvGrpSpPr>
          <p:grpSpPr bwMode="auto">
            <a:xfrm>
              <a:off x="4176" y="2400"/>
              <a:ext cx="1344" cy="624"/>
              <a:chOff x="1488" y="3504"/>
              <a:chExt cx="1344" cy="624"/>
            </a:xfrm>
          </p:grpSpPr>
          <p:sp>
            <p:nvSpPr>
              <p:cNvPr id="310291" name="Rectangle 19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1344" cy="624"/>
              </a:xfrm>
              <a:prstGeom prst="rect">
                <a:avLst/>
              </a:prstGeom>
              <a:solidFill>
                <a:srgbClr val="D5F1C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b="0" dirty="0">
                    <a:latin typeface="Calibri" pitchFamily="34" charset="0"/>
                  </a:rPr>
                  <a:t>• • •</a:t>
                </a:r>
              </a:p>
            </p:txBody>
          </p:sp>
          <p:sp>
            <p:nvSpPr>
              <p:cNvPr id="310289" name="Rectangle 17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384" cy="624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[R-1]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[0]</a:t>
                </a:r>
              </a:p>
            </p:txBody>
          </p:sp>
          <p:sp>
            <p:nvSpPr>
              <p:cNvPr id="310290" name="Rectangle 18"/>
              <p:cNvSpPr>
                <a:spLocks noChangeArrowheads="1"/>
              </p:cNvSpPr>
              <p:nvPr/>
            </p:nvSpPr>
            <p:spPr bwMode="auto">
              <a:xfrm>
                <a:off x="2448" y="3504"/>
                <a:ext cx="384" cy="624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[R-1]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[C-1]</a:t>
                </a:r>
              </a:p>
            </p:txBody>
          </p:sp>
        </p:grpSp>
        <p:sp>
          <p:nvSpPr>
            <p:cNvPr id="310292" name="Line 20"/>
            <p:cNvSpPr>
              <a:spLocks noChangeShapeType="1"/>
            </p:cNvSpPr>
            <p:nvPr/>
          </p:nvSpPr>
          <p:spPr bwMode="auto">
            <a:xfrm>
              <a:off x="4176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293" name="Line 21"/>
            <p:cNvSpPr>
              <a:spLocks noChangeShapeType="1"/>
            </p:cNvSpPr>
            <p:nvPr/>
          </p:nvSpPr>
          <p:spPr bwMode="auto">
            <a:xfrm>
              <a:off x="5520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294" name="Line 22"/>
            <p:cNvSpPr>
              <a:spLocks noChangeShapeType="1"/>
            </p:cNvSpPr>
            <p:nvPr/>
          </p:nvSpPr>
          <p:spPr bwMode="auto">
            <a:xfrm>
              <a:off x="4176" y="2208"/>
              <a:ext cx="13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295" name="Rectangle 23"/>
            <p:cNvSpPr>
              <a:spLocks noChangeArrowheads="1"/>
            </p:cNvSpPr>
            <p:nvPr/>
          </p:nvSpPr>
          <p:spPr bwMode="auto">
            <a:xfrm>
              <a:off x="4608" y="2064"/>
              <a:ext cx="528" cy="240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600" dirty="0">
                  <a:latin typeface="Courier New" pitchFamily="49" charset="0"/>
                </a:rPr>
                <a:t>A[R-1]</a:t>
              </a:r>
              <a:endParaRPr lang="en-US" sz="1600" b="0" dirty="0">
                <a:latin typeface="Calibri" pitchFamily="34" charset="0"/>
              </a:endParaRPr>
            </a:p>
          </p:txBody>
        </p:sp>
      </p:grpSp>
      <p:sp>
        <p:nvSpPr>
          <p:cNvPr id="310296" name="Rectangle 24"/>
          <p:cNvSpPr>
            <a:spLocks noChangeArrowheads="1"/>
          </p:cNvSpPr>
          <p:nvPr/>
        </p:nvSpPr>
        <p:spPr bwMode="auto">
          <a:xfrm>
            <a:off x="2667000" y="4507468"/>
            <a:ext cx="990600" cy="99060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b="0" dirty="0">
                <a:latin typeface="Calibri" pitchFamily="34" charset="0"/>
              </a:rPr>
              <a:t>•  •  •</a:t>
            </a:r>
          </a:p>
        </p:txBody>
      </p:sp>
      <p:sp>
        <p:nvSpPr>
          <p:cNvPr id="310297" name="Text Box 25"/>
          <p:cNvSpPr txBox="1">
            <a:spLocks noChangeArrowheads="1"/>
          </p:cNvSpPr>
          <p:nvPr/>
        </p:nvSpPr>
        <p:spPr bwMode="auto">
          <a:xfrm>
            <a:off x="332508" y="5725080"/>
            <a:ext cx="39687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A</a:t>
            </a:r>
          </a:p>
        </p:txBody>
      </p:sp>
      <p:sp>
        <p:nvSpPr>
          <p:cNvPr id="310298" name="Line 26"/>
          <p:cNvSpPr>
            <a:spLocks noChangeShapeType="1"/>
          </p:cNvSpPr>
          <p:nvPr/>
        </p:nvSpPr>
        <p:spPr bwMode="auto">
          <a:xfrm flipV="1">
            <a:off x="533400" y="5498068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310299" name="Line 27"/>
          <p:cNvSpPr>
            <a:spLocks noChangeShapeType="1"/>
          </p:cNvSpPr>
          <p:nvPr/>
        </p:nvSpPr>
        <p:spPr bwMode="auto">
          <a:xfrm flipV="1">
            <a:off x="3657600" y="5498068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533400" y="3974068"/>
            <a:ext cx="2133600" cy="1524000"/>
            <a:chOff x="336" y="2064"/>
            <a:chExt cx="1344" cy="960"/>
          </a:xfrm>
        </p:grpSpPr>
        <p:grpSp>
          <p:nvGrpSpPr>
            <p:cNvPr id="7" name="Group 29"/>
            <p:cNvGrpSpPr>
              <a:grpSpLocks/>
            </p:cNvGrpSpPr>
            <p:nvPr/>
          </p:nvGrpSpPr>
          <p:grpSpPr bwMode="auto">
            <a:xfrm>
              <a:off x="336" y="2400"/>
              <a:ext cx="1344" cy="624"/>
              <a:chOff x="1488" y="3504"/>
              <a:chExt cx="1344" cy="624"/>
            </a:xfrm>
          </p:grpSpPr>
          <p:sp>
            <p:nvSpPr>
              <p:cNvPr id="310304" name="Rectangle 32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1344" cy="624"/>
              </a:xfrm>
              <a:prstGeom prst="rect">
                <a:avLst/>
              </a:prstGeom>
              <a:solidFill>
                <a:srgbClr val="F1C7C7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b="0" dirty="0">
                    <a:latin typeface="Calibri" pitchFamily="34" charset="0"/>
                  </a:rPr>
                  <a:t>• • •</a:t>
                </a:r>
              </a:p>
            </p:txBody>
          </p:sp>
          <p:sp>
            <p:nvSpPr>
              <p:cNvPr id="310302" name="Rectangle 30"/>
              <p:cNvSpPr>
                <a:spLocks noChangeArrowheads="1"/>
              </p:cNvSpPr>
              <p:nvPr/>
            </p:nvSpPr>
            <p:spPr bwMode="auto">
              <a:xfrm>
                <a:off x="1488" y="3504"/>
                <a:ext cx="384" cy="624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[0]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[0]</a:t>
                </a:r>
              </a:p>
            </p:txBody>
          </p:sp>
          <p:sp>
            <p:nvSpPr>
              <p:cNvPr id="310303" name="Rectangle 31"/>
              <p:cNvSpPr>
                <a:spLocks noChangeArrowheads="1"/>
              </p:cNvSpPr>
              <p:nvPr/>
            </p:nvSpPr>
            <p:spPr bwMode="auto">
              <a:xfrm>
                <a:off x="2448" y="3504"/>
                <a:ext cx="384" cy="624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A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[0]</a:t>
                </a:r>
              </a:p>
              <a:p>
                <a:pPr algn="ctr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[C-1]</a:t>
                </a:r>
              </a:p>
            </p:txBody>
          </p:sp>
        </p:grpSp>
        <p:sp>
          <p:nvSpPr>
            <p:cNvPr id="310305" name="Line 33"/>
            <p:cNvSpPr>
              <a:spLocks noChangeShapeType="1"/>
            </p:cNvSpPr>
            <p:nvPr/>
          </p:nvSpPr>
          <p:spPr bwMode="auto">
            <a:xfrm>
              <a:off x="336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306" name="Line 34"/>
            <p:cNvSpPr>
              <a:spLocks noChangeShapeType="1"/>
            </p:cNvSpPr>
            <p:nvPr/>
          </p:nvSpPr>
          <p:spPr bwMode="auto">
            <a:xfrm>
              <a:off x="336" y="2208"/>
              <a:ext cx="13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  <p:sp>
          <p:nvSpPr>
            <p:cNvPr id="310307" name="Rectangle 35"/>
            <p:cNvSpPr>
              <a:spLocks noChangeArrowheads="1"/>
            </p:cNvSpPr>
            <p:nvPr/>
          </p:nvSpPr>
          <p:spPr bwMode="auto">
            <a:xfrm>
              <a:off x="768" y="2064"/>
              <a:ext cx="528" cy="240"/>
            </a:xfrm>
            <a:prstGeom prst="rect">
              <a:avLst/>
            </a:prstGeom>
            <a:solidFill>
              <a:schemeClr val="bg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600" dirty="0">
                  <a:latin typeface="Courier New" pitchFamily="49" charset="0"/>
                </a:rPr>
                <a:t>A[0]</a:t>
              </a:r>
              <a:endParaRPr lang="en-US" sz="1600" b="0" dirty="0">
                <a:latin typeface="Calibri" pitchFamily="34" charset="0"/>
              </a:endParaRPr>
            </a:p>
          </p:txBody>
        </p:sp>
        <p:sp>
          <p:nvSpPr>
            <p:cNvPr id="310308" name="Line 36"/>
            <p:cNvSpPr>
              <a:spLocks noChangeShapeType="1"/>
            </p:cNvSpPr>
            <p:nvPr/>
          </p:nvSpPr>
          <p:spPr bwMode="auto">
            <a:xfrm>
              <a:off x="1680" y="2160"/>
              <a:ext cx="0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600" dirty="0">
                <a:latin typeface="Calibri" pitchFamily="34" charset="0"/>
              </a:endParaRPr>
            </a:p>
          </p:txBody>
        </p:sp>
      </p:grpSp>
      <p:sp>
        <p:nvSpPr>
          <p:cNvPr id="310310" name="Text Box 38"/>
          <p:cNvSpPr txBox="1">
            <a:spLocks noChangeArrowheads="1"/>
          </p:cNvSpPr>
          <p:nvPr/>
        </p:nvSpPr>
        <p:spPr bwMode="auto">
          <a:xfrm>
            <a:off x="3193757" y="5725080"/>
            <a:ext cx="1447800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A + </a:t>
            </a:r>
            <a:r>
              <a:rPr lang="en-US" sz="1800" dirty="0" err="1" smtClean="0">
                <a:latin typeface="Courier New" pitchFamily="49" charset="0"/>
              </a:rPr>
              <a:t>i</a:t>
            </a:r>
            <a:r>
              <a:rPr lang="en-US" sz="1800" dirty="0">
                <a:latin typeface="Courier New" pitchFamily="49" charset="0"/>
              </a:rPr>
              <a:t>*C*4</a:t>
            </a:r>
          </a:p>
        </p:txBody>
      </p:sp>
      <p:sp>
        <p:nvSpPr>
          <p:cNvPr id="310311" name="Text Box 39"/>
          <p:cNvSpPr txBox="1">
            <a:spLocks noChangeArrowheads="1"/>
          </p:cNvSpPr>
          <p:nvPr/>
        </p:nvSpPr>
        <p:spPr bwMode="auto">
          <a:xfrm>
            <a:off x="6216050" y="5725080"/>
            <a:ext cx="205547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A + (</a:t>
            </a:r>
            <a:r>
              <a:rPr lang="en-US" sz="1800" dirty="0">
                <a:latin typeface="Courier New" pitchFamily="49" charset="0"/>
              </a:rPr>
              <a:t>R-1)*C*4</a:t>
            </a:r>
          </a:p>
        </p:txBody>
      </p:sp>
      <p:sp>
        <p:nvSpPr>
          <p:cNvPr id="310312" name="Line 40"/>
          <p:cNvSpPr>
            <a:spLocks noChangeShapeType="1"/>
          </p:cNvSpPr>
          <p:nvPr/>
        </p:nvSpPr>
        <p:spPr bwMode="auto">
          <a:xfrm flipV="1">
            <a:off x="6705600" y="5498068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sm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1" name="Text Box 15"/>
          <p:cNvSpPr txBox="1">
            <a:spLocks noChangeArrowheads="1"/>
          </p:cNvSpPr>
          <p:nvPr/>
        </p:nvSpPr>
        <p:spPr bwMode="auto">
          <a:xfrm>
            <a:off x="407075" y="3429000"/>
            <a:ext cx="203132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int A[R][C];</a:t>
            </a:r>
          </a:p>
        </p:txBody>
      </p:sp>
      <p:sp>
        <p:nvSpPr>
          <p:cNvPr id="42" name="Line 27"/>
          <p:cNvSpPr>
            <a:spLocks noChangeShapeType="1"/>
          </p:cNvSpPr>
          <p:nvPr/>
        </p:nvSpPr>
        <p:spPr bwMode="auto">
          <a:xfrm flipH="1" flipV="1">
            <a:off x="4648199" y="5498068"/>
            <a:ext cx="225705" cy="863290"/>
          </a:xfrm>
          <a:prstGeom prst="line">
            <a:avLst/>
          </a:prstGeom>
          <a:noFill/>
          <a:ln w="57150">
            <a:solidFill>
              <a:srgbClr val="990000"/>
            </a:solidFill>
            <a:round/>
            <a:headEnd/>
            <a:tailEnd type="triangle" w="med" len="sm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3" name="Text Box 38"/>
          <p:cNvSpPr txBox="1">
            <a:spLocks noChangeArrowheads="1"/>
          </p:cNvSpPr>
          <p:nvPr/>
        </p:nvSpPr>
        <p:spPr bwMode="auto">
          <a:xfrm>
            <a:off x="3370729" y="6260068"/>
            <a:ext cx="3044589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dirty="0" smtClean="0">
                <a:solidFill>
                  <a:srgbClr val="990000"/>
                </a:solidFill>
                <a:latin typeface="Courier New" pitchFamily="49" charset="0"/>
              </a:rPr>
              <a:t>A + </a:t>
            </a:r>
            <a:r>
              <a:rPr lang="en-US" dirty="0" err="1" smtClean="0">
                <a:solidFill>
                  <a:srgbClr val="990000"/>
                </a:solidFill>
                <a:latin typeface="Courier New" pitchFamily="49" charset="0"/>
              </a:rPr>
              <a:t>i</a:t>
            </a:r>
            <a:r>
              <a:rPr lang="en-US" dirty="0" smtClean="0">
                <a:solidFill>
                  <a:srgbClr val="990000"/>
                </a:solidFill>
                <a:latin typeface="Courier New" pitchFamily="49" charset="0"/>
              </a:rPr>
              <a:t>*C*4 + </a:t>
            </a:r>
            <a:r>
              <a:rPr lang="en-US" dirty="0" err="1" smtClean="0">
                <a:solidFill>
                  <a:srgbClr val="990000"/>
                </a:solidFill>
                <a:latin typeface="Courier New" pitchFamily="49" charset="0"/>
              </a:rPr>
              <a:t>j</a:t>
            </a:r>
            <a:r>
              <a:rPr lang="en-US" dirty="0" smtClean="0">
                <a:solidFill>
                  <a:srgbClr val="990000"/>
                </a:solidFill>
                <a:latin typeface="Courier New" pitchFamily="49" charset="0"/>
              </a:rPr>
              <a:t>*4</a:t>
            </a:r>
            <a:endParaRPr lang="en-US" dirty="0">
              <a:solidFill>
                <a:srgbClr val="99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63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Nested Array Element Access Code</a:t>
            </a:r>
            <a:endParaRPr lang="en-US" dirty="0"/>
          </a:p>
        </p:txBody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875" y="4289764"/>
            <a:ext cx="8366125" cy="2100346"/>
          </a:xfrm>
        </p:spPr>
        <p:txBody>
          <a:bodyPr/>
          <a:lstStyle/>
          <a:p>
            <a:r>
              <a:rPr lang="en-US" dirty="0" smtClean="0"/>
              <a:t>Array Elements </a:t>
            </a:r>
          </a:p>
          <a:p>
            <a:pPr lvl="1"/>
            <a:r>
              <a:rPr lang="en-US" dirty="0" smtClean="0"/>
              <a:t> </a:t>
            </a:r>
            <a:r>
              <a:rPr lang="en-US" dirty="0" err="1" smtClean="0"/>
              <a:t>sea[index][dig</a:t>
            </a:r>
            <a:r>
              <a:rPr lang="en-US" dirty="0" smtClean="0"/>
              <a:t>] is </a:t>
            </a:r>
            <a:r>
              <a:rPr lang="en-US" dirty="0" err="1" smtClean="0"/>
              <a:t>int</a:t>
            </a:r>
            <a:endParaRPr lang="en-US" dirty="0" smtClean="0"/>
          </a:p>
          <a:p>
            <a:pPr lvl="1"/>
            <a:r>
              <a:rPr lang="en-US" dirty="0" smtClean="0"/>
              <a:t>Address: sea + 20*index + 4*dig</a:t>
            </a:r>
          </a:p>
          <a:p>
            <a:r>
              <a:rPr lang="en-US" dirty="0" smtClean="0"/>
              <a:t>IA32 Code</a:t>
            </a:r>
          </a:p>
          <a:p>
            <a:pPr lvl="1"/>
            <a:r>
              <a:rPr lang="en-US" dirty="0" smtClean="0"/>
              <a:t>Computes address sea + 4*dig + 4*(index+4*index)</a:t>
            </a:r>
          </a:p>
          <a:p>
            <a:pPr lvl="1"/>
            <a:r>
              <a:rPr lang="en-US" dirty="0" err="1" smtClean="0"/>
              <a:t>movl</a:t>
            </a:r>
            <a:r>
              <a:rPr lang="en-US" dirty="0" smtClean="0"/>
              <a:t> </a:t>
            </a:r>
            <a:r>
              <a:rPr lang="en-US" dirty="0" smtClean="0"/>
              <a:t>performs memory reference</a:t>
            </a:r>
          </a:p>
          <a:p>
            <a:pPr lvl="2"/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Nested Arrays</a:t>
            </a:r>
            <a:endParaRPr lang="en-US"/>
          </a:p>
        </p:txBody>
      </p:sp>
      <p:sp>
        <p:nvSpPr>
          <p:cNvPr id="313348" name="Rectangle 4"/>
          <p:cNvSpPr>
            <a:spLocks noChangeArrowheads="1"/>
          </p:cNvSpPr>
          <p:nvPr/>
        </p:nvSpPr>
        <p:spPr bwMode="auto">
          <a:xfrm>
            <a:off x="533400" y="1241424"/>
            <a:ext cx="3733800" cy="147478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get_sea_digit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(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index,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dig)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return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sea[</a:t>
            </a:r>
            <a:r>
              <a:rPr lang="en-US" sz="1800" dirty="0" err="1">
                <a:latin typeface="Courier New" pitchFamily="49" charset="0"/>
              </a:rPr>
              <a:t>index][dig</a:t>
            </a:r>
            <a:r>
              <a:rPr lang="en-US" sz="1800" dirty="0">
                <a:latin typeface="Courier New" pitchFamily="49" charset="0"/>
              </a:rPr>
              <a:t>];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313349" name="Rectangle 5"/>
          <p:cNvSpPr>
            <a:spLocks noChangeArrowheads="1"/>
          </p:cNvSpPr>
          <p:nvPr/>
        </p:nvSpPr>
        <p:spPr bwMode="auto">
          <a:xfrm>
            <a:off x="533400" y="2792412"/>
            <a:ext cx="8001000" cy="147478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114300" algn="l"/>
                <a:tab pos="4000500" algn="l"/>
              </a:tabLst>
            </a:pPr>
            <a:r>
              <a:rPr lang="en-US" sz="1800" dirty="0">
                <a:latin typeface="Courier New" pitchFamily="49" charset="0"/>
              </a:rPr>
              <a:t>	# 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 = dig</a:t>
            </a:r>
          </a:p>
          <a:p>
            <a:pPr algn="l">
              <a:lnSpc>
                <a:spcPct val="100000"/>
              </a:lnSpc>
              <a:tabLst>
                <a:tab pos="114300" algn="l"/>
                <a:tab pos="4000500" algn="l"/>
              </a:tabLst>
            </a:pPr>
            <a:r>
              <a:rPr lang="en-US" sz="1800" dirty="0">
                <a:latin typeface="Courier New" pitchFamily="49" charset="0"/>
              </a:rPr>
              <a:t>	# 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= index</a:t>
            </a:r>
          </a:p>
          <a:p>
            <a:pPr algn="l">
              <a:lnSpc>
                <a:spcPct val="100000"/>
              </a:lnSpc>
              <a:tabLst>
                <a:tab pos="114300" algn="l"/>
                <a:tab pos="40005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leal</a:t>
            </a:r>
            <a:r>
              <a:rPr lang="en-US" sz="1800" dirty="0">
                <a:latin typeface="Courier New" pitchFamily="49" charset="0"/>
              </a:rPr>
              <a:t> 0(,%ecx,4),%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	# 4*dig</a:t>
            </a:r>
          </a:p>
          <a:p>
            <a:pPr algn="l">
              <a:lnSpc>
                <a:spcPct val="100000"/>
              </a:lnSpc>
              <a:tabLst>
                <a:tab pos="114300" algn="l"/>
                <a:tab pos="40005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leal</a:t>
            </a:r>
            <a:r>
              <a:rPr lang="en-US" sz="1800" dirty="0">
                <a:latin typeface="Courier New" pitchFamily="49" charset="0"/>
              </a:rPr>
              <a:t> (%eax,%eax,4),%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	# 5*index</a:t>
            </a:r>
          </a:p>
          <a:p>
            <a:pPr algn="l">
              <a:lnSpc>
                <a:spcPct val="100000"/>
              </a:lnSpc>
              <a:tabLst>
                <a:tab pos="114300" algn="l"/>
                <a:tab pos="40005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 smtClean="0">
                <a:latin typeface="Courier New" pitchFamily="49" charset="0"/>
              </a:rPr>
              <a:t> sea(</a:t>
            </a:r>
            <a:r>
              <a:rPr lang="en-US" sz="1800" dirty="0">
                <a:latin typeface="Courier New" pitchFamily="49" charset="0"/>
              </a:rPr>
              <a:t>%edx,%eax,4),%eax	# *</a:t>
            </a:r>
            <a:r>
              <a:rPr lang="en-US" sz="1800" dirty="0" smtClean="0">
                <a:latin typeface="Courier New" pitchFamily="49" charset="0"/>
              </a:rPr>
              <a:t>(sea + </a:t>
            </a:r>
            <a:r>
              <a:rPr lang="en-US" sz="1800" dirty="0">
                <a:latin typeface="Courier New" pitchFamily="49" charset="0"/>
              </a:rPr>
              <a:t>4*dig + 20*index)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5173303" y="1245116"/>
            <a:ext cx="3352800" cy="14747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800" dirty="0" err="1" smtClean="0">
                <a:latin typeface="Courier New" pitchFamily="49" charset="0"/>
              </a:rPr>
              <a:t>zip_dig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sea[PCOUNT</a:t>
            </a:r>
            <a:r>
              <a:rPr lang="en-US" sz="1800" dirty="0" smtClean="0">
                <a:latin typeface="Courier New" pitchFamily="49" charset="0"/>
              </a:rPr>
              <a:t>] = </a:t>
            </a:r>
          </a:p>
          <a:p>
            <a:r>
              <a:rPr lang="en-US" sz="1800" dirty="0" smtClean="0">
                <a:latin typeface="Courier New" pitchFamily="49" charset="0"/>
              </a:rPr>
              <a:t>  {{ 9, 8, 1, 9, 5 },</a:t>
            </a:r>
          </a:p>
          <a:p>
            <a:r>
              <a:rPr lang="en-US" sz="1800" dirty="0" smtClean="0">
                <a:latin typeface="Courier New" pitchFamily="49" charset="0"/>
              </a:rPr>
              <a:t>   { 9, 8, 1, 0, 5 },</a:t>
            </a:r>
          </a:p>
          <a:p>
            <a:r>
              <a:rPr lang="en-US" sz="1800" dirty="0" smtClean="0">
                <a:latin typeface="Courier New" pitchFamily="49" charset="0"/>
              </a:rPr>
              <a:t>   { 9, 8, 1, 0, 3 },</a:t>
            </a:r>
          </a:p>
          <a:p>
            <a:r>
              <a:rPr lang="en-US" sz="1800" dirty="0" smtClean="0">
                <a:latin typeface="Courier New" pitchFamily="49" charset="0"/>
              </a:rPr>
              <a:t>   { 9, 8, 1, 1, 5 }};</a:t>
            </a:r>
            <a:endParaRPr lang="en-US" sz="1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Strange Referencing Examples</a:t>
            </a:r>
            <a:endParaRPr lang="en-US"/>
          </a:p>
        </p:txBody>
      </p:sp>
      <p:sp>
        <p:nvSpPr>
          <p:cNvPr id="314371" name="Rectangle 3"/>
          <p:cNvSpPr>
            <a:spLocks noGrp="1" noChangeArrowheads="1"/>
          </p:cNvSpPr>
          <p:nvPr>
            <p:ph idx="1"/>
          </p:nvPr>
        </p:nvSpPr>
        <p:spPr>
          <a:xfrm>
            <a:off x="396875" y="3166815"/>
            <a:ext cx="8366125" cy="3290132"/>
          </a:xfrm>
        </p:spPr>
        <p:txBody>
          <a:bodyPr/>
          <a:lstStyle/>
          <a:p>
            <a:pPr marL="223838" indent="-223838" defTabSz="895350">
              <a:tabLst>
                <a:tab pos="1943100" algn="l"/>
                <a:tab pos="4978400" algn="l"/>
                <a:tab pos="5943600" algn="l"/>
              </a:tabLst>
            </a:pPr>
            <a:r>
              <a:rPr lang="en-US" dirty="0" smtClean="0"/>
              <a:t>Reference	Address	Value	Guaranteed?</a:t>
            </a:r>
          </a:p>
          <a:p>
            <a:pPr marL="560388" lvl="1" indent="-222250" defTabSz="895350">
              <a:buFont typeface="Wingdings" pitchFamily="2" charset="2"/>
              <a:buNone/>
              <a:tabLst>
                <a:tab pos="1943100" algn="l"/>
                <a:tab pos="4978400" algn="l"/>
                <a:tab pos="5943600" algn="l"/>
              </a:tabLst>
            </a:pPr>
            <a:r>
              <a:rPr lang="en-US" sz="1800" b="1" dirty="0" smtClean="0">
                <a:latin typeface="Courier New" pitchFamily="49" charset="0"/>
              </a:rPr>
              <a:t>sea[3][3]	</a:t>
            </a:r>
          </a:p>
          <a:p>
            <a:pPr marL="560388" lvl="1" indent="-222250" defTabSz="895350">
              <a:buFont typeface="Wingdings" pitchFamily="2" charset="2"/>
              <a:buNone/>
              <a:tabLst>
                <a:tab pos="1943100" algn="l"/>
                <a:tab pos="4978400" algn="l"/>
                <a:tab pos="5943600" algn="l"/>
              </a:tabLst>
            </a:pPr>
            <a:r>
              <a:rPr lang="en-US" sz="1800" b="1" dirty="0" smtClean="0">
                <a:latin typeface="Courier New" pitchFamily="49" charset="0"/>
              </a:rPr>
              <a:t>sea[2][5]	</a:t>
            </a:r>
          </a:p>
          <a:p>
            <a:pPr marL="560388" lvl="1" indent="-222250" defTabSz="895350">
              <a:buFont typeface="Wingdings" pitchFamily="2" charset="2"/>
              <a:buNone/>
              <a:tabLst>
                <a:tab pos="1943100" algn="l"/>
                <a:tab pos="4978400" algn="l"/>
                <a:tab pos="5943600" algn="l"/>
              </a:tabLst>
            </a:pPr>
            <a:r>
              <a:rPr lang="en-US" sz="1800" b="1" dirty="0" smtClean="0">
                <a:latin typeface="Courier New" pitchFamily="49" charset="0"/>
              </a:rPr>
              <a:t>sea[2][-1]	</a:t>
            </a:r>
          </a:p>
          <a:p>
            <a:pPr marL="560388" lvl="1" indent="-222250" defTabSz="895350">
              <a:buFont typeface="Wingdings" pitchFamily="2" charset="2"/>
              <a:buNone/>
              <a:tabLst>
                <a:tab pos="1943100" algn="l"/>
                <a:tab pos="4978400" algn="l"/>
                <a:tab pos="5943600" algn="l"/>
              </a:tabLst>
            </a:pPr>
            <a:r>
              <a:rPr lang="en-US" sz="1800" b="1" dirty="0" smtClean="0">
                <a:latin typeface="Courier New" pitchFamily="49" charset="0"/>
              </a:rPr>
              <a:t>sea[4][-1]	</a:t>
            </a:r>
          </a:p>
          <a:p>
            <a:pPr marL="560388" lvl="1" indent="-222250" defTabSz="895350">
              <a:buFont typeface="Wingdings" pitchFamily="2" charset="2"/>
              <a:buNone/>
              <a:tabLst>
                <a:tab pos="1943100" algn="l"/>
                <a:tab pos="4978400" algn="l"/>
                <a:tab pos="5943600" algn="l"/>
              </a:tabLst>
            </a:pPr>
            <a:r>
              <a:rPr lang="en-US" sz="1800" b="1" dirty="0" smtClean="0">
                <a:latin typeface="Courier New" pitchFamily="49" charset="0"/>
              </a:rPr>
              <a:t>sea[0][19]	</a:t>
            </a:r>
            <a:endParaRPr lang="en-US" sz="1800" b="1" dirty="0" smtClean="0"/>
          </a:p>
          <a:p>
            <a:pPr marL="560388" lvl="1" indent="-222250" defTabSz="895350">
              <a:buFont typeface="Wingdings" pitchFamily="2" charset="2"/>
              <a:buNone/>
              <a:tabLst>
                <a:tab pos="1943100" algn="l"/>
                <a:tab pos="4978400" algn="l"/>
                <a:tab pos="5943600" algn="l"/>
              </a:tabLst>
            </a:pPr>
            <a:r>
              <a:rPr lang="en-US" sz="1800" b="1" dirty="0" smtClean="0">
                <a:latin typeface="Courier New" pitchFamily="49" charset="0"/>
              </a:rPr>
              <a:t>sea[0][-1]	</a:t>
            </a:r>
          </a:p>
          <a:p>
            <a:pPr marL="681038" lvl="1" indent="-223838" defTabSz="895350">
              <a:buSzPct val="60000"/>
              <a:buFont typeface="Wingdings 2" pitchFamily="18" charset="2"/>
              <a:buChar char="¢"/>
              <a:tabLst>
                <a:tab pos="1943100" algn="l"/>
                <a:tab pos="4978400" algn="l"/>
                <a:tab pos="5943600" algn="l"/>
              </a:tabLst>
            </a:pPr>
            <a:r>
              <a:rPr lang="en-US" dirty="0"/>
              <a:t>Code does not do any bounds checking</a:t>
            </a:r>
          </a:p>
          <a:p>
            <a:pPr marL="681038" lvl="1" indent="-223838" defTabSz="895350">
              <a:buSzPct val="60000"/>
              <a:buFont typeface="Wingdings 2" pitchFamily="18" charset="2"/>
              <a:buChar char="¢"/>
              <a:tabLst>
                <a:tab pos="1943100" algn="l"/>
                <a:tab pos="4978400" algn="l"/>
                <a:tab pos="5943600" algn="l"/>
              </a:tabLst>
            </a:pPr>
            <a:r>
              <a:rPr lang="en-US" dirty="0"/>
              <a:t>Ordering of elements within array guaranteed</a:t>
            </a:r>
          </a:p>
          <a:p>
            <a:pPr marL="560388" lvl="1" indent="-222250" defTabSz="895350">
              <a:buFont typeface="Wingdings" pitchFamily="2" charset="2"/>
              <a:buNone/>
              <a:tabLst>
                <a:tab pos="1943100" algn="l"/>
                <a:tab pos="4978400" algn="l"/>
                <a:tab pos="5943600" algn="l"/>
              </a:tabLst>
            </a:pPr>
            <a:endParaRPr lang="en-US" dirty="0"/>
          </a:p>
        </p:txBody>
      </p:sp>
      <p:sp>
        <p:nvSpPr>
          <p:cNvPr id="47" name="Footer Placeholder 4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Nested Arrays</a:t>
            </a:r>
            <a:endParaRPr lang="en-US"/>
          </a:p>
        </p:txBody>
      </p:sp>
      <p:grpSp>
        <p:nvGrpSpPr>
          <p:cNvPr id="120" name="Group 119"/>
          <p:cNvGrpSpPr/>
          <p:nvPr/>
        </p:nvGrpSpPr>
        <p:grpSpPr>
          <a:xfrm>
            <a:off x="361421" y="1679926"/>
            <a:ext cx="7827892" cy="1285873"/>
            <a:chOff x="361421" y="1679926"/>
            <a:chExt cx="7827892" cy="1285873"/>
          </a:xfrm>
        </p:grpSpPr>
        <p:sp>
          <p:nvSpPr>
            <p:cNvPr id="121" name="Text Box 6"/>
            <p:cNvSpPr txBox="1">
              <a:spLocks noChangeArrowheads="1"/>
            </p:cNvSpPr>
            <p:nvPr/>
          </p:nvSpPr>
          <p:spPr bwMode="auto">
            <a:xfrm>
              <a:off x="361421" y="1690687"/>
              <a:ext cx="1159404" cy="6463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800" dirty="0" err="1">
                  <a:latin typeface="Courier New" pitchFamily="49" charset="0"/>
                </a:rPr>
                <a:t>zip_dig</a:t>
              </a:r>
              <a:endParaRPr lang="en-US" sz="1800" dirty="0" smtClean="0">
                <a:latin typeface="Courier New" pitchFamily="49" charset="0"/>
              </a:endParaRPr>
            </a:p>
            <a:p>
              <a:pPr algn="r">
                <a:lnSpc>
                  <a:spcPct val="100000"/>
                </a:lnSpc>
              </a:pPr>
              <a:r>
                <a:rPr lang="en-US" sz="1800" dirty="0" smtClean="0">
                  <a:latin typeface="Courier New" pitchFamily="49" charset="0"/>
                </a:rPr>
                <a:t>sea[</a:t>
              </a:r>
              <a:r>
                <a:rPr lang="en-US" sz="1800" dirty="0">
                  <a:latin typeface="Courier New" pitchFamily="49" charset="0"/>
                </a:rPr>
                <a:t>4];</a:t>
              </a:r>
            </a:p>
          </p:txBody>
        </p:sp>
        <p:sp>
          <p:nvSpPr>
            <p:cNvPr id="122" name="Line 8"/>
            <p:cNvSpPr>
              <a:spLocks noChangeShapeType="1"/>
            </p:cNvSpPr>
            <p:nvPr/>
          </p:nvSpPr>
          <p:spPr bwMode="auto">
            <a:xfrm flipV="1">
              <a:off x="1796450" y="2446686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23" name="Text Box 9"/>
            <p:cNvSpPr txBox="1">
              <a:spLocks noChangeArrowheads="1"/>
            </p:cNvSpPr>
            <p:nvPr/>
          </p:nvSpPr>
          <p:spPr bwMode="auto">
            <a:xfrm>
              <a:off x="1567850" y="2599086"/>
              <a:ext cx="457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76</a:t>
              </a:r>
            </a:p>
          </p:txBody>
        </p:sp>
        <p:sp>
          <p:nvSpPr>
            <p:cNvPr id="124" name="Line 10"/>
            <p:cNvSpPr>
              <a:spLocks noChangeShapeType="1"/>
            </p:cNvSpPr>
            <p:nvPr/>
          </p:nvSpPr>
          <p:spPr bwMode="auto">
            <a:xfrm flipV="1">
              <a:off x="3320450" y="2446686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25" name="Text Box 11"/>
            <p:cNvSpPr txBox="1">
              <a:spLocks noChangeArrowheads="1"/>
            </p:cNvSpPr>
            <p:nvPr/>
          </p:nvSpPr>
          <p:spPr bwMode="auto">
            <a:xfrm>
              <a:off x="3091850" y="2599086"/>
              <a:ext cx="457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96</a:t>
              </a:r>
            </a:p>
          </p:txBody>
        </p:sp>
        <p:sp>
          <p:nvSpPr>
            <p:cNvPr id="126" name="Line 12"/>
            <p:cNvSpPr>
              <a:spLocks noChangeShapeType="1"/>
            </p:cNvSpPr>
            <p:nvPr/>
          </p:nvSpPr>
          <p:spPr bwMode="auto">
            <a:xfrm flipV="1">
              <a:off x="4844450" y="2446686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27" name="Text Box 13"/>
            <p:cNvSpPr txBox="1">
              <a:spLocks noChangeArrowheads="1"/>
            </p:cNvSpPr>
            <p:nvPr/>
          </p:nvSpPr>
          <p:spPr bwMode="auto">
            <a:xfrm>
              <a:off x="4547588" y="2599086"/>
              <a:ext cx="593725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116</a:t>
              </a:r>
            </a:p>
          </p:txBody>
        </p:sp>
        <p:sp>
          <p:nvSpPr>
            <p:cNvPr id="128" name="Line 14"/>
            <p:cNvSpPr>
              <a:spLocks noChangeShapeType="1"/>
            </p:cNvSpPr>
            <p:nvPr/>
          </p:nvSpPr>
          <p:spPr bwMode="auto">
            <a:xfrm flipV="1">
              <a:off x="6368450" y="2446686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29" name="Text Box 15"/>
            <p:cNvSpPr txBox="1">
              <a:spLocks noChangeArrowheads="1"/>
            </p:cNvSpPr>
            <p:nvPr/>
          </p:nvSpPr>
          <p:spPr bwMode="auto">
            <a:xfrm>
              <a:off x="6071588" y="2599086"/>
              <a:ext cx="593725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136</a:t>
              </a:r>
            </a:p>
          </p:txBody>
        </p:sp>
        <p:sp>
          <p:nvSpPr>
            <p:cNvPr id="130" name="Line 16"/>
            <p:cNvSpPr>
              <a:spLocks noChangeShapeType="1"/>
            </p:cNvSpPr>
            <p:nvPr/>
          </p:nvSpPr>
          <p:spPr bwMode="auto">
            <a:xfrm flipV="1">
              <a:off x="7892450" y="2446686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31" name="Text Box 17"/>
            <p:cNvSpPr txBox="1">
              <a:spLocks noChangeArrowheads="1"/>
            </p:cNvSpPr>
            <p:nvPr/>
          </p:nvSpPr>
          <p:spPr bwMode="auto">
            <a:xfrm>
              <a:off x="7595588" y="2599086"/>
              <a:ext cx="593725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156</a:t>
              </a:r>
            </a:p>
          </p:txBody>
        </p:sp>
        <p:grpSp>
          <p:nvGrpSpPr>
            <p:cNvPr id="132" name="Group 19"/>
            <p:cNvGrpSpPr>
              <a:grpSpLocks/>
            </p:cNvGrpSpPr>
            <p:nvPr/>
          </p:nvGrpSpPr>
          <p:grpSpPr bwMode="auto">
            <a:xfrm>
              <a:off x="1796450" y="1684686"/>
              <a:ext cx="1524000" cy="762000"/>
              <a:chOff x="816" y="2640"/>
              <a:chExt cx="960" cy="480"/>
            </a:xfrm>
          </p:grpSpPr>
          <p:sp>
            <p:nvSpPr>
              <p:cNvPr id="155" name="Rectangle 20"/>
              <p:cNvSpPr>
                <a:spLocks noChangeArrowheads="1"/>
              </p:cNvSpPr>
              <p:nvPr/>
            </p:nvSpPr>
            <p:spPr bwMode="auto">
              <a:xfrm>
                <a:off x="816" y="2640"/>
                <a:ext cx="192" cy="480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800" dirty="0" smtClean="0">
                    <a:latin typeface="Courier New" pitchFamily="49" charset="0"/>
                  </a:rPr>
                  <a:t>9</a:t>
                </a:r>
                <a:endParaRPr lang="en-US" sz="1800" dirty="0">
                  <a:latin typeface="Courier New" pitchFamily="49" charset="0"/>
                </a:endParaRPr>
              </a:p>
            </p:txBody>
          </p:sp>
          <p:sp>
            <p:nvSpPr>
              <p:cNvPr id="156" name="Rectangle 21"/>
              <p:cNvSpPr>
                <a:spLocks noChangeArrowheads="1"/>
              </p:cNvSpPr>
              <p:nvPr/>
            </p:nvSpPr>
            <p:spPr bwMode="auto">
              <a:xfrm>
                <a:off x="1008" y="2640"/>
                <a:ext cx="192" cy="480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800" dirty="0" smtClean="0">
                    <a:latin typeface="Courier New" pitchFamily="49" charset="0"/>
                  </a:rPr>
                  <a:t>8</a:t>
                </a:r>
                <a:endParaRPr lang="en-US" sz="1800" dirty="0">
                  <a:latin typeface="Courier New" pitchFamily="49" charset="0"/>
                </a:endParaRPr>
              </a:p>
            </p:txBody>
          </p:sp>
          <p:sp>
            <p:nvSpPr>
              <p:cNvPr id="157" name="Rectangle 22"/>
              <p:cNvSpPr>
                <a:spLocks noChangeArrowheads="1"/>
              </p:cNvSpPr>
              <p:nvPr/>
            </p:nvSpPr>
            <p:spPr bwMode="auto">
              <a:xfrm>
                <a:off x="1200" y="2640"/>
                <a:ext cx="192" cy="480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800" dirty="0" smtClean="0">
                    <a:latin typeface="Courier New" pitchFamily="49" charset="0"/>
                  </a:rPr>
                  <a:t>1</a:t>
                </a:r>
                <a:endParaRPr lang="en-US" sz="1800" dirty="0">
                  <a:latin typeface="Courier New" pitchFamily="49" charset="0"/>
                </a:endParaRPr>
              </a:p>
            </p:txBody>
          </p:sp>
          <p:sp>
            <p:nvSpPr>
              <p:cNvPr id="158" name="Rectangle 23"/>
              <p:cNvSpPr>
                <a:spLocks noChangeArrowheads="1"/>
              </p:cNvSpPr>
              <p:nvPr/>
            </p:nvSpPr>
            <p:spPr bwMode="auto">
              <a:xfrm>
                <a:off x="1392" y="2640"/>
                <a:ext cx="192" cy="480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800" dirty="0" smtClean="0">
                    <a:latin typeface="Courier New" pitchFamily="49" charset="0"/>
                  </a:rPr>
                  <a:t>9</a:t>
                </a:r>
                <a:endParaRPr lang="en-US" sz="1800" dirty="0">
                  <a:latin typeface="Courier New" pitchFamily="49" charset="0"/>
                </a:endParaRPr>
              </a:p>
            </p:txBody>
          </p:sp>
          <p:sp>
            <p:nvSpPr>
              <p:cNvPr id="159" name="Rectangle 24"/>
              <p:cNvSpPr>
                <a:spLocks noChangeArrowheads="1"/>
              </p:cNvSpPr>
              <p:nvPr/>
            </p:nvSpPr>
            <p:spPr bwMode="auto">
              <a:xfrm>
                <a:off x="1584" y="2640"/>
                <a:ext cx="192" cy="480"/>
              </a:xfrm>
              <a:prstGeom prst="rect">
                <a:avLst/>
              </a:prstGeom>
              <a:solidFill>
                <a:srgbClr val="F1C7C7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800" dirty="0" smtClean="0">
                    <a:latin typeface="Courier New" pitchFamily="49" charset="0"/>
                  </a:rPr>
                  <a:t>5</a:t>
                </a:r>
                <a:endParaRPr lang="en-US" sz="1800" dirty="0">
                  <a:latin typeface="Courier New" pitchFamily="49" charset="0"/>
                </a:endParaRPr>
              </a:p>
            </p:txBody>
          </p:sp>
        </p:grpSp>
        <p:grpSp>
          <p:nvGrpSpPr>
            <p:cNvPr id="133" name="Group 25"/>
            <p:cNvGrpSpPr>
              <a:grpSpLocks/>
            </p:cNvGrpSpPr>
            <p:nvPr/>
          </p:nvGrpSpPr>
          <p:grpSpPr bwMode="auto">
            <a:xfrm>
              <a:off x="3320450" y="1684686"/>
              <a:ext cx="1524000" cy="762000"/>
              <a:chOff x="816" y="2640"/>
              <a:chExt cx="960" cy="480"/>
            </a:xfrm>
          </p:grpSpPr>
          <p:sp>
            <p:nvSpPr>
              <p:cNvPr id="150" name="Rectangle 26"/>
              <p:cNvSpPr>
                <a:spLocks noChangeArrowheads="1"/>
              </p:cNvSpPr>
              <p:nvPr/>
            </p:nvSpPr>
            <p:spPr bwMode="auto">
              <a:xfrm>
                <a:off x="816" y="2640"/>
                <a:ext cx="192" cy="480"/>
              </a:xfrm>
              <a:prstGeom prst="rect">
                <a:avLst/>
              </a:prstGeom>
              <a:solidFill>
                <a:srgbClr val="F6F5B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800" dirty="0" smtClean="0">
                    <a:latin typeface="Courier New" pitchFamily="49" charset="0"/>
                  </a:rPr>
                  <a:t>9</a:t>
                </a:r>
                <a:endParaRPr lang="en-US" sz="1800" dirty="0">
                  <a:latin typeface="Courier New" pitchFamily="49" charset="0"/>
                </a:endParaRPr>
              </a:p>
            </p:txBody>
          </p:sp>
          <p:sp>
            <p:nvSpPr>
              <p:cNvPr id="151" name="Rectangle 27"/>
              <p:cNvSpPr>
                <a:spLocks noChangeArrowheads="1"/>
              </p:cNvSpPr>
              <p:nvPr/>
            </p:nvSpPr>
            <p:spPr bwMode="auto">
              <a:xfrm>
                <a:off x="1008" y="2640"/>
                <a:ext cx="192" cy="480"/>
              </a:xfrm>
              <a:prstGeom prst="rect">
                <a:avLst/>
              </a:prstGeom>
              <a:solidFill>
                <a:srgbClr val="F6F5B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800" dirty="0" smtClean="0">
                    <a:latin typeface="Courier New" pitchFamily="49" charset="0"/>
                  </a:rPr>
                  <a:t>8</a:t>
                </a:r>
                <a:endParaRPr lang="en-US" sz="1800" dirty="0">
                  <a:latin typeface="Courier New" pitchFamily="49" charset="0"/>
                </a:endParaRPr>
              </a:p>
            </p:txBody>
          </p:sp>
          <p:sp>
            <p:nvSpPr>
              <p:cNvPr id="152" name="Rectangle 28"/>
              <p:cNvSpPr>
                <a:spLocks noChangeArrowheads="1"/>
              </p:cNvSpPr>
              <p:nvPr/>
            </p:nvSpPr>
            <p:spPr bwMode="auto">
              <a:xfrm>
                <a:off x="1200" y="2640"/>
                <a:ext cx="192" cy="480"/>
              </a:xfrm>
              <a:prstGeom prst="rect">
                <a:avLst/>
              </a:prstGeom>
              <a:solidFill>
                <a:srgbClr val="F6F5B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800" dirty="0" smtClean="0">
                    <a:latin typeface="Courier New" pitchFamily="49" charset="0"/>
                  </a:rPr>
                  <a:t>1</a:t>
                </a:r>
                <a:endParaRPr lang="en-US" sz="1800" dirty="0">
                  <a:latin typeface="Courier New" pitchFamily="49" charset="0"/>
                </a:endParaRPr>
              </a:p>
            </p:txBody>
          </p:sp>
          <p:sp>
            <p:nvSpPr>
              <p:cNvPr id="153" name="Rectangle 29"/>
              <p:cNvSpPr>
                <a:spLocks noChangeArrowheads="1"/>
              </p:cNvSpPr>
              <p:nvPr/>
            </p:nvSpPr>
            <p:spPr bwMode="auto">
              <a:xfrm>
                <a:off x="1392" y="2640"/>
                <a:ext cx="192" cy="480"/>
              </a:xfrm>
              <a:prstGeom prst="rect">
                <a:avLst/>
              </a:prstGeom>
              <a:solidFill>
                <a:srgbClr val="F6F5B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800" dirty="0" smtClean="0">
                    <a:latin typeface="Courier New" pitchFamily="49" charset="0"/>
                  </a:rPr>
                  <a:t>0</a:t>
                </a:r>
                <a:endParaRPr lang="en-US" sz="1800" dirty="0">
                  <a:latin typeface="Courier New" pitchFamily="49" charset="0"/>
                </a:endParaRPr>
              </a:p>
            </p:txBody>
          </p:sp>
          <p:sp>
            <p:nvSpPr>
              <p:cNvPr id="154" name="Rectangle 30"/>
              <p:cNvSpPr>
                <a:spLocks noChangeArrowheads="1"/>
              </p:cNvSpPr>
              <p:nvPr/>
            </p:nvSpPr>
            <p:spPr bwMode="auto">
              <a:xfrm>
                <a:off x="1584" y="2640"/>
                <a:ext cx="192" cy="480"/>
              </a:xfrm>
              <a:prstGeom prst="rect">
                <a:avLst/>
              </a:prstGeom>
              <a:solidFill>
                <a:srgbClr val="F6F5BD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800" dirty="0" smtClean="0">
                    <a:latin typeface="Courier New" pitchFamily="49" charset="0"/>
                  </a:rPr>
                  <a:t>5</a:t>
                </a:r>
                <a:endParaRPr lang="en-US" sz="1800" dirty="0">
                  <a:latin typeface="Courier New" pitchFamily="49" charset="0"/>
                </a:endParaRPr>
              </a:p>
            </p:txBody>
          </p:sp>
        </p:grpSp>
        <p:grpSp>
          <p:nvGrpSpPr>
            <p:cNvPr id="134" name="Group 31"/>
            <p:cNvGrpSpPr>
              <a:grpSpLocks/>
            </p:cNvGrpSpPr>
            <p:nvPr/>
          </p:nvGrpSpPr>
          <p:grpSpPr bwMode="auto">
            <a:xfrm>
              <a:off x="4844450" y="1684686"/>
              <a:ext cx="1524000" cy="762000"/>
              <a:chOff x="816" y="2640"/>
              <a:chExt cx="960" cy="480"/>
            </a:xfrm>
          </p:grpSpPr>
          <p:sp>
            <p:nvSpPr>
              <p:cNvPr id="145" name="Rectangle 32"/>
              <p:cNvSpPr>
                <a:spLocks noChangeArrowheads="1"/>
              </p:cNvSpPr>
              <p:nvPr/>
            </p:nvSpPr>
            <p:spPr bwMode="auto">
              <a:xfrm>
                <a:off x="816" y="2640"/>
                <a:ext cx="192" cy="4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800" dirty="0" smtClean="0">
                    <a:latin typeface="Courier New" pitchFamily="49" charset="0"/>
                  </a:rPr>
                  <a:t>9</a:t>
                </a:r>
                <a:endParaRPr lang="en-US" sz="1800" dirty="0">
                  <a:latin typeface="Courier New" pitchFamily="49" charset="0"/>
                </a:endParaRPr>
              </a:p>
            </p:txBody>
          </p:sp>
          <p:sp>
            <p:nvSpPr>
              <p:cNvPr id="146" name="Rectangle 33"/>
              <p:cNvSpPr>
                <a:spLocks noChangeArrowheads="1"/>
              </p:cNvSpPr>
              <p:nvPr/>
            </p:nvSpPr>
            <p:spPr bwMode="auto">
              <a:xfrm>
                <a:off x="1008" y="2640"/>
                <a:ext cx="192" cy="4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800" dirty="0" smtClean="0">
                    <a:latin typeface="Courier New" pitchFamily="49" charset="0"/>
                  </a:rPr>
                  <a:t>8</a:t>
                </a:r>
                <a:endParaRPr lang="en-US" sz="1800" dirty="0">
                  <a:latin typeface="Courier New" pitchFamily="49" charset="0"/>
                </a:endParaRPr>
              </a:p>
            </p:txBody>
          </p:sp>
          <p:sp>
            <p:nvSpPr>
              <p:cNvPr id="147" name="Rectangle 34"/>
              <p:cNvSpPr>
                <a:spLocks noChangeArrowheads="1"/>
              </p:cNvSpPr>
              <p:nvPr/>
            </p:nvSpPr>
            <p:spPr bwMode="auto">
              <a:xfrm>
                <a:off x="1200" y="2640"/>
                <a:ext cx="192" cy="4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800" dirty="0" smtClean="0">
                    <a:latin typeface="Courier New" pitchFamily="49" charset="0"/>
                  </a:rPr>
                  <a:t>1</a:t>
                </a:r>
                <a:endParaRPr lang="en-US" sz="1800" dirty="0">
                  <a:latin typeface="Courier New" pitchFamily="49" charset="0"/>
                </a:endParaRPr>
              </a:p>
            </p:txBody>
          </p:sp>
          <p:sp>
            <p:nvSpPr>
              <p:cNvPr id="148" name="Rectangle 35"/>
              <p:cNvSpPr>
                <a:spLocks noChangeArrowheads="1"/>
              </p:cNvSpPr>
              <p:nvPr/>
            </p:nvSpPr>
            <p:spPr bwMode="auto">
              <a:xfrm>
                <a:off x="1392" y="2640"/>
                <a:ext cx="192" cy="4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800" dirty="0" smtClean="0">
                    <a:latin typeface="Courier New" pitchFamily="49" charset="0"/>
                  </a:rPr>
                  <a:t>0</a:t>
                </a:r>
                <a:endParaRPr lang="en-US" sz="1800" dirty="0">
                  <a:latin typeface="Courier New" pitchFamily="49" charset="0"/>
                </a:endParaRPr>
              </a:p>
            </p:txBody>
          </p:sp>
          <p:sp>
            <p:nvSpPr>
              <p:cNvPr id="149" name="Rectangle 36"/>
              <p:cNvSpPr>
                <a:spLocks noChangeArrowheads="1"/>
              </p:cNvSpPr>
              <p:nvPr/>
            </p:nvSpPr>
            <p:spPr bwMode="auto">
              <a:xfrm>
                <a:off x="1584" y="2640"/>
                <a:ext cx="192" cy="4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800" dirty="0" smtClean="0">
                    <a:latin typeface="Courier New" pitchFamily="49" charset="0"/>
                  </a:rPr>
                  <a:t>3</a:t>
                </a:r>
                <a:endParaRPr lang="en-US" sz="1800" dirty="0">
                  <a:latin typeface="Courier New" pitchFamily="49" charset="0"/>
                </a:endParaRPr>
              </a:p>
            </p:txBody>
          </p:sp>
        </p:grpSp>
        <p:grpSp>
          <p:nvGrpSpPr>
            <p:cNvPr id="135" name="Group 37"/>
            <p:cNvGrpSpPr>
              <a:grpSpLocks/>
            </p:cNvGrpSpPr>
            <p:nvPr/>
          </p:nvGrpSpPr>
          <p:grpSpPr bwMode="auto">
            <a:xfrm>
              <a:off x="6368450" y="1679926"/>
              <a:ext cx="1524000" cy="766763"/>
              <a:chOff x="816" y="2637"/>
              <a:chExt cx="960" cy="483"/>
            </a:xfrm>
          </p:grpSpPr>
          <p:sp>
            <p:nvSpPr>
              <p:cNvPr id="140" name="Rectangle 38"/>
              <p:cNvSpPr>
                <a:spLocks noChangeArrowheads="1"/>
              </p:cNvSpPr>
              <p:nvPr/>
            </p:nvSpPr>
            <p:spPr bwMode="auto">
              <a:xfrm>
                <a:off x="816" y="2640"/>
                <a:ext cx="192" cy="480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800" dirty="0" smtClean="0">
                    <a:latin typeface="Courier New" pitchFamily="49" charset="0"/>
                  </a:rPr>
                  <a:t>9</a:t>
                </a:r>
                <a:endParaRPr lang="en-US" sz="1800" dirty="0">
                  <a:latin typeface="Courier New" pitchFamily="49" charset="0"/>
                </a:endParaRPr>
              </a:p>
            </p:txBody>
          </p:sp>
          <p:sp>
            <p:nvSpPr>
              <p:cNvPr id="141" name="Rectangle 39"/>
              <p:cNvSpPr>
                <a:spLocks noChangeArrowheads="1"/>
              </p:cNvSpPr>
              <p:nvPr/>
            </p:nvSpPr>
            <p:spPr bwMode="auto">
              <a:xfrm>
                <a:off x="1008" y="2640"/>
                <a:ext cx="192" cy="480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800" dirty="0" smtClean="0">
                    <a:latin typeface="Courier New" pitchFamily="49" charset="0"/>
                  </a:rPr>
                  <a:t>8</a:t>
                </a:r>
                <a:endParaRPr lang="en-US" sz="1800" dirty="0">
                  <a:latin typeface="Courier New" pitchFamily="49" charset="0"/>
                </a:endParaRPr>
              </a:p>
            </p:txBody>
          </p:sp>
          <p:sp>
            <p:nvSpPr>
              <p:cNvPr id="142" name="Rectangle 40"/>
              <p:cNvSpPr>
                <a:spLocks noChangeArrowheads="1"/>
              </p:cNvSpPr>
              <p:nvPr/>
            </p:nvSpPr>
            <p:spPr bwMode="auto">
              <a:xfrm>
                <a:off x="1200" y="2640"/>
                <a:ext cx="192" cy="480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800" dirty="0" smtClean="0">
                    <a:latin typeface="Courier New" pitchFamily="49" charset="0"/>
                  </a:rPr>
                  <a:t>1</a:t>
                </a:r>
                <a:endParaRPr lang="en-US" sz="1800" dirty="0">
                  <a:latin typeface="Courier New" pitchFamily="49" charset="0"/>
                </a:endParaRPr>
              </a:p>
            </p:txBody>
          </p:sp>
          <p:sp>
            <p:nvSpPr>
              <p:cNvPr id="143" name="Rectangle 41"/>
              <p:cNvSpPr>
                <a:spLocks noChangeArrowheads="1"/>
              </p:cNvSpPr>
              <p:nvPr/>
            </p:nvSpPr>
            <p:spPr bwMode="auto">
              <a:xfrm>
                <a:off x="1392" y="2637"/>
                <a:ext cx="192" cy="480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800" dirty="0" smtClean="0">
                    <a:latin typeface="Courier New" pitchFamily="49" charset="0"/>
                  </a:rPr>
                  <a:t>1</a:t>
                </a:r>
                <a:endParaRPr lang="en-US" sz="1800" dirty="0">
                  <a:latin typeface="Courier New" pitchFamily="49" charset="0"/>
                </a:endParaRPr>
              </a:p>
            </p:txBody>
          </p:sp>
          <p:sp>
            <p:nvSpPr>
              <p:cNvPr id="144" name="Rectangle 42"/>
              <p:cNvSpPr>
                <a:spLocks noChangeArrowheads="1"/>
              </p:cNvSpPr>
              <p:nvPr/>
            </p:nvSpPr>
            <p:spPr bwMode="auto">
              <a:xfrm>
                <a:off x="1584" y="2640"/>
                <a:ext cx="192" cy="480"/>
              </a:xfrm>
              <a:prstGeom prst="rect">
                <a:avLst/>
              </a:prstGeom>
              <a:solidFill>
                <a:srgbClr val="D5F1C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1800" dirty="0" smtClean="0">
                    <a:latin typeface="Courier New" pitchFamily="49" charset="0"/>
                  </a:rPr>
                  <a:t>5</a:t>
                </a:r>
                <a:endParaRPr lang="en-US" sz="1800" dirty="0">
                  <a:latin typeface="Courier New" pitchFamily="49" charset="0"/>
                </a:endParaRPr>
              </a:p>
            </p:txBody>
          </p:sp>
        </p:grpSp>
        <p:sp>
          <p:nvSpPr>
            <p:cNvPr id="136" name="Rectangle 43"/>
            <p:cNvSpPr>
              <a:spLocks noChangeArrowheads="1"/>
            </p:cNvSpPr>
            <p:nvPr/>
          </p:nvSpPr>
          <p:spPr bwMode="auto">
            <a:xfrm>
              <a:off x="1796450" y="1684686"/>
              <a:ext cx="1524000" cy="762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37" name="Rectangle 44"/>
            <p:cNvSpPr>
              <a:spLocks noChangeArrowheads="1"/>
            </p:cNvSpPr>
            <p:nvPr/>
          </p:nvSpPr>
          <p:spPr bwMode="auto">
            <a:xfrm>
              <a:off x="3320450" y="1684686"/>
              <a:ext cx="1524000" cy="762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38" name="Rectangle 45"/>
            <p:cNvSpPr>
              <a:spLocks noChangeArrowheads="1"/>
            </p:cNvSpPr>
            <p:nvPr/>
          </p:nvSpPr>
          <p:spPr bwMode="auto">
            <a:xfrm>
              <a:off x="4844450" y="1684686"/>
              <a:ext cx="1524000" cy="762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39" name="Rectangle 46"/>
            <p:cNvSpPr>
              <a:spLocks noChangeArrowheads="1"/>
            </p:cNvSpPr>
            <p:nvPr/>
          </p:nvSpPr>
          <p:spPr bwMode="auto">
            <a:xfrm>
              <a:off x="6368450" y="1684686"/>
              <a:ext cx="1524000" cy="762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339472" y="3542634"/>
            <a:ext cx="6296528" cy="211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lvl="1" indent="-9525" defTabSz="895350">
              <a:lnSpc>
                <a:spcPct val="120000"/>
              </a:lnSpc>
              <a:tabLst>
                <a:tab pos="2005013" algn="l"/>
                <a:tab pos="3087688" algn="l"/>
                <a:tab pos="4064000" algn="l"/>
              </a:tabLst>
            </a:pPr>
            <a:r>
              <a:rPr lang="en-US" sz="1800" dirty="0">
                <a:latin typeface="Courier New" pitchFamily="49" charset="0"/>
              </a:rPr>
              <a:t>76+20*3+4*3  = 148	1	</a:t>
            </a:r>
            <a:r>
              <a:rPr lang="en-US" sz="1800" dirty="0">
                <a:solidFill>
                  <a:srgbClr val="990000"/>
                </a:solidFill>
                <a:latin typeface="Calibri" pitchFamily="34" charset="0"/>
              </a:rPr>
              <a:t>Yes</a:t>
            </a:r>
            <a:endParaRPr lang="en-US" sz="1800" dirty="0">
              <a:latin typeface="Courier New" pitchFamily="49" charset="0"/>
            </a:endParaRPr>
          </a:p>
          <a:p>
            <a:pPr marL="9525" lvl="1" indent="-9525" defTabSz="895350">
              <a:lnSpc>
                <a:spcPct val="120000"/>
              </a:lnSpc>
              <a:buFont typeface="Wingdings" pitchFamily="2" charset="2"/>
              <a:buNone/>
              <a:tabLst>
                <a:tab pos="2005013" algn="l"/>
                <a:tab pos="3087688" algn="l"/>
                <a:tab pos="4064000" algn="l"/>
              </a:tabLst>
            </a:pPr>
            <a:r>
              <a:rPr lang="en-US" sz="1800" dirty="0">
                <a:latin typeface="Courier New" pitchFamily="49" charset="0"/>
              </a:rPr>
              <a:t>	76+20*2+4*5  = 136	9	</a:t>
            </a:r>
            <a:r>
              <a:rPr lang="en-US" sz="1800" dirty="0">
                <a:solidFill>
                  <a:srgbClr val="990000"/>
                </a:solidFill>
                <a:latin typeface="Calibri" pitchFamily="34" charset="0"/>
              </a:rPr>
              <a:t>Yes</a:t>
            </a:r>
            <a:endParaRPr lang="en-US" sz="1800" dirty="0">
              <a:latin typeface="Courier New" pitchFamily="49" charset="0"/>
            </a:endParaRPr>
          </a:p>
          <a:p>
            <a:pPr marL="9525" lvl="1" indent="-9525" defTabSz="895350">
              <a:lnSpc>
                <a:spcPct val="120000"/>
              </a:lnSpc>
              <a:buFont typeface="Wingdings" pitchFamily="2" charset="2"/>
              <a:buNone/>
              <a:tabLst>
                <a:tab pos="2005013" algn="l"/>
                <a:tab pos="3087688" algn="l"/>
                <a:tab pos="4064000" algn="l"/>
              </a:tabLst>
            </a:pPr>
            <a:r>
              <a:rPr lang="en-US" sz="1800" dirty="0">
                <a:latin typeface="Courier New" pitchFamily="49" charset="0"/>
              </a:rPr>
              <a:t>	76+20*2+4*-1 = 112	5	</a:t>
            </a:r>
            <a:r>
              <a:rPr lang="en-US" sz="1800" dirty="0">
                <a:solidFill>
                  <a:srgbClr val="990000"/>
                </a:solidFill>
                <a:latin typeface="Calibri" pitchFamily="34" charset="0"/>
              </a:rPr>
              <a:t>Yes</a:t>
            </a:r>
            <a:endParaRPr lang="en-US" sz="1800" dirty="0">
              <a:latin typeface="Courier New" pitchFamily="49" charset="0"/>
            </a:endParaRPr>
          </a:p>
          <a:p>
            <a:pPr marL="9525" lvl="1" indent="-9525" defTabSz="895350">
              <a:lnSpc>
                <a:spcPct val="120000"/>
              </a:lnSpc>
              <a:buFont typeface="Wingdings" pitchFamily="2" charset="2"/>
              <a:buNone/>
              <a:tabLst>
                <a:tab pos="2005013" algn="l"/>
                <a:tab pos="3087688" algn="l"/>
                <a:tab pos="4064000" algn="l"/>
              </a:tabLst>
            </a:pPr>
            <a:r>
              <a:rPr lang="en-US" sz="1800" dirty="0">
                <a:latin typeface="Courier New" pitchFamily="49" charset="0"/>
              </a:rPr>
              <a:t>	76+20*4+4*-1 = 152	5	</a:t>
            </a:r>
            <a:r>
              <a:rPr lang="en-US" sz="1800" dirty="0">
                <a:solidFill>
                  <a:srgbClr val="990000"/>
                </a:solidFill>
                <a:latin typeface="Calibri" pitchFamily="34" charset="0"/>
              </a:rPr>
              <a:t>Yes</a:t>
            </a:r>
            <a:endParaRPr lang="en-US" sz="1800" dirty="0">
              <a:latin typeface="Courier New" pitchFamily="49" charset="0"/>
            </a:endParaRPr>
          </a:p>
          <a:p>
            <a:pPr marL="9525" lvl="1" indent="-9525" defTabSz="895350">
              <a:lnSpc>
                <a:spcPct val="120000"/>
              </a:lnSpc>
              <a:buFont typeface="Wingdings" pitchFamily="2" charset="2"/>
              <a:buNone/>
              <a:tabLst>
                <a:tab pos="2005013" algn="l"/>
                <a:tab pos="3087688" algn="l"/>
                <a:tab pos="4064000" algn="l"/>
              </a:tabLst>
            </a:pPr>
            <a:r>
              <a:rPr lang="en-US" sz="1800" dirty="0">
                <a:latin typeface="Courier New" pitchFamily="49" charset="0"/>
              </a:rPr>
              <a:t>	76+20*0+4*19 = 152	5 	</a:t>
            </a:r>
            <a:r>
              <a:rPr lang="en-US" sz="1800" dirty="0">
                <a:solidFill>
                  <a:srgbClr val="990000"/>
                </a:solidFill>
                <a:latin typeface="Calibri" pitchFamily="34" charset="0"/>
              </a:rPr>
              <a:t>Yes</a:t>
            </a:r>
            <a:endParaRPr lang="en-US" sz="1800" dirty="0"/>
          </a:p>
          <a:p>
            <a:pPr marL="9525" lvl="1" indent="-9525" defTabSz="895350">
              <a:lnSpc>
                <a:spcPct val="120000"/>
              </a:lnSpc>
              <a:buFont typeface="Wingdings" pitchFamily="2" charset="2"/>
              <a:buNone/>
              <a:tabLst>
                <a:tab pos="2005013" algn="l"/>
                <a:tab pos="3087688" algn="l"/>
                <a:tab pos="4064000" algn="l"/>
              </a:tabLst>
            </a:pPr>
            <a:r>
              <a:rPr lang="en-US" sz="1800" dirty="0">
                <a:latin typeface="Courier New" pitchFamily="49" charset="0"/>
              </a:rPr>
              <a:t>	76+20*0+4*-1 = 72	??	</a:t>
            </a:r>
            <a:r>
              <a:rPr lang="en-US" sz="1800" dirty="0">
                <a:solidFill>
                  <a:srgbClr val="990000"/>
                </a:solidFill>
                <a:latin typeface="Calibri" pitchFamily="34" charset="0"/>
              </a:rPr>
              <a:t>No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4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4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726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23028</TotalTime>
  <Words>1013</Words>
  <Application>Microsoft Office PowerPoint</Application>
  <PresentationFormat>On-screen Show (4:3)</PresentationFormat>
  <Paragraphs>318</Paragraphs>
  <Slides>12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template2010</vt:lpstr>
      <vt:lpstr>Section 5: Arrays &amp; Other Data Structures</vt:lpstr>
      <vt:lpstr>Nested Array Example</vt:lpstr>
      <vt:lpstr>Nested Array Example</vt:lpstr>
      <vt:lpstr>Multidimensional (Nested) Arrays</vt:lpstr>
      <vt:lpstr>Multidimensional (Nested) Arrays</vt:lpstr>
      <vt:lpstr>Nested Array Row Access</vt:lpstr>
      <vt:lpstr>Nested Array Row Access Code</vt:lpstr>
      <vt:lpstr>Nested Array Row Access Code</vt:lpstr>
      <vt:lpstr>Nested Array Row Access</vt:lpstr>
      <vt:lpstr>Nested Array Row Access</vt:lpstr>
      <vt:lpstr>Nested Array Element Access Code</vt:lpstr>
      <vt:lpstr>Strange Referencing Examples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subject/>
  <dc:creator>Borriello/Ceze</dc:creator>
  <cp:keywords/>
  <dc:description/>
  <cp:lastModifiedBy>CSE</cp:lastModifiedBy>
  <cp:revision>401</cp:revision>
  <cp:lastPrinted>2013-02-04T10:17:20Z</cp:lastPrinted>
  <dcterms:created xsi:type="dcterms:W3CDTF">2013-04-21T23:04:17Z</dcterms:created>
  <dcterms:modified xsi:type="dcterms:W3CDTF">2013-04-29T17:54:04Z</dcterms:modified>
  <cp:category/>
</cp:coreProperties>
</file>