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3"/>
  </p:notesMasterIdLst>
  <p:handoutMasterIdLst>
    <p:handoutMasterId r:id="rId14"/>
  </p:handoutMasterIdLst>
  <p:sldIdLst>
    <p:sldId id="818" r:id="rId2"/>
    <p:sldId id="819" r:id="rId3"/>
    <p:sldId id="710" r:id="rId4"/>
    <p:sldId id="711" r:id="rId5"/>
    <p:sldId id="712" r:id="rId6"/>
    <p:sldId id="770" r:id="rId7"/>
    <p:sldId id="713" r:id="rId8"/>
    <p:sldId id="714" r:id="rId9"/>
    <p:sldId id="716" r:id="rId10"/>
    <p:sldId id="794" r:id="rId11"/>
    <p:sldId id="718" r:id="rId12"/>
  </p:sldIdLst>
  <p:sldSz cx="9144000" cy="6858000" type="screen4x3"/>
  <p:notesSz cx="9586913" cy="7302500"/>
  <p:custDataLst>
    <p:tags r:id="rId1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F1CF"/>
    <a:srgbClr val="FF9999"/>
    <a:srgbClr val="FFFF99"/>
    <a:srgbClr val="DCB834"/>
    <a:srgbClr val="DFC03D"/>
    <a:srgbClr val="CDF1C5"/>
    <a:srgbClr val="F1C7C7"/>
    <a:srgbClr val="EFBFBF"/>
    <a:srgbClr val="C5FEB8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3398" autoAdjust="0"/>
  </p:normalViewPr>
  <p:slideViewPr>
    <p:cSldViewPr snapToGrid="0">
      <p:cViewPr>
        <p:scale>
          <a:sx n="105" d="100"/>
          <a:sy n="105" d="100"/>
        </p:scale>
        <p:origin x="-1482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8930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7088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36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Arrays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855" y="5649630"/>
            <a:ext cx="1204945" cy="10559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304800"/>
            <a:ext cx="2538582" cy="762000"/>
          </a:xfrm>
        </p:spPr>
        <p:txBody>
          <a:bodyPr/>
          <a:lstStyle/>
          <a:p>
            <a:r>
              <a:rPr lang="en-US" smtClean="0"/>
              <a:t>Roadmap</a:t>
            </a:r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7200" y="1434490"/>
            <a:ext cx="3733800" cy="1320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*c = malloc(sizeof(car));</a:t>
            </a:r>
          </a:p>
          <a:p>
            <a:r>
              <a:rPr lang="en-US" sz="1600" dirty="0">
                <a:latin typeface="Courier New" pitchFamily="49" charset="0"/>
              </a:rPr>
              <a:t>c-&gt;miles = 100;</a:t>
            </a:r>
          </a:p>
          <a:p>
            <a:r>
              <a:rPr lang="en-US" sz="1600" dirty="0">
                <a:latin typeface="Courier New" pitchFamily="49" charset="0"/>
              </a:rPr>
              <a:t>c-&gt;gals = 17;</a:t>
            </a:r>
          </a:p>
          <a:p>
            <a:r>
              <a:rPr lang="en-US" sz="1600" dirty="0">
                <a:latin typeface="Courier New" pitchFamily="49" charset="0"/>
              </a:rPr>
              <a:t>float mpg = get_mpg(c);</a:t>
            </a:r>
          </a:p>
          <a:p>
            <a:r>
              <a:rPr lang="en-US" sz="1600" dirty="0">
                <a:latin typeface="Courier New" pitchFamily="49" charset="0"/>
              </a:rPr>
              <a:t>free(c);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343400" y="1425714"/>
            <a:ext cx="2438400" cy="1320874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c = new Car();</a:t>
            </a:r>
          </a:p>
          <a:p>
            <a:r>
              <a:rPr lang="en-US" sz="1600" dirty="0">
                <a:latin typeface="Courier New" pitchFamily="49" charset="0"/>
              </a:rPr>
              <a:t>c.setMiles(100);</a:t>
            </a:r>
          </a:p>
          <a:p>
            <a:r>
              <a:rPr lang="en-US" sz="1600" dirty="0">
                <a:latin typeface="Courier New" pitchFamily="49" charset="0"/>
              </a:rPr>
              <a:t>c.setGals(17);</a:t>
            </a:r>
          </a:p>
          <a:p>
            <a:r>
              <a:rPr lang="en-US" sz="1600" dirty="0">
                <a:latin typeface="Courier New" pitchFamily="49" charset="0"/>
              </a:rPr>
              <a:t>float mpg =</a:t>
            </a:r>
            <a:br>
              <a:rPr lang="en-US" sz="1600" dirty="0">
                <a:latin typeface="Courier New" pitchFamily="49" charset="0"/>
              </a:rPr>
            </a:br>
            <a:r>
              <a:rPr lang="en-US" sz="1600" dirty="0">
                <a:latin typeface="Courier New" pitchFamily="49" charset="0"/>
              </a:rPr>
              <a:t>    c.getMPG();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905000" y="2938884"/>
            <a:ext cx="3471081" cy="1382430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get_mpg:</a:t>
            </a:r>
          </a:p>
          <a:p>
            <a:r>
              <a:rPr lang="en-US" sz="1400" dirty="0">
                <a:latin typeface="Courier New" pitchFamily="49" charset="0"/>
              </a:rPr>
              <a:t>    pushq   %rbp</a:t>
            </a:r>
          </a:p>
          <a:p>
            <a:r>
              <a:rPr lang="en-US" sz="1400" dirty="0">
                <a:latin typeface="Courier New" pitchFamily="49" charset="0"/>
              </a:rPr>
              <a:t>    movq    %rsp, %rbp</a:t>
            </a:r>
          </a:p>
          <a:p>
            <a:r>
              <a:rPr lang="en-US" sz="1400" dirty="0">
                <a:latin typeface="Courier New" pitchFamily="49" charset="0"/>
              </a:rPr>
              <a:t>    ...</a:t>
            </a:r>
          </a:p>
          <a:p>
            <a:r>
              <a:rPr lang="en-US" sz="1400" dirty="0">
                <a:latin typeface="Courier New" pitchFamily="49" charset="0"/>
              </a:rPr>
              <a:t>    popq    %rbp</a:t>
            </a:r>
          </a:p>
          <a:p>
            <a:r>
              <a:rPr lang="en-US" sz="1400" dirty="0">
                <a:latin typeface="Courier New" pitchFamily="49" charset="0"/>
              </a:rPr>
              <a:t>    ret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5727354"/>
            <a:ext cx="1828800" cy="9326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752600" y="5649630"/>
            <a:ext cx="70104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3" name="Group 25"/>
          <p:cNvGrpSpPr/>
          <p:nvPr/>
        </p:nvGrpSpPr>
        <p:grpSpPr>
          <a:xfrm>
            <a:off x="5626100" y="4444347"/>
            <a:ext cx="2984500" cy="1017305"/>
            <a:chOff x="2057400" y="4480727"/>
            <a:chExt cx="2984500" cy="10173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4480727"/>
              <a:ext cx="772668" cy="101730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7400" y="4597400"/>
              <a:ext cx="1081903" cy="8128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4522721"/>
              <a:ext cx="774700" cy="897741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4343400" y="10343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Java: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10187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2873514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Assembly language: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488" y="4430696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Machine code: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905000" y="4473714"/>
            <a:ext cx="3471081" cy="951542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0111010000011000</a:t>
            </a:r>
          </a:p>
          <a:p>
            <a:r>
              <a:rPr lang="en-US" sz="1400" dirty="0">
                <a:latin typeface="Courier New" pitchFamily="49" charset="0"/>
              </a:rPr>
              <a:t>100011010000010000000010</a:t>
            </a:r>
          </a:p>
          <a:p>
            <a:r>
              <a:rPr lang="en-US" sz="1400" dirty="0">
                <a:latin typeface="Courier New" pitchFamily="49" charset="0"/>
              </a:rPr>
              <a:t>1000100111000010</a:t>
            </a:r>
          </a:p>
          <a:p>
            <a:r>
              <a:rPr lang="en-US" sz="1400" dirty="0">
                <a:latin typeface="Courier New" pitchFamily="49" charset="0"/>
              </a:rPr>
              <a:t>110000011111101000011111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5561798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Computer system: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50125" y="4030586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OS: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5562600" y="4419600"/>
            <a:ext cx="30480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2" name="Straight Arrow Connector 31"/>
          <p:cNvCxnSpPr>
            <a:stCxn id="9" idx="2"/>
          </p:cNvCxnSpPr>
          <p:nvPr/>
        </p:nvCxnSpPr>
        <p:spPr bwMode="auto">
          <a:xfrm>
            <a:off x="2324100" y="2755364"/>
            <a:ext cx="571500" cy="183520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7" name="Straight Arrow Connector 36"/>
          <p:cNvCxnSpPr>
            <a:stCxn id="10" idx="2"/>
          </p:cNvCxnSpPr>
          <p:nvPr/>
        </p:nvCxnSpPr>
        <p:spPr bwMode="auto">
          <a:xfrm flipH="1">
            <a:off x="4876800" y="2746588"/>
            <a:ext cx="685800" cy="192296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0" name="Straight Arrow Connector 39"/>
          <p:cNvCxnSpPr>
            <a:endCxn id="27" idx="0"/>
          </p:cNvCxnSpPr>
          <p:nvPr/>
        </p:nvCxnSpPr>
        <p:spPr bwMode="auto">
          <a:xfrm>
            <a:off x="3640541" y="4191000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3640541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6781800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4125" y="5776393"/>
            <a:ext cx="774475" cy="803518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 dirty="0"/>
          </a:p>
        </p:txBody>
      </p:sp>
      <p:sp>
        <p:nvSpPr>
          <p:cNvPr id="41" name="TextBox 105"/>
          <p:cNvSpPr txBox="1"/>
          <p:nvPr/>
        </p:nvSpPr>
        <p:spPr>
          <a:xfrm>
            <a:off x="7004858" y="381000"/>
            <a:ext cx="21336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data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Integers &amp; floats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Machine code &amp; C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x86 </a:t>
            </a:r>
            <a:r>
              <a:rPr lang="en-US" sz="1800" dirty="0" smtClean="0">
                <a:solidFill>
                  <a:srgbClr val="999999"/>
                </a:solidFill>
                <a:latin typeface="Calibri" pitchFamily="34" charset="0"/>
              </a:rPr>
              <a:t>assembly</a:t>
            </a:r>
            <a:endParaRPr lang="en-US" sz="1800" dirty="0">
              <a:solidFill>
                <a:srgbClr val="999999"/>
              </a:solidFill>
              <a:latin typeface="Calibri" pitchFamily="34" charset="0"/>
            </a:endParaRP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Procedures &amp; stacks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Arrays &amp; structs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caches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Processes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Virtual memory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allocation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Java vs. C</a:t>
            </a:r>
          </a:p>
        </p:txBody>
      </p:sp>
    </p:spTree>
    <p:extLst>
      <p:ext uri="{BB962C8B-B14F-4D97-AF65-F5344CB8AC3E}">
        <p14:creationId xmlns:p14="http://schemas.microsoft.com/office/powerpoint/2010/main" val="238154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5: Arrays &amp; Other 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Array allocation and access in memory</a:t>
            </a:r>
          </a:p>
          <a:p>
            <a:r>
              <a:rPr lang="en-US" dirty="0" smtClean="0"/>
              <a:t>Multi-dimensional or nested arrays</a:t>
            </a:r>
          </a:p>
          <a:p>
            <a:r>
              <a:rPr lang="en-US" dirty="0" smtClean="0"/>
              <a:t>Multi-level arrays</a:t>
            </a:r>
          </a:p>
          <a:p>
            <a:r>
              <a:rPr lang="en-US" dirty="0" smtClean="0"/>
              <a:t>Other structures in memory</a:t>
            </a:r>
          </a:p>
          <a:p>
            <a:r>
              <a:rPr lang="en-US" dirty="0" smtClean="0"/>
              <a:t>Data structures and alignment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018" y="370888"/>
            <a:ext cx="8405982" cy="762000"/>
          </a:xfrm>
        </p:spPr>
        <p:txBody>
          <a:bodyPr/>
          <a:lstStyle/>
          <a:p>
            <a:r>
              <a:rPr lang="en-US" smtClean="0"/>
              <a:t>Array Allocation</a:t>
            </a:r>
            <a:endParaRPr lang="en-US"/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987771"/>
            <a:ext cx="8366125" cy="4972050"/>
          </a:xfrm>
        </p:spPr>
        <p:txBody>
          <a:bodyPr/>
          <a:lstStyle/>
          <a:p>
            <a:r>
              <a:rPr lang="en-US" dirty="0" smtClean="0"/>
              <a:t>Basic Principle</a:t>
            </a:r>
          </a:p>
          <a:p>
            <a:pPr lvl="1"/>
            <a:r>
              <a:rPr lang="en-US" dirty="0" smtClean="0"/>
              <a:t>T  A[N];</a:t>
            </a:r>
          </a:p>
          <a:p>
            <a:pPr lvl="1"/>
            <a:r>
              <a:rPr lang="en-US" dirty="0" smtClean="0"/>
              <a:t>Array of data type T and length N</a:t>
            </a:r>
          </a:p>
          <a:p>
            <a:pPr lvl="1"/>
            <a:r>
              <a:rPr lang="en-US" i="1" dirty="0" smtClean="0"/>
              <a:t>Contiguously</a:t>
            </a:r>
            <a:r>
              <a:rPr lang="en-US" dirty="0" smtClean="0"/>
              <a:t> allocated region of N * </a:t>
            </a:r>
            <a:r>
              <a:rPr lang="en-US" dirty="0" err="1" smtClean="0"/>
              <a:t>sizeof(T</a:t>
            </a:r>
            <a:r>
              <a:rPr lang="en-US" dirty="0" smtClean="0"/>
              <a:t>) bytes</a:t>
            </a:r>
            <a:endParaRPr lang="en-US" dirty="0"/>
          </a:p>
        </p:txBody>
      </p:sp>
      <p:sp>
        <p:nvSpPr>
          <p:cNvPr id="89" name="Footer Placeholder 8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/>
          </a:p>
        </p:txBody>
      </p:sp>
      <p:sp>
        <p:nvSpPr>
          <p:cNvPr id="301061" name="Text Box 5"/>
          <p:cNvSpPr txBox="1">
            <a:spLocks noChangeArrowheads="1"/>
          </p:cNvSpPr>
          <p:nvPr/>
        </p:nvSpPr>
        <p:spPr bwMode="auto">
          <a:xfrm>
            <a:off x="0" y="2617695"/>
            <a:ext cx="2159566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char string[12];</a:t>
            </a:r>
          </a:p>
        </p:txBody>
      </p:sp>
      <p:grpSp>
        <p:nvGrpSpPr>
          <p:cNvPr id="2" name="Group 98"/>
          <p:cNvGrpSpPr/>
          <p:nvPr/>
        </p:nvGrpSpPr>
        <p:grpSpPr>
          <a:xfrm>
            <a:off x="2057400" y="2667000"/>
            <a:ext cx="3505200" cy="733842"/>
            <a:chOff x="2514600" y="2667000"/>
            <a:chExt cx="3505200" cy="733842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743200" y="2667000"/>
              <a:ext cx="2743200" cy="228600"/>
              <a:chOff x="1008" y="1776"/>
              <a:chExt cx="1728" cy="144"/>
            </a:xfrm>
          </p:grpSpPr>
          <p:sp>
            <p:nvSpPr>
              <p:cNvPr id="301064" name="Rectangle 8"/>
              <p:cNvSpPr>
                <a:spLocks noChangeArrowheads="1"/>
              </p:cNvSpPr>
              <p:nvPr/>
            </p:nvSpPr>
            <p:spPr bwMode="auto">
              <a:xfrm>
                <a:off x="1008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65" name="Rectangle 9"/>
              <p:cNvSpPr>
                <a:spLocks noChangeArrowheads="1"/>
              </p:cNvSpPr>
              <p:nvPr/>
            </p:nvSpPr>
            <p:spPr bwMode="auto">
              <a:xfrm>
                <a:off x="1152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66" name="Rectangle 10"/>
              <p:cNvSpPr>
                <a:spLocks noChangeArrowheads="1"/>
              </p:cNvSpPr>
              <p:nvPr/>
            </p:nvSpPr>
            <p:spPr bwMode="auto">
              <a:xfrm>
                <a:off x="1296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67" name="Rectangle 11"/>
              <p:cNvSpPr>
                <a:spLocks noChangeArrowheads="1"/>
              </p:cNvSpPr>
              <p:nvPr/>
            </p:nvSpPr>
            <p:spPr bwMode="auto">
              <a:xfrm>
                <a:off x="1440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68" name="Rectangle 12"/>
              <p:cNvSpPr>
                <a:spLocks noChangeArrowheads="1"/>
              </p:cNvSpPr>
              <p:nvPr/>
            </p:nvSpPr>
            <p:spPr bwMode="auto">
              <a:xfrm>
                <a:off x="1584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69" name="Rectangle 13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70" name="Rectangle 14"/>
              <p:cNvSpPr>
                <a:spLocks noChangeArrowheads="1"/>
              </p:cNvSpPr>
              <p:nvPr/>
            </p:nvSpPr>
            <p:spPr bwMode="auto">
              <a:xfrm>
                <a:off x="1872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71" name="Rectangle 15"/>
              <p:cNvSpPr>
                <a:spLocks noChangeArrowheads="1"/>
              </p:cNvSpPr>
              <p:nvPr/>
            </p:nvSpPr>
            <p:spPr bwMode="auto">
              <a:xfrm>
                <a:off x="2016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72" name="Rectangle 16"/>
              <p:cNvSpPr>
                <a:spLocks noChangeArrowheads="1"/>
              </p:cNvSpPr>
              <p:nvPr/>
            </p:nvSpPr>
            <p:spPr bwMode="auto">
              <a:xfrm>
                <a:off x="2160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73" name="Rectangle 17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74" name="Rectangle 18"/>
              <p:cNvSpPr>
                <a:spLocks noChangeArrowheads="1"/>
              </p:cNvSpPr>
              <p:nvPr/>
            </p:nvSpPr>
            <p:spPr bwMode="auto">
              <a:xfrm>
                <a:off x="2448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75" name="Rectangle 19"/>
              <p:cNvSpPr>
                <a:spLocks noChangeArrowheads="1"/>
              </p:cNvSpPr>
              <p:nvPr/>
            </p:nvSpPr>
            <p:spPr bwMode="auto">
              <a:xfrm>
                <a:off x="2592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600" dirty="0">
                  <a:latin typeface="Calibri" pitchFamily="34" charset="0"/>
                </a:endParaRPr>
              </a:p>
            </p:txBody>
          </p:sp>
        </p:grpSp>
        <p:sp>
          <p:nvSpPr>
            <p:cNvPr id="301076" name="Text Box 20"/>
            <p:cNvSpPr txBox="1">
              <a:spLocks noChangeArrowheads="1"/>
            </p:cNvSpPr>
            <p:nvPr/>
          </p:nvSpPr>
          <p:spPr bwMode="auto">
            <a:xfrm>
              <a:off x="2514600" y="3062288"/>
              <a:ext cx="396875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</a:t>
              </a:r>
            </a:p>
          </p:txBody>
        </p:sp>
        <p:sp>
          <p:nvSpPr>
            <p:cNvPr id="301077" name="Text Box 21"/>
            <p:cNvSpPr txBox="1">
              <a:spLocks noChangeArrowheads="1"/>
            </p:cNvSpPr>
            <p:nvPr/>
          </p:nvSpPr>
          <p:spPr bwMode="auto">
            <a:xfrm>
              <a:off x="5029200" y="3062288"/>
              <a:ext cx="9906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+ 12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078" name="Line 22"/>
            <p:cNvSpPr>
              <a:spLocks noChangeShapeType="1"/>
            </p:cNvSpPr>
            <p:nvPr/>
          </p:nvSpPr>
          <p:spPr bwMode="auto">
            <a:xfrm flipV="1">
              <a:off x="2743200" y="2895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079" name="Line 23"/>
            <p:cNvSpPr>
              <a:spLocks noChangeShapeType="1"/>
            </p:cNvSpPr>
            <p:nvPr/>
          </p:nvSpPr>
          <p:spPr bwMode="auto">
            <a:xfrm flipV="1">
              <a:off x="5486400" y="2895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</p:grpSp>
      <p:sp>
        <p:nvSpPr>
          <p:cNvPr id="301087" name="Text Box 31"/>
          <p:cNvSpPr txBox="1">
            <a:spLocks noChangeArrowheads="1"/>
          </p:cNvSpPr>
          <p:nvPr/>
        </p:nvSpPr>
        <p:spPr bwMode="auto">
          <a:xfrm>
            <a:off x="617157" y="3453516"/>
            <a:ext cx="1542409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>
                <a:latin typeface="Courier New" pitchFamily="49" charset="0"/>
              </a:rPr>
              <a:t>int val[5];</a:t>
            </a:r>
          </a:p>
        </p:txBody>
      </p:sp>
      <p:grpSp>
        <p:nvGrpSpPr>
          <p:cNvPr id="4" name="Group 97"/>
          <p:cNvGrpSpPr/>
          <p:nvPr/>
        </p:nvGrpSpPr>
        <p:grpSpPr>
          <a:xfrm>
            <a:off x="2057400" y="3500939"/>
            <a:ext cx="5334000" cy="733842"/>
            <a:chOff x="2514600" y="3429000"/>
            <a:chExt cx="5334000" cy="733842"/>
          </a:xfrm>
        </p:grpSpPr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301082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83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84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85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086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</p:grpSp>
        <p:sp>
          <p:nvSpPr>
            <p:cNvPr id="301088" name="Text Box 32"/>
            <p:cNvSpPr txBox="1">
              <a:spLocks noChangeArrowheads="1"/>
            </p:cNvSpPr>
            <p:nvPr/>
          </p:nvSpPr>
          <p:spPr bwMode="auto">
            <a:xfrm>
              <a:off x="2514600" y="3810000"/>
              <a:ext cx="396875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</a:t>
              </a:r>
            </a:p>
          </p:txBody>
        </p:sp>
        <p:sp>
          <p:nvSpPr>
            <p:cNvPr id="301089" name="Text Box 33"/>
            <p:cNvSpPr txBox="1">
              <a:spLocks noChangeArrowheads="1"/>
            </p:cNvSpPr>
            <p:nvPr/>
          </p:nvSpPr>
          <p:spPr bwMode="auto">
            <a:xfrm>
              <a:off x="3182470" y="3824288"/>
              <a:ext cx="9906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+ 4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090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091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092" name="Text Box 36"/>
            <p:cNvSpPr txBox="1">
              <a:spLocks noChangeArrowheads="1"/>
            </p:cNvSpPr>
            <p:nvPr/>
          </p:nvSpPr>
          <p:spPr bwMode="auto">
            <a:xfrm>
              <a:off x="4096870" y="3824288"/>
              <a:ext cx="9906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+ 8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093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094" name="Text Box 38"/>
            <p:cNvSpPr txBox="1">
              <a:spLocks noChangeArrowheads="1"/>
            </p:cNvSpPr>
            <p:nvPr/>
          </p:nvSpPr>
          <p:spPr bwMode="auto">
            <a:xfrm>
              <a:off x="5029200" y="3824288"/>
              <a:ext cx="9906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+ 12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095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096" name="Text Box 40"/>
            <p:cNvSpPr txBox="1">
              <a:spLocks noChangeArrowheads="1"/>
            </p:cNvSpPr>
            <p:nvPr/>
          </p:nvSpPr>
          <p:spPr bwMode="auto">
            <a:xfrm>
              <a:off x="5943600" y="3824288"/>
              <a:ext cx="9906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+ 16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097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098" name="Text Box 42"/>
            <p:cNvSpPr txBox="1">
              <a:spLocks noChangeArrowheads="1"/>
            </p:cNvSpPr>
            <p:nvPr/>
          </p:nvSpPr>
          <p:spPr bwMode="auto">
            <a:xfrm>
              <a:off x="6858000" y="3824288"/>
              <a:ext cx="9906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+ 20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099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</p:grpSp>
      <p:sp>
        <p:nvSpPr>
          <p:cNvPr id="301101" name="Text Box 45"/>
          <p:cNvSpPr txBox="1">
            <a:spLocks noChangeArrowheads="1"/>
          </p:cNvSpPr>
          <p:nvPr/>
        </p:nvSpPr>
        <p:spPr bwMode="auto">
          <a:xfrm>
            <a:off x="493725" y="4267200"/>
            <a:ext cx="1665841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double </a:t>
            </a:r>
            <a:r>
              <a:rPr lang="en-US" sz="1600" dirty="0" smtClean="0">
                <a:latin typeface="Courier New" pitchFamily="49" charset="0"/>
              </a:rPr>
              <a:t>a[3];</a:t>
            </a:r>
            <a:endParaRPr lang="en-US" sz="1600" dirty="0">
              <a:latin typeface="Courier New" pitchFamily="49" charset="0"/>
            </a:endParaRPr>
          </a:p>
        </p:txBody>
      </p:sp>
      <p:grpSp>
        <p:nvGrpSpPr>
          <p:cNvPr id="6" name="Group 96"/>
          <p:cNvGrpSpPr/>
          <p:nvPr/>
        </p:nvGrpSpPr>
        <p:grpSpPr>
          <a:xfrm>
            <a:off x="2057400" y="4334877"/>
            <a:ext cx="6399700" cy="750888"/>
            <a:chOff x="2515700" y="4343402"/>
            <a:chExt cx="6399700" cy="750888"/>
          </a:xfrm>
        </p:grpSpPr>
        <p:grpSp>
          <p:nvGrpSpPr>
            <p:cNvPr id="7" name="Group 47"/>
            <p:cNvGrpSpPr>
              <a:grpSpLocks/>
            </p:cNvGrpSpPr>
            <p:nvPr/>
          </p:nvGrpSpPr>
          <p:grpSpPr bwMode="auto">
            <a:xfrm>
              <a:off x="2748919" y="4343402"/>
              <a:ext cx="5613070" cy="228600"/>
              <a:chOff x="1008" y="2208"/>
              <a:chExt cx="3456" cy="144"/>
            </a:xfrm>
          </p:grpSpPr>
          <p:sp>
            <p:nvSpPr>
              <p:cNvPr id="301104" name="Rectangle 48"/>
              <p:cNvSpPr>
                <a:spLocks noChangeArrowheads="1"/>
              </p:cNvSpPr>
              <p:nvPr/>
            </p:nvSpPr>
            <p:spPr bwMode="auto">
              <a:xfrm>
                <a:off x="1008" y="22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105" name="Rectangle 49"/>
              <p:cNvSpPr>
                <a:spLocks noChangeArrowheads="1"/>
              </p:cNvSpPr>
              <p:nvPr/>
            </p:nvSpPr>
            <p:spPr bwMode="auto">
              <a:xfrm>
                <a:off x="2160" y="22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106" name="Rectangle 50"/>
              <p:cNvSpPr>
                <a:spLocks noChangeArrowheads="1"/>
              </p:cNvSpPr>
              <p:nvPr/>
            </p:nvSpPr>
            <p:spPr bwMode="auto">
              <a:xfrm>
                <a:off x="3312" y="22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</p:grpSp>
        <p:sp>
          <p:nvSpPr>
            <p:cNvPr id="301108" name="Line 52"/>
            <p:cNvSpPr>
              <a:spLocks noChangeShapeType="1"/>
            </p:cNvSpPr>
            <p:nvPr/>
          </p:nvSpPr>
          <p:spPr bwMode="auto">
            <a:xfrm flipV="1">
              <a:off x="8383100" y="458461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111" name="Text Box 55"/>
            <p:cNvSpPr txBox="1">
              <a:spLocks noChangeArrowheads="1"/>
            </p:cNvSpPr>
            <p:nvPr/>
          </p:nvSpPr>
          <p:spPr bwMode="auto">
            <a:xfrm>
              <a:off x="7901929" y="4724402"/>
              <a:ext cx="1013471" cy="3698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i="1" dirty="0">
                  <a:latin typeface="Calibri" pitchFamily="34" charset="0"/>
                </a:rPr>
                <a:t>x </a:t>
              </a:r>
              <a:r>
                <a:rPr lang="en-US" sz="1800" b="0" dirty="0">
                  <a:latin typeface="Calibri" pitchFamily="34" charset="0"/>
                </a:rPr>
                <a:t>+ 24</a:t>
              </a:r>
              <a:endParaRPr lang="en-US" sz="1800" b="0" i="1" dirty="0">
                <a:latin typeface="Calibri" pitchFamily="34" charset="0"/>
              </a:endParaRPr>
            </a:p>
          </p:txBody>
        </p:sp>
        <p:sp>
          <p:nvSpPr>
            <p:cNvPr id="301112" name="Text Box 56"/>
            <p:cNvSpPr txBox="1">
              <a:spLocks noChangeArrowheads="1"/>
            </p:cNvSpPr>
            <p:nvPr/>
          </p:nvSpPr>
          <p:spPr bwMode="auto">
            <a:xfrm>
              <a:off x="2515700" y="4710115"/>
              <a:ext cx="406038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</a:t>
              </a:r>
            </a:p>
          </p:txBody>
        </p:sp>
        <p:sp>
          <p:nvSpPr>
            <p:cNvPr id="301113" name="Line 57"/>
            <p:cNvSpPr>
              <a:spLocks noChangeShapeType="1"/>
            </p:cNvSpPr>
            <p:nvPr/>
          </p:nvSpPr>
          <p:spPr bwMode="auto">
            <a:xfrm flipV="1">
              <a:off x="2749578" y="4570322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114" name="Text Box 58"/>
            <p:cNvSpPr txBox="1">
              <a:spLocks noChangeArrowheads="1"/>
            </p:cNvSpPr>
            <p:nvPr/>
          </p:nvSpPr>
          <p:spPr bwMode="auto">
            <a:xfrm>
              <a:off x="4114800" y="4724402"/>
              <a:ext cx="1013471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+ 8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115" name="Line 59"/>
            <p:cNvSpPr>
              <a:spLocks noChangeShapeType="1"/>
            </p:cNvSpPr>
            <p:nvPr/>
          </p:nvSpPr>
          <p:spPr bwMode="auto">
            <a:xfrm flipV="1">
              <a:off x="4620601" y="458461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116" name="Text Box 60"/>
            <p:cNvSpPr txBox="1">
              <a:spLocks noChangeArrowheads="1"/>
            </p:cNvSpPr>
            <p:nvPr/>
          </p:nvSpPr>
          <p:spPr bwMode="auto">
            <a:xfrm>
              <a:off x="5996929" y="4724402"/>
              <a:ext cx="1013471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+ 16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117" name="Line 61"/>
            <p:cNvSpPr>
              <a:spLocks noChangeShapeType="1"/>
            </p:cNvSpPr>
            <p:nvPr/>
          </p:nvSpPr>
          <p:spPr bwMode="auto">
            <a:xfrm flipV="1">
              <a:off x="6491624" y="458461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</p:grpSp>
      <p:sp>
        <p:nvSpPr>
          <p:cNvPr id="301118" name="Text Box 62"/>
          <p:cNvSpPr txBox="1">
            <a:spLocks noChangeArrowheads="1"/>
          </p:cNvSpPr>
          <p:nvPr/>
        </p:nvSpPr>
        <p:spPr bwMode="auto">
          <a:xfrm>
            <a:off x="269906" y="5147846"/>
            <a:ext cx="1889660" cy="58477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char* p[3];</a:t>
            </a:r>
            <a:br>
              <a:rPr lang="en-US" sz="1600" dirty="0">
                <a:latin typeface="Courier New" pitchFamily="49" charset="0"/>
              </a:rPr>
            </a:br>
            <a:r>
              <a:rPr lang="en-US" sz="1600" b="0" dirty="0">
                <a:latin typeface="Calibri"/>
                <a:cs typeface="Calibri"/>
              </a:rPr>
              <a:t>(or </a:t>
            </a:r>
            <a:r>
              <a:rPr lang="en-US" sz="1600" dirty="0">
                <a:latin typeface="Courier New" pitchFamily="49" charset="0"/>
              </a:rPr>
              <a:t>char *p[3];</a:t>
            </a:r>
            <a:r>
              <a:rPr lang="en-US" sz="1600" b="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8" name="Group 94"/>
          <p:cNvGrpSpPr/>
          <p:nvPr/>
        </p:nvGrpSpPr>
        <p:grpSpPr>
          <a:xfrm>
            <a:off x="2057400" y="6019800"/>
            <a:ext cx="6248400" cy="733842"/>
            <a:chOff x="2438400" y="6019800"/>
            <a:chExt cx="6248400" cy="733842"/>
          </a:xfrm>
        </p:grpSpPr>
        <p:grpSp>
          <p:nvGrpSpPr>
            <p:cNvPr id="9" name="Group 92"/>
            <p:cNvGrpSpPr>
              <a:grpSpLocks/>
            </p:cNvGrpSpPr>
            <p:nvPr/>
          </p:nvGrpSpPr>
          <p:grpSpPr bwMode="auto">
            <a:xfrm>
              <a:off x="2667000" y="6019800"/>
              <a:ext cx="5486400" cy="228600"/>
              <a:chOff x="1652" y="4608"/>
              <a:chExt cx="3456" cy="144"/>
            </a:xfrm>
          </p:grpSpPr>
          <p:sp>
            <p:nvSpPr>
              <p:cNvPr id="301134" name="Rectangle 78"/>
              <p:cNvSpPr>
                <a:spLocks noChangeArrowheads="1"/>
              </p:cNvSpPr>
              <p:nvPr/>
            </p:nvSpPr>
            <p:spPr bwMode="auto">
              <a:xfrm>
                <a:off x="1652" y="46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135" name="Rectangle 79"/>
              <p:cNvSpPr>
                <a:spLocks noChangeArrowheads="1"/>
              </p:cNvSpPr>
              <p:nvPr/>
            </p:nvSpPr>
            <p:spPr bwMode="auto">
              <a:xfrm>
                <a:off x="2804" y="46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136" name="Rectangle 80"/>
              <p:cNvSpPr>
                <a:spLocks noChangeArrowheads="1"/>
              </p:cNvSpPr>
              <p:nvPr/>
            </p:nvSpPr>
            <p:spPr bwMode="auto">
              <a:xfrm>
                <a:off x="3956" y="46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</p:grpSp>
        <p:sp>
          <p:nvSpPr>
            <p:cNvPr id="301142" name="Text Box 86"/>
            <p:cNvSpPr txBox="1">
              <a:spLocks noChangeArrowheads="1"/>
            </p:cNvSpPr>
            <p:nvPr/>
          </p:nvSpPr>
          <p:spPr bwMode="auto">
            <a:xfrm>
              <a:off x="2438400" y="6386513"/>
              <a:ext cx="396875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</a:t>
              </a:r>
            </a:p>
          </p:txBody>
        </p:sp>
        <p:sp>
          <p:nvSpPr>
            <p:cNvPr id="301143" name="Line 87"/>
            <p:cNvSpPr>
              <a:spLocks noChangeShapeType="1"/>
            </p:cNvSpPr>
            <p:nvPr/>
          </p:nvSpPr>
          <p:spPr bwMode="auto">
            <a:xfrm flipV="1">
              <a:off x="2667000" y="6219825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144" name="Text Box 88"/>
            <p:cNvSpPr txBox="1">
              <a:spLocks noChangeArrowheads="1"/>
            </p:cNvSpPr>
            <p:nvPr/>
          </p:nvSpPr>
          <p:spPr bwMode="auto">
            <a:xfrm>
              <a:off x="4038600" y="6400800"/>
              <a:ext cx="9906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+ 8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145" name="Line 89"/>
            <p:cNvSpPr>
              <a:spLocks noChangeShapeType="1"/>
            </p:cNvSpPr>
            <p:nvPr/>
          </p:nvSpPr>
          <p:spPr bwMode="auto">
            <a:xfrm flipV="1">
              <a:off x="4495800" y="62341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146" name="Text Box 90"/>
            <p:cNvSpPr txBox="1">
              <a:spLocks noChangeArrowheads="1"/>
            </p:cNvSpPr>
            <p:nvPr/>
          </p:nvSpPr>
          <p:spPr bwMode="auto">
            <a:xfrm>
              <a:off x="5867400" y="6400800"/>
              <a:ext cx="9906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+ 16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147" name="Line 91"/>
            <p:cNvSpPr>
              <a:spLocks noChangeShapeType="1"/>
            </p:cNvSpPr>
            <p:nvPr/>
          </p:nvSpPr>
          <p:spPr bwMode="auto">
            <a:xfrm flipV="1">
              <a:off x="6324600" y="62341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158" name="Line 102"/>
            <p:cNvSpPr>
              <a:spLocks noChangeShapeType="1"/>
            </p:cNvSpPr>
            <p:nvPr/>
          </p:nvSpPr>
          <p:spPr bwMode="auto">
            <a:xfrm flipV="1">
              <a:off x="8153400" y="62484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161" name="Text Box 105"/>
            <p:cNvSpPr txBox="1">
              <a:spLocks noChangeArrowheads="1"/>
            </p:cNvSpPr>
            <p:nvPr/>
          </p:nvSpPr>
          <p:spPr bwMode="auto">
            <a:xfrm>
              <a:off x="7696200" y="6415088"/>
              <a:ext cx="9906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+ 24</a:t>
              </a:r>
              <a:endParaRPr lang="en-US" sz="1600" b="0" i="1" dirty="0">
                <a:latin typeface="Calibri" pitchFamily="34" charset="0"/>
              </a:endParaRPr>
            </a:p>
          </p:txBody>
        </p:sp>
      </p:grpSp>
      <p:grpSp>
        <p:nvGrpSpPr>
          <p:cNvPr id="10" name="Group 95"/>
          <p:cNvGrpSpPr/>
          <p:nvPr/>
        </p:nvGrpSpPr>
        <p:grpSpPr>
          <a:xfrm>
            <a:off x="2057400" y="5185861"/>
            <a:ext cx="3505200" cy="733842"/>
            <a:chOff x="2514600" y="5257800"/>
            <a:chExt cx="3505200" cy="733842"/>
          </a:xfrm>
        </p:grpSpPr>
        <p:grpSp>
          <p:nvGrpSpPr>
            <p:cNvPr id="11" name="Group 64"/>
            <p:cNvGrpSpPr>
              <a:grpSpLocks/>
            </p:cNvGrpSpPr>
            <p:nvPr/>
          </p:nvGrpSpPr>
          <p:grpSpPr bwMode="auto">
            <a:xfrm>
              <a:off x="2743200" y="5257800"/>
              <a:ext cx="2743200" cy="228600"/>
              <a:chOff x="2016" y="3744"/>
              <a:chExt cx="1728" cy="144"/>
            </a:xfrm>
          </p:grpSpPr>
          <p:sp>
            <p:nvSpPr>
              <p:cNvPr id="301121" name="Rectangle 65"/>
              <p:cNvSpPr>
                <a:spLocks noChangeArrowheads="1"/>
              </p:cNvSpPr>
              <p:nvPr/>
            </p:nvSpPr>
            <p:spPr bwMode="auto">
              <a:xfrm>
                <a:off x="2016" y="3744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122" name="Rectangle 66"/>
              <p:cNvSpPr>
                <a:spLocks noChangeArrowheads="1"/>
              </p:cNvSpPr>
              <p:nvPr/>
            </p:nvSpPr>
            <p:spPr bwMode="auto">
              <a:xfrm>
                <a:off x="2592" y="3744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  <p:sp>
            <p:nvSpPr>
              <p:cNvPr id="301123" name="Rectangle 67"/>
              <p:cNvSpPr>
                <a:spLocks noChangeArrowheads="1"/>
              </p:cNvSpPr>
              <p:nvPr/>
            </p:nvSpPr>
            <p:spPr bwMode="auto">
              <a:xfrm>
                <a:off x="3168" y="3744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600" dirty="0">
                  <a:latin typeface="Calibri" pitchFamily="34" charset="0"/>
                </a:endParaRPr>
              </a:p>
            </p:txBody>
          </p:sp>
        </p:grpSp>
        <p:sp>
          <p:nvSpPr>
            <p:cNvPr id="301124" name="Text Box 68"/>
            <p:cNvSpPr txBox="1">
              <a:spLocks noChangeArrowheads="1"/>
            </p:cNvSpPr>
            <p:nvPr/>
          </p:nvSpPr>
          <p:spPr bwMode="auto">
            <a:xfrm>
              <a:off x="2514600" y="5638800"/>
              <a:ext cx="396875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</a:t>
              </a:r>
            </a:p>
          </p:txBody>
        </p:sp>
        <p:sp>
          <p:nvSpPr>
            <p:cNvPr id="301125" name="Text Box 69"/>
            <p:cNvSpPr txBox="1">
              <a:spLocks noChangeArrowheads="1"/>
            </p:cNvSpPr>
            <p:nvPr/>
          </p:nvSpPr>
          <p:spPr bwMode="auto">
            <a:xfrm>
              <a:off x="3200400" y="5653088"/>
              <a:ext cx="9906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+ 4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126" name="Line 70"/>
            <p:cNvSpPr>
              <a:spLocks noChangeShapeType="1"/>
            </p:cNvSpPr>
            <p:nvPr/>
          </p:nvSpPr>
          <p:spPr bwMode="auto">
            <a:xfrm flipV="1">
              <a:off x="2743200" y="54721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127" name="Line 71"/>
            <p:cNvSpPr>
              <a:spLocks noChangeShapeType="1"/>
            </p:cNvSpPr>
            <p:nvPr/>
          </p:nvSpPr>
          <p:spPr bwMode="auto">
            <a:xfrm flipV="1">
              <a:off x="3657600" y="54864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128" name="Text Box 72"/>
            <p:cNvSpPr txBox="1">
              <a:spLocks noChangeArrowheads="1"/>
            </p:cNvSpPr>
            <p:nvPr/>
          </p:nvSpPr>
          <p:spPr bwMode="auto">
            <a:xfrm>
              <a:off x="4114800" y="5653088"/>
              <a:ext cx="9906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+ 8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129" name="Line 73"/>
            <p:cNvSpPr>
              <a:spLocks noChangeShapeType="1"/>
            </p:cNvSpPr>
            <p:nvPr/>
          </p:nvSpPr>
          <p:spPr bwMode="auto">
            <a:xfrm flipV="1">
              <a:off x="4572000" y="54864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01170" name="Text Box 114"/>
            <p:cNvSpPr txBox="1">
              <a:spLocks noChangeArrowheads="1"/>
            </p:cNvSpPr>
            <p:nvPr/>
          </p:nvSpPr>
          <p:spPr bwMode="auto">
            <a:xfrm>
              <a:off x="5029200" y="5653088"/>
              <a:ext cx="9906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0" i="1" dirty="0">
                  <a:latin typeface="Calibri" pitchFamily="34" charset="0"/>
                </a:rPr>
                <a:t>x </a:t>
              </a:r>
              <a:r>
                <a:rPr lang="en-US" sz="1600" b="0" dirty="0">
                  <a:latin typeface="Calibri" pitchFamily="34" charset="0"/>
                </a:rPr>
                <a:t>+ 12</a:t>
              </a:r>
              <a:endParaRPr lang="en-US" sz="1600" b="0" i="1" dirty="0">
                <a:latin typeface="Calibri" pitchFamily="34" charset="0"/>
              </a:endParaRPr>
            </a:p>
          </p:txBody>
        </p:sp>
        <p:sp>
          <p:nvSpPr>
            <p:cNvPr id="301171" name="Line 115"/>
            <p:cNvSpPr>
              <a:spLocks noChangeShapeType="1"/>
            </p:cNvSpPr>
            <p:nvPr/>
          </p:nvSpPr>
          <p:spPr bwMode="auto">
            <a:xfrm flipV="1">
              <a:off x="5486400" y="54864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600" dirty="0">
                <a:latin typeface="Calibri" pitchFamily="34" charset="0"/>
              </a:endParaRPr>
            </a:p>
          </p:txBody>
        </p:sp>
      </p:grpSp>
      <p:sp>
        <p:nvSpPr>
          <p:cNvPr id="301175" name="Text Box 119"/>
          <p:cNvSpPr txBox="1">
            <a:spLocks noChangeArrowheads="1"/>
          </p:cNvSpPr>
          <p:nvPr/>
        </p:nvSpPr>
        <p:spPr bwMode="auto">
          <a:xfrm>
            <a:off x="5257800" y="5147846"/>
            <a:ext cx="526747" cy="369332"/>
          </a:xfrm>
          <a:prstGeom prst="rect">
            <a:avLst/>
          </a:prstGeom>
          <a:solidFill>
            <a:srgbClr val="990000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Calibri" pitchFamily="34" charset="0"/>
              </a:rPr>
              <a:t>IA32</a:t>
            </a:r>
          </a:p>
        </p:txBody>
      </p:sp>
      <p:sp>
        <p:nvSpPr>
          <p:cNvPr id="301176" name="Text Box 120"/>
          <p:cNvSpPr txBox="1">
            <a:spLocks noChangeArrowheads="1"/>
          </p:cNvSpPr>
          <p:nvPr/>
        </p:nvSpPr>
        <p:spPr bwMode="auto">
          <a:xfrm>
            <a:off x="8020592" y="5980113"/>
            <a:ext cx="736740" cy="369332"/>
          </a:xfrm>
          <a:prstGeom prst="rect">
            <a:avLst/>
          </a:prstGeom>
          <a:solidFill>
            <a:srgbClr val="990000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Calibri" pitchFamily="34" charset="0"/>
              </a:rPr>
              <a:t>x86-64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018" y="370888"/>
            <a:ext cx="8405982" cy="762000"/>
          </a:xfrm>
        </p:spPr>
        <p:txBody>
          <a:bodyPr/>
          <a:lstStyle/>
          <a:p>
            <a:r>
              <a:rPr lang="en-US" smtClean="0"/>
              <a:t>Array Access</a:t>
            </a:r>
            <a:endParaRPr lang="en-US"/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987771"/>
            <a:ext cx="8366125" cy="4972050"/>
          </a:xfrm>
        </p:spPr>
        <p:txBody>
          <a:bodyPr/>
          <a:lstStyle/>
          <a:p>
            <a:r>
              <a:rPr lang="en-US" dirty="0" smtClean="0"/>
              <a:t>Basic Principle</a:t>
            </a:r>
          </a:p>
          <a:p>
            <a:pPr lvl="1"/>
            <a:r>
              <a:rPr lang="en-US" dirty="0" smtClean="0"/>
              <a:t>T  A[N];</a:t>
            </a:r>
          </a:p>
          <a:p>
            <a:pPr lvl="1"/>
            <a:r>
              <a:rPr lang="en-US" dirty="0" smtClean="0"/>
              <a:t>Array of data type T and length N</a:t>
            </a:r>
          </a:p>
          <a:p>
            <a:pPr lvl="1"/>
            <a:r>
              <a:rPr lang="en-US" dirty="0" smtClean="0"/>
              <a:t>Identifier A can be used as a pointer to array element 0: Type T*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Reference	Type	Value</a:t>
            </a:r>
          </a:p>
          <a:p>
            <a:pPr lvl="1"/>
            <a:r>
              <a:rPr lang="en-US" dirty="0" smtClean="0"/>
              <a:t>val[4]	</a:t>
            </a:r>
            <a:r>
              <a:rPr lang="en-US" dirty="0" err="1" smtClean="0"/>
              <a:t>int</a:t>
            </a:r>
            <a:r>
              <a:rPr lang="en-US" dirty="0" smtClean="0"/>
              <a:t>	</a:t>
            </a:r>
          </a:p>
          <a:p>
            <a:pPr lvl="1"/>
            <a:r>
              <a:rPr lang="en-US" dirty="0" err="1" smtClean="0"/>
              <a:t>val</a:t>
            </a: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*	</a:t>
            </a:r>
          </a:p>
          <a:p>
            <a:pPr lvl="1"/>
            <a:r>
              <a:rPr lang="en-US" dirty="0" smtClean="0"/>
              <a:t>val+1	</a:t>
            </a:r>
            <a:r>
              <a:rPr lang="en-US" dirty="0" err="1" smtClean="0"/>
              <a:t>int</a:t>
            </a:r>
            <a:r>
              <a:rPr lang="en-US" dirty="0" smtClean="0"/>
              <a:t> *	</a:t>
            </a:r>
          </a:p>
          <a:p>
            <a:pPr lvl="1"/>
            <a:r>
              <a:rPr lang="en-US" dirty="0" smtClean="0"/>
              <a:t>&amp;val[2]	</a:t>
            </a:r>
            <a:r>
              <a:rPr lang="en-US" dirty="0" err="1" smtClean="0"/>
              <a:t>int</a:t>
            </a:r>
            <a:r>
              <a:rPr lang="en-US" dirty="0" smtClean="0"/>
              <a:t> *	</a:t>
            </a:r>
          </a:p>
          <a:p>
            <a:pPr lvl="1"/>
            <a:r>
              <a:rPr lang="en-US" dirty="0" smtClean="0"/>
              <a:t>val[5]	</a:t>
            </a:r>
            <a:r>
              <a:rPr lang="en-US" dirty="0" err="1" smtClean="0"/>
              <a:t>int</a:t>
            </a:r>
            <a:r>
              <a:rPr lang="en-US" dirty="0" smtClean="0"/>
              <a:t>	</a:t>
            </a:r>
          </a:p>
          <a:p>
            <a:pPr lvl="1"/>
            <a:r>
              <a:rPr lang="en-US" dirty="0" smtClean="0"/>
              <a:t>*(val+1)	</a:t>
            </a:r>
            <a:r>
              <a:rPr lang="en-US" dirty="0" err="1" smtClean="0"/>
              <a:t>int</a:t>
            </a:r>
            <a:r>
              <a:rPr lang="en-US" dirty="0" smtClean="0"/>
              <a:t>	</a:t>
            </a:r>
          </a:p>
          <a:p>
            <a:pPr lvl="1"/>
            <a:r>
              <a:rPr lang="en-US" dirty="0" err="1" smtClean="0"/>
              <a:t>val</a:t>
            </a:r>
            <a:r>
              <a:rPr lang="en-US" dirty="0" smtClean="0"/>
              <a:t> + </a:t>
            </a:r>
            <a:r>
              <a:rPr lang="en-US" dirty="0" err="1" smtClean="0"/>
              <a:t>i</a:t>
            </a: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*	</a:t>
            </a:r>
            <a:endParaRPr lang="en-US" dirty="0"/>
          </a:p>
        </p:txBody>
      </p:sp>
      <p:sp>
        <p:nvSpPr>
          <p:cNvPr id="44" name="Footer Placeholder 4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1017495" y="2819400"/>
            <a:ext cx="170110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int val[5];</a:t>
            </a:r>
          </a:p>
        </p:txBody>
      </p:sp>
      <p:grpSp>
        <p:nvGrpSpPr>
          <p:cNvPr id="2" name="Group 24"/>
          <p:cNvGrpSpPr/>
          <p:nvPr/>
        </p:nvGrpSpPr>
        <p:grpSpPr>
          <a:xfrm>
            <a:off x="2616435" y="2866823"/>
            <a:ext cx="5334000" cy="744760"/>
            <a:chOff x="2514600" y="3429000"/>
            <a:chExt cx="5334000" cy="764620"/>
          </a:xfrm>
        </p:grpSpPr>
        <p:grpSp>
          <p:nvGrpSpPr>
            <p:cNvPr id="3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39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40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8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41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42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5</a:t>
                </a:r>
                <a:endParaRPr lang="en-US" sz="1800" dirty="0">
                  <a:latin typeface="Calibri" pitchFamily="34" charset="0"/>
                </a:endParaRPr>
              </a:p>
            </p:txBody>
          </p:sp>
        </p:grpSp>
        <p:sp>
          <p:nvSpPr>
            <p:cNvPr id="27" name="Text Box 32"/>
            <p:cNvSpPr txBox="1">
              <a:spLocks noChangeArrowheads="1"/>
            </p:cNvSpPr>
            <p:nvPr/>
          </p:nvSpPr>
          <p:spPr bwMode="auto">
            <a:xfrm>
              <a:off x="2514600" y="3810000"/>
              <a:ext cx="396875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i="1" dirty="0">
                  <a:latin typeface="Calibri" pitchFamily="34" charset="0"/>
                </a:rPr>
                <a:t>x</a:t>
              </a:r>
            </a:p>
          </p:txBody>
        </p:sp>
        <p:sp>
          <p:nvSpPr>
            <p:cNvPr id="28" name="Text Box 33"/>
            <p:cNvSpPr txBox="1">
              <a:spLocks noChangeArrowheads="1"/>
            </p:cNvSpPr>
            <p:nvPr/>
          </p:nvSpPr>
          <p:spPr bwMode="auto">
            <a:xfrm>
              <a:off x="3182470" y="3824288"/>
              <a:ext cx="990600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i="1" dirty="0">
                  <a:latin typeface="Calibri" pitchFamily="34" charset="0"/>
                </a:rPr>
                <a:t>x </a:t>
              </a:r>
              <a:r>
                <a:rPr lang="en-US" sz="1800" b="0" dirty="0">
                  <a:latin typeface="Calibri" pitchFamily="34" charset="0"/>
                </a:rPr>
                <a:t>+ 4</a:t>
              </a:r>
              <a:endParaRPr lang="en-US" sz="1800" b="0" i="1" dirty="0">
                <a:latin typeface="Calibri" pitchFamily="34" charset="0"/>
              </a:endParaRPr>
            </a:p>
          </p:txBody>
        </p:sp>
        <p:sp>
          <p:nvSpPr>
            <p:cNvPr id="29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0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1" name="Text Box 36"/>
            <p:cNvSpPr txBox="1">
              <a:spLocks noChangeArrowheads="1"/>
            </p:cNvSpPr>
            <p:nvPr/>
          </p:nvSpPr>
          <p:spPr bwMode="auto">
            <a:xfrm>
              <a:off x="4096870" y="3824288"/>
              <a:ext cx="990600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i="1" dirty="0">
                  <a:latin typeface="Calibri" pitchFamily="34" charset="0"/>
                </a:rPr>
                <a:t>x </a:t>
              </a:r>
              <a:r>
                <a:rPr lang="en-US" sz="1800" b="0" dirty="0">
                  <a:latin typeface="Calibri" pitchFamily="34" charset="0"/>
                </a:rPr>
                <a:t>+ 8</a:t>
              </a:r>
              <a:endParaRPr lang="en-US" sz="1800" b="0" i="1" dirty="0">
                <a:latin typeface="Calibri" pitchFamily="34" charset="0"/>
              </a:endParaRPr>
            </a:p>
          </p:txBody>
        </p:sp>
        <p:sp>
          <p:nvSpPr>
            <p:cNvPr id="32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3" name="Text Box 38"/>
            <p:cNvSpPr txBox="1">
              <a:spLocks noChangeArrowheads="1"/>
            </p:cNvSpPr>
            <p:nvPr/>
          </p:nvSpPr>
          <p:spPr bwMode="auto">
            <a:xfrm>
              <a:off x="5029200" y="3824288"/>
              <a:ext cx="990600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i="1" dirty="0">
                  <a:latin typeface="Calibri" pitchFamily="34" charset="0"/>
                </a:rPr>
                <a:t>x </a:t>
              </a:r>
              <a:r>
                <a:rPr lang="en-US" sz="1800" b="0" dirty="0">
                  <a:latin typeface="Calibri" pitchFamily="34" charset="0"/>
                </a:rPr>
                <a:t>+ 12</a:t>
              </a:r>
              <a:endParaRPr lang="en-US" sz="1800" b="0" i="1" dirty="0">
                <a:latin typeface="Calibri" pitchFamily="34" charset="0"/>
              </a:endParaRPr>
            </a:p>
          </p:txBody>
        </p:sp>
        <p:sp>
          <p:nvSpPr>
            <p:cNvPr id="34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5" name="Text Box 40"/>
            <p:cNvSpPr txBox="1">
              <a:spLocks noChangeArrowheads="1"/>
            </p:cNvSpPr>
            <p:nvPr/>
          </p:nvSpPr>
          <p:spPr bwMode="auto">
            <a:xfrm>
              <a:off x="5943600" y="3824288"/>
              <a:ext cx="990600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i="1" dirty="0">
                  <a:latin typeface="Calibri" pitchFamily="34" charset="0"/>
                </a:rPr>
                <a:t>x </a:t>
              </a:r>
              <a:r>
                <a:rPr lang="en-US" sz="1800" b="0" dirty="0">
                  <a:latin typeface="Calibri" pitchFamily="34" charset="0"/>
                </a:rPr>
                <a:t>+ 16</a:t>
              </a:r>
              <a:endParaRPr lang="en-US" sz="1800" b="0" i="1" dirty="0">
                <a:latin typeface="Calibri" pitchFamily="34" charset="0"/>
              </a:endParaRPr>
            </a:p>
          </p:txBody>
        </p:sp>
        <p:sp>
          <p:nvSpPr>
            <p:cNvPr id="36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7" name="Text Box 42"/>
            <p:cNvSpPr txBox="1">
              <a:spLocks noChangeArrowheads="1"/>
            </p:cNvSpPr>
            <p:nvPr/>
          </p:nvSpPr>
          <p:spPr bwMode="auto">
            <a:xfrm>
              <a:off x="6858000" y="3824288"/>
              <a:ext cx="990600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i="1" dirty="0">
                  <a:latin typeface="Calibri" pitchFamily="34" charset="0"/>
                </a:rPr>
                <a:t>x </a:t>
              </a:r>
              <a:r>
                <a:rPr lang="en-US" sz="1800" b="0" dirty="0">
                  <a:latin typeface="Calibri" pitchFamily="34" charset="0"/>
                </a:rPr>
                <a:t>+ 20</a:t>
              </a:r>
              <a:endParaRPr lang="en-US" sz="1800" b="0" i="1" dirty="0">
                <a:latin typeface="Calibri" pitchFamily="34" charset="0"/>
              </a:endParaRPr>
            </a:p>
          </p:txBody>
        </p:sp>
        <p:sp>
          <p:nvSpPr>
            <p:cNvPr id="38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161928" y="4151729"/>
            <a:ext cx="5674516" cy="266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0" dirty="0">
                <a:latin typeface="Calibri" pitchFamily="34" charset="0"/>
              </a:rPr>
              <a:t>5</a:t>
            </a:r>
          </a:p>
          <a:p>
            <a:pPr>
              <a:lnSpc>
                <a:spcPct val="120000"/>
              </a:lnSpc>
            </a:pPr>
            <a:r>
              <a:rPr lang="en-US" sz="2000" b="0" i="1" dirty="0">
                <a:latin typeface="Calibri" pitchFamily="34" charset="0"/>
              </a:rPr>
              <a:t>x</a:t>
            </a:r>
            <a:endParaRPr lang="en-US" sz="2000" b="0" dirty="0">
              <a:latin typeface="Calibri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b="0" i="1" dirty="0" smtClean="0">
                <a:latin typeface="Calibri" pitchFamily="34" charset="0"/>
              </a:rPr>
              <a:t>x</a:t>
            </a:r>
            <a:r>
              <a:rPr lang="en-US" sz="2000" b="0" dirty="0" smtClean="0">
                <a:latin typeface="Calibri" pitchFamily="34" charset="0"/>
              </a:rPr>
              <a:t> + 4</a:t>
            </a:r>
          </a:p>
          <a:p>
            <a:pPr>
              <a:lnSpc>
                <a:spcPct val="120000"/>
              </a:lnSpc>
            </a:pPr>
            <a:r>
              <a:rPr lang="en-US" sz="2000" b="0" i="1" dirty="0">
                <a:latin typeface="Calibri" pitchFamily="34" charset="0"/>
              </a:rPr>
              <a:t>x</a:t>
            </a:r>
            <a:r>
              <a:rPr lang="en-US" sz="2000" b="0" dirty="0">
                <a:latin typeface="Calibri" pitchFamily="34" charset="0"/>
              </a:rPr>
              <a:t> + 8</a:t>
            </a:r>
          </a:p>
          <a:p>
            <a:pPr>
              <a:lnSpc>
                <a:spcPct val="120000"/>
              </a:lnSpc>
            </a:pPr>
            <a:r>
              <a:rPr lang="en-US" sz="2000" b="0" dirty="0" smtClean="0">
                <a:latin typeface="Calibri" pitchFamily="34" charset="0"/>
              </a:rPr>
              <a:t>?? (whatever is in memory at address </a:t>
            </a:r>
            <a:r>
              <a:rPr lang="en-US" sz="2000" b="0" i="1" dirty="0" smtClean="0">
                <a:latin typeface="Calibri" pitchFamily="34" charset="0"/>
              </a:rPr>
              <a:t>x</a:t>
            </a:r>
            <a:r>
              <a:rPr lang="en-US" sz="2000" b="0" dirty="0" smtClean="0">
                <a:latin typeface="Calibri" pitchFamily="34" charset="0"/>
              </a:rPr>
              <a:t> + 20)</a:t>
            </a:r>
          </a:p>
          <a:p>
            <a:pPr>
              <a:lnSpc>
                <a:spcPct val="120000"/>
              </a:lnSpc>
            </a:pPr>
            <a:r>
              <a:rPr lang="en-US" sz="2000" b="0" dirty="0">
                <a:latin typeface="Calibri" pitchFamily="34" charset="0"/>
              </a:rPr>
              <a:t>8</a:t>
            </a:r>
          </a:p>
          <a:p>
            <a:pPr>
              <a:lnSpc>
                <a:spcPct val="120000"/>
              </a:lnSpc>
            </a:pPr>
            <a:r>
              <a:rPr lang="en-US" sz="2000" b="0" i="1" dirty="0" smtClean="0">
                <a:latin typeface="Calibri" pitchFamily="34" charset="0"/>
              </a:rPr>
              <a:t>x</a:t>
            </a:r>
            <a:r>
              <a:rPr lang="en-US" sz="2000" b="0" dirty="0" smtClean="0">
                <a:latin typeface="Calibri" pitchFamily="34" charset="0"/>
              </a:rPr>
              <a:t> + 4*i</a:t>
            </a:r>
            <a:endParaRPr lang="en-US" sz="2000" b="0" i="1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Array Example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/>
          </a:p>
        </p:txBody>
      </p:sp>
      <p:sp>
        <p:nvSpPr>
          <p:cNvPr id="303108" name="Rectangle 4"/>
          <p:cNvSpPr>
            <a:spLocks noChangeArrowheads="1"/>
          </p:cNvSpPr>
          <p:nvPr/>
        </p:nvSpPr>
        <p:spPr bwMode="auto">
          <a:xfrm>
            <a:off x="609600" y="1219200"/>
            <a:ext cx="4924425" cy="147478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typedef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zip_dig[5];</a:t>
            </a:r>
          </a:p>
          <a:p>
            <a:pPr algn="l"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cmu</a:t>
            </a:r>
            <a:r>
              <a:rPr lang="en-US" sz="1800" dirty="0">
                <a:latin typeface="Courier New" pitchFamily="49" charset="0"/>
              </a:rPr>
              <a:t> = { 1, 5, 2, 1, 3 };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uw</a:t>
            </a:r>
            <a:r>
              <a:rPr lang="en-US" sz="1800" dirty="0" smtClean="0">
                <a:latin typeface="Courier New" pitchFamily="49" charset="0"/>
              </a:rPr>
              <a:t>  = </a:t>
            </a:r>
            <a:r>
              <a:rPr lang="en-US" sz="1800" dirty="0">
                <a:latin typeface="Courier New" pitchFamily="49" charset="0"/>
              </a:rPr>
              <a:t>{</a:t>
            </a:r>
            <a:r>
              <a:rPr lang="en-US" sz="1800" dirty="0" smtClean="0">
                <a:latin typeface="Courier New" pitchFamily="49" charset="0"/>
              </a:rPr>
              <a:t> 9, 8, </a:t>
            </a:r>
            <a:r>
              <a:rPr lang="en-US" sz="1800" dirty="0">
                <a:latin typeface="Courier New" pitchFamily="49" charset="0"/>
              </a:rPr>
              <a:t>1,</a:t>
            </a:r>
            <a:r>
              <a:rPr lang="en-US" sz="1800" dirty="0" smtClean="0">
                <a:latin typeface="Courier New" pitchFamily="49" charset="0"/>
              </a:rPr>
              <a:t> 9, 5 </a:t>
            </a:r>
            <a:r>
              <a:rPr lang="en-US" sz="1800" dirty="0">
                <a:latin typeface="Courier New" pitchFamily="49" charset="0"/>
              </a:rPr>
              <a:t>};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ucb</a:t>
            </a:r>
            <a:r>
              <a:rPr lang="en-US" sz="1800" dirty="0">
                <a:latin typeface="Courier New" pitchFamily="49" charset="0"/>
              </a:rPr>
              <a:t> = { 9, 4, 7, 2, 0 };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Array Example</a:t>
            </a:r>
          </a:p>
        </p:txBody>
      </p:sp>
      <p:sp>
        <p:nvSpPr>
          <p:cNvPr id="68" name="Footer Placeholder 6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/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5491460"/>
            <a:ext cx="8382000" cy="1377950"/>
          </a:xfrm>
        </p:spPr>
        <p:txBody>
          <a:bodyPr/>
          <a:lstStyle/>
          <a:p>
            <a:r>
              <a:rPr lang="en-US" sz="2000" dirty="0" smtClean="0"/>
              <a:t>Declaration </a:t>
            </a:r>
            <a:r>
              <a:rPr lang="en-US" sz="2000" dirty="0"/>
              <a:t>“</a:t>
            </a:r>
            <a:r>
              <a:rPr lang="en-US" sz="2000" dirty="0" err="1">
                <a:latin typeface="Courier New" pitchFamily="49" charset="0"/>
              </a:rPr>
              <a:t>zip_dig</a:t>
            </a:r>
            <a:r>
              <a:rPr lang="en-US" sz="2000" dirty="0" smtClean="0">
                <a:latin typeface="Courier New" pitchFamily="49" charset="0"/>
              </a:rPr>
              <a:t> </a:t>
            </a:r>
            <a:r>
              <a:rPr lang="en-US" sz="2000" dirty="0" err="1" smtClean="0">
                <a:latin typeface="Courier New" pitchFamily="49" charset="0"/>
              </a:rPr>
              <a:t>uw</a:t>
            </a:r>
            <a:r>
              <a:rPr lang="en-US" sz="2000" dirty="0" smtClean="0"/>
              <a:t>” </a:t>
            </a:r>
            <a:r>
              <a:rPr lang="en-US" sz="2000" dirty="0"/>
              <a:t>equivalent to “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 smtClean="0">
                <a:latin typeface="Courier New" pitchFamily="49" charset="0"/>
              </a:rPr>
              <a:t> uw[</a:t>
            </a:r>
            <a:r>
              <a:rPr lang="en-US" sz="2000" dirty="0">
                <a:latin typeface="Courier New" pitchFamily="49" charset="0"/>
              </a:rPr>
              <a:t>5]</a:t>
            </a:r>
            <a:r>
              <a:rPr lang="en-US" sz="2000" dirty="0"/>
              <a:t>”</a:t>
            </a:r>
          </a:p>
          <a:p>
            <a:r>
              <a:rPr lang="en-US" sz="2000" dirty="0"/>
              <a:t>Example arrays were allocated in successive 20 byte blocks</a:t>
            </a:r>
          </a:p>
          <a:p>
            <a:pPr lvl="1"/>
            <a:r>
              <a:rPr lang="en-US" dirty="0"/>
              <a:t>Not guaranteed to happen in general</a:t>
            </a:r>
          </a:p>
        </p:txBody>
      </p:sp>
      <p:sp>
        <p:nvSpPr>
          <p:cNvPr id="303108" name="Rectangle 4"/>
          <p:cNvSpPr>
            <a:spLocks noChangeArrowheads="1"/>
          </p:cNvSpPr>
          <p:nvPr/>
        </p:nvSpPr>
        <p:spPr bwMode="auto">
          <a:xfrm>
            <a:off x="609600" y="1219200"/>
            <a:ext cx="4924425" cy="147478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typedef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zip_dig[5];</a:t>
            </a:r>
          </a:p>
          <a:p>
            <a:pPr algn="l"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cmu</a:t>
            </a:r>
            <a:r>
              <a:rPr lang="en-US" sz="1800" dirty="0">
                <a:latin typeface="Courier New" pitchFamily="49" charset="0"/>
              </a:rPr>
              <a:t> = { 1, 5, 2, 1, 3 };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uw</a:t>
            </a:r>
            <a:r>
              <a:rPr lang="en-US" sz="1800" dirty="0" smtClean="0">
                <a:latin typeface="Courier New" pitchFamily="49" charset="0"/>
              </a:rPr>
              <a:t>  = </a:t>
            </a:r>
            <a:r>
              <a:rPr lang="en-US" sz="1800" dirty="0">
                <a:latin typeface="Courier New" pitchFamily="49" charset="0"/>
              </a:rPr>
              <a:t>{</a:t>
            </a:r>
            <a:r>
              <a:rPr lang="en-US" sz="1800" dirty="0" smtClean="0">
                <a:latin typeface="Courier New" pitchFamily="49" charset="0"/>
              </a:rPr>
              <a:t> 9, 8, </a:t>
            </a:r>
            <a:r>
              <a:rPr lang="en-US" sz="1800" dirty="0">
                <a:latin typeface="Courier New" pitchFamily="49" charset="0"/>
              </a:rPr>
              <a:t>1,</a:t>
            </a:r>
            <a:r>
              <a:rPr lang="en-US" sz="1800" dirty="0" smtClean="0">
                <a:latin typeface="Courier New" pitchFamily="49" charset="0"/>
              </a:rPr>
              <a:t> 9, 5 </a:t>
            </a:r>
            <a:r>
              <a:rPr lang="en-US" sz="1800" dirty="0">
                <a:latin typeface="Courier New" pitchFamily="49" charset="0"/>
              </a:rPr>
              <a:t>};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ucb</a:t>
            </a:r>
            <a:r>
              <a:rPr lang="en-US" sz="1800" dirty="0">
                <a:latin typeface="Courier New" pitchFamily="49" charset="0"/>
              </a:rPr>
              <a:t> = { 9, 4, 7, 2, 0 };</a:t>
            </a:r>
          </a:p>
        </p:txBody>
      </p:sp>
      <p:sp>
        <p:nvSpPr>
          <p:cNvPr id="69" name="Text Box 31"/>
          <p:cNvSpPr txBox="1">
            <a:spLocks noChangeArrowheads="1"/>
          </p:cNvSpPr>
          <p:nvPr/>
        </p:nvSpPr>
        <p:spPr bwMode="auto">
          <a:xfrm>
            <a:off x="76200" y="2932024"/>
            <a:ext cx="223450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cmu</a:t>
            </a:r>
            <a:r>
              <a:rPr lang="en-US" sz="1800" dirty="0" smtClean="0">
                <a:latin typeface="Courier New" pitchFamily="49" charset="0"/>
              </a:rPr>
              <a:t>;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2" name="Group 24"/>
          <p:cNvGrpSpPr/>
          <p:nvPr/>
        </p:nvGrpSpPr>
        <p:grpSpPr>
          <a:xfrm>
            <a:off x="2259105" y="2979446"/>
            <a:ext cx="5435835" cy="754354"/>
            <a:chOff x="2412765" y="3429000"/>
            <a:chExt cx="5435835" cy="774470"/>
          </a:xfrm>
        </p:grpSpPr>
        <p:grpSp>
          <p:nvGrpSpPr>
            <p:cNvPr id="3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84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85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5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86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2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87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88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3</a:t>
                </a:r>
                <a:endParaRPr lang="en-US" sz="1800" dirty="0">
                  <a:latin typeface="Calibri" pitchFamily="34" charset="0"/>
                </a:endParaRPr>
              </a:p>
            </p:txBody>
          </p:sp>
        </p:grpSp>
        <p:sp>
          <p:nvSpPr>
            <p:cNvPr id="72" name="Text Box 32"/>
            <p:cNvSpPr txBox="1">
              <a:spLocks noChangeArrowheads="1"/>
            </p:cNvSpPr>
            <p:nvPr/>
          </p:nvSpPr>
          <p:spPr bwMode="auto">
            <a:xfrm>
              <a:off x="2412765" y="3810000"/>
              <a:ext cx="66787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16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73" name="Text Box 33"/>
            <p:cNvSpPr txBox="1">
              <a:spLocks noChangeArrowheads="1"/>
            </p:cNvSpPr>
            <p:nvPr/>
          </p:nvSpPr>
          <p:spPr bwMode="auto">
            <a:xfrm>
              <a:off x="3182470" y="3824288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20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74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75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76" name="Text Box 36"/>
            <p:cNvSpPr txBox="1">
              <a:spLocks noChangeArrowheads="1"/>
            </p:cNvSpPr>
            <p:nvPr/>
          </p:nvSpPr>
          <p:spPr bwMode="auto">
            <a:xfrm>
              <a:off x="409687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24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77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78" name="Text Box 38"/>
            <p:cNvSpPr txBox="1">
              <a:spLocks noChangeArrowheads="1"/>
            </p:cNvSpPr>
            <p:nvPr/>
          </p:nvSpPr>
          <p:spPr bwMode="auto">
            <a:xfrm>
              <a:off x="50292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28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79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80" name="Text Box 40"/>
            <p:cNvSpPr txBox="1">
              <a:spLocks noChangeArrowheads="1"/>
            </p:cNvSpPr>
            <p:nvPr/>
          </p:nvSpPr>
          <p:spPr bwMode="auto">
            <a:xfrm>
              <a:off x="59436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32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81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82" name="Text Box 42"/>
            <p:cNvSpPr txBox="1">
              <a:spLocks noChangeArrowheads="1"/>
            </p:cNvSpPr>
            <p:nvPr/>
          </p:nvSpPr>
          <p:spPr bwMode="auto">
            <a:xfrm>
              <a:off x="68580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36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83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</p:grpSp>
      <p:sp>
        <p:nvSpPr>
          <p:cNvPr id="89" name="Text Box 31"/>
          <p:cNvSpPr txBox="1">
            <a:spLocks noChangeArrowheads="1"/>
          </p:cNvSpPr>
          <p:nvPr/>
        </p:nvSpPr>
        <p:spPr bwMode="auto">
          <a:xfrm>
            <a:off x="77460" y="3733800"/>
            <a:ext cx="223450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uw</a:t>
            </a:r>
            <a:r>
              <a:rPr lang="en-US" sz="1800" dirty="0" smtClean="0">
                <a:latin typeface="Courier New" pitchFamily="49" charset="0"/>
              </a:rPr>
              <a:t> ; 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4" name="Group 24"/>
          <p:cNvGrpSpPr/>
          <p:nvPr/>
        </p:nvGrpSpPr>
        <p:grpSpPr>
          <a:xfrm>
            <a:off x="2260365" y="3781222"/>
            <a:ext cx="5435835" cy="754354"/>
            <a:chOff x="2412765" y="3429000"/>
            <a:chExt cx="5435835" cy="774470"/>
          </a:xfrm>
        </p:grpSpPr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104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05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8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06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07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08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5</a:t>
                </a:r>
                <a:endParaRPr lang="en-US" sz="1800" dirty="0">
                  <a:latin typeface="Calibri" pitchFamily="34" charset="0"/>
                </a:endParaRPr>
              </a:p>
            </p:txBody>
          </p:sp>
        </p:grpSp>
        <p:sp>
          <p:nvSpPr>
            <p:cNvPr id="92" name="Text Box 32"/>
            <p:cNvSpPr txBox="1">
              <a:spLocks noChangeArrowheads="1"/>
            </p:cNvSpPr>
            <p:nvPr/>
          </p:nvSpPr>
          <p:spPr bwMode="auto">
            <a:xfrm>
              <a:off x="2412765" y="3810000"/>
              <a:ext cx="66787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36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93" name="Text Box 33"/>
            <p:cNvSpPr txBox="1">
              <a:spLocks noChangeArrowheads="1"/>
            </p:cNvSpPr>
            <p:nvPr/>
          </p:nvSpPr>
          <p:spPr bwMode="auto">
            <a:xfrm>
              <a:off x="3182470" y="3824288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40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94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95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96" name="Text Box 36"/>
            <p:cNvSpPr txBox="1">
              <a:spLocks noChangeArrowheads="1"/>
            </p:cNvSpPr>
            <p:nvPr/>
          </p:nvSpPr>
          <p:spPr bwMode="auto">
            <a:xfrm>
              <a:off x="409687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44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97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98" name="Text Box 38"/>
            <p:cNvSpPr txBox="1">
              <a:spLocks noChangeArrowheads="1"/>
            </p:cNvSpPr>
            <p:nvPr/>
          </p:nvSpPr>
          <p:spPr bwMode="auto">
            <a:xfrm>
              <a:off x="50292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48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99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00" name="Text Box 40"/>
            <p:cNvSpPr txBox="1">
              <a:spLocks noChangeArrowheads="1"/>
            </p:cNvSpPr>
            <p:nvPr/>
          </p:nvSpPr>
          <p:spPr bwMode="auto">
            <a:xfrm>
              <a:off x="59436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52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01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02" name="Text Box 42"/>
            <p:cNvSpPr txBox="1">
              <a:spLocks noChangeArrowheads="1"/>
            </p:cNvSpPr>
            <p:nvPr/>
          </p:nvSpPr>
          <p:spPr bwMode="auto">
            <a:xfrm>
              <a:off x="68580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56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03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</p:grpSp>
      <p:sp>
        <p:nvSpPr>
          <p:cNvPr id="109" name="Text Box 31"/>
          <p:cNvSpPr txBox="1">
            <a:spLocks noChangeArrowheads="1"/>
          </p:cNvSpPr>
          <p:nvPr/>
        </p:nvSpPr>
        <p:spPr bwMode="auto">
          <a:xfrm>
            <a:off x="76200" y="4572000"/>
            <a:ext cx="223450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ucb</a:t>
            </a:r>
            <a:r>
              <a:rPr lang="en-US" sz="1800" dirty="0" smtClean="0">
                <a:latin typeface="Courier New" pitchFamily="49" charset="0"/>
              </a:rPr>
              <a:t>;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6" name="Group 24"/>
          <p:cNvGrpSpPr/>
          <p:nvPr/>
        </p:nvGrpSpPr>
        <p:grpSpPr>
          <a:xfrm>
            <a:off x="2259105" y="4619422"/>
            <a:ext cx="5435835" cy="754354"/>
            <a:chOff x="2412765" y="3429000"/>
            <a:chExt cx="5435835" cy="774470"/>
          </a:xfrm>
        </p:grpSpPr>
        <p:grpSp>
          <p:nvGrpSpPr>
            <p:cNvPr id="7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124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25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4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26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7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27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2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28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0</a:t>
                </a:r>
                <a:endParaRPr lang="en-US" sz="1800" dirty="0">
                  <a:latin typeface="Calibri" pitchFamily="34" charset="0"/>
                </a:endParaRPr>
              </a:p>
            </p:txBody>
          </p:sp>
        </p:grpSp>
        <p:sp>
          <p:nvSpPr>
            <p:cNvPr id="112" name="Text Box 32"/>
            <p:cNvSpPr txBox="1">
              <a:spLocks noChangeArrowheads="1"/>
            </p:cNvSpPr>
            <p:nvPr/>
          </p:nvSpPr>
          <p:spPr bwMode="auto">
            <a:xfrm>
              <a:off x="2412765" y="3810000"/>
              <a:ext cx="66787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56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13" name="Text Box 33"/>
            <p:cNvSpPr txBox="1">
              <a:spLocks noChangeArrowheads="1"/>
            </p:cNvSpPr>
            <p:nvPr/>
          </p:nvSpPr>
          <p:spPr bwMode="auto">
            <a:xfrm>
              <a:off x="3182470" y="3824288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60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14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15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16" name="Text Box 36"/>
            <p:cNvSpPr txBox="1">
              <a:spLocks noChangeArrowheads="1"/>
            </p:cNvSpPr>
            <p:nvPr/>
          </p:nvSpPr>
          <p:spPr bwMode="auto">
            <a:xfrm>
              <a:off x="409687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64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17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18" name="Text Box 38"/>
            <p:cNvSpPr txBox="1">
              <a:spLocks noChangeArrowheads="1"/>
            </p:cNvSpPr>
            <p:nvPr/>
          </p:nvSpPr>
          <p:spPr bwMode="auto">
            <a:xfrm>
              <a:off x="50292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68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19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20" name="Text Box 40"/>
            <p:cNvSpPr txBox="1">
              <a:spLocks noChangeArrowheads="1"/>
            </p:cNvSpPr>
            <p:nvPr/>
          </p:nvSpPr>
          <p:spPr bwMode="auto">
            <a:xfrm>
              <a:off x="59436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72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21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22" name="Text Box 42"/>
            <p:cNvSpPr txBox="1">
              <a:spLocks noChangeArrowheads="1"/>
            </p:cNvSpPr>
            <p:nvPr/>
          </p:nvSpPr>
          <p:spPr bwMode="auto">
            <a:xfrm>
              <a:off x="68580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76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23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296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Accessing Example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715000" y="3810000"/>
            <a:ext cx="3429000" cy="2981325"/>
          </a:xfrm>
        </p:spPr>
        <p:txBody>
          <a:bodyPr/>
          <a:lstStyle/>
          <a:p>
            <a:pPr marL="401638" indent="-246063"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Char char="n"/>
            </a:pPr>
            <a:r>
              <a:rPr lang="en-US" sz="2000" dirty="0" smtClean="0"/>
              <a:t>Register </a:t>
            </a:r>
            <a:r>
              <a:rPr lang="en-US" sz="2000" dirty="0" smtClean="0">
                <a:latin typeface="Courier New" pitchFamily="49" charset="0"/>
              </a:rPr>
              <a:t>%</a:t>
            </a:r>
            <a:r>
              <a:rPr lang="en-US" sz="2000" dirty="0" err="1" smtClean="0">
                <a:latin typeface="Courier New" pitchFamily="49" charset="0"/>
              </a:rPr>
              <a:t>edx</a:t>
            </a:r>
            <a:r>
              <a:rPr lang="en-US" sz="2000" dirty="0" smtClean="0"/>
              <a:t> contains starting address of array</a:t>
            </a:r>
          </a:p>
          <a:p>
            <a:pPr marL="401638" indent="-246063"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Char char="n"/>
            </a:pPr>
            <a:r>
              <a:rPr lang="en-US" sz="2000" dirty="0" smtClean="0"/>
              <a:t>Register </a:t>
            </a:r>
            <a:r>
              <a:rPr lang="en-US" sz="2000" dirty="0" smtClean="0">
                <a:latin typeface="Courier New" pitchFamily="49" charset="0"/>
              </a:rPr>
              <a:t>%</a:t>
            </a:r>
            <a:r>
              <a:rPr lang="en-US" sz="2000" dirty="0" err="1" smtClean="0">
                <a:latin typeface="Courier New" pitchFamily="49" charset="0"/>
              </a:rPr>
              <a:t>eax</a:t>
            </a:r>
            <a:r>
              <a:rPr lang="en-US" sz="2000" dirty="0" smtClean="0"/>
              <a:t> contains </a:t>
            </a:r>
            <a:br>
              <a:rPr lang="en-US" sz="2000" dirty="0" smtClean="0"/>
            </a:br>
            <a:r>
              <a:rPr lang="en-US" sz="2000" dirty="0" smtClean="0"/>
              <a:t>array index</a:t>
            </a:r>
          </a:p>
          <a:p>
            <a:pPr marL="401638" indent="-246063"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Char char="n"/>
            </a:pPr>
            <a:r>
              <a:rPr lang="en-US" sz="2000" dirty="0" smtClean="0"/>
              <a:t>Desired digit at </a:t>
            </a:r>
            <a:br>
              <a:rPr lang="en-US" sz="2000" dirty="0" smtClean="0"/>
            </a:br>
            <a:r>
              <a:rPr lang="en-US" sz="2000" dirty="0" smtClean="0">
                <a:latin typeface="Courier New" pitchFamily="49" charset="0"/>
              </a:rPr>
              <a:t>4*%</a:t>
            </a:r>
            <a:r>
              <a:rPr lang="en-US" sz="2000" dirty="0" err="1" smtClean="0">
                <a:latin typeface="Courier New" pitchFamily="49" charset="0"/>
              </a:rPr>
              <a:t>eax</a:t>
            </a:r>
            <a:r>
              <a:rPr lang="en-US" sz="2000" dirty="0" smtClean="0">
                <a:latin typeface="Courier New" pitchFamily="49" charset="0"/>
              </a:rPr>
              <a:t> + %</a:t>
            </a:r>
            <a:r>
              <a:rPr lang="en-US" sz="2000" dirty="0" err="1" smtClean="0">
                <a:latin typeface="Courier New" pitchFamily="49" charset="0"/>
              </a:rPr>
              <a:t>edx</a:t>
            </a:r>
            <a:endParaRPr lang="en-US" sz="2000" dirty="0" smtClean="0"/>
          </a:p>
          <a:p>
            <a:pPr marL="401638" indent="-246063"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Char char="n"/>
            </a:pPr>
            <a:r>
              <a:rPr lang="en-US" sz="2000" dirty="0" smtClean="0"/>
              <a:t>Use memory reference </a:t>
            </a:r>
            <a:r>
              <a:rPr lang="en-US" sz="2000" dirty="0" smtClean="0">
                <a:latin typeface="Courier New" pitchFamily="49" charset="0"/>
              </a:rPr>
              <a:t>(%edx,%eax,4)</a:t>
            </a:r>
            <a:endParaRPr lang="en-US" sz="2000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26490" y="2792412"/>
            <a:ext cx="3429000" cy="147478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int get_digit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(zip_dig z, int dig)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return z[dig];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26490" y="4876800"/>
            <a:ext cx="4814181" cy="9207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2900" algn="l"/>
                <a:tab pos="2628900" algn="l"/>
              </a:tabLst>
            </a:pPr>
            <a:r>
              <a:rPr lang="en-US" sz="1800" dirty="0" smtClean="0">
                <a:latin typeface="Courier New" pitchFamily="49" charset="0"/>
              </a:rPr>
              <a:t>#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z</a:t>
            </a:r>
            <a:endParaRPr lang="en-US" sz="1800" dirty="0" smtClean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342900" algn="l"/>
                <a:tab pos="2628900" algn="l"/>
              </a:tabLst>
            </a:pPr>
            <a:r>
              <a:rPr lang="en-US" sz="1800" dirty="0" smtClean="0">
                <a:latin typeface="Courier New" pitchFamily="49" charset="0"/>
              </a:rPr>
              <a:t>#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smtClean="0">
                <a:latin typeface="Courier New" pitchFamily="49" charset="0"/>
              </a:rPr>
              <a:t>dig</a:t>
            </a:r>
          </a:p>
          <a:p>
            <a:pPr algn="l">
              <a:lnSpc>
                <a:spcPct val="100000"/>
              </a:lnSpc>
              <a:tabLst>
                <a:tab pos="342900" algn="l"/>
                <a:tab pos="2628900" algn="l"/>
              </a:tabLst>
            </a:pPr>
            <a:r>
              <a:rPr lang="en-US" sz="1800" dirty="0" err="1" smtClean="0">
                <a:latin typeface="Courier New" pitchFamily="49" charset="0"/>
              </a:rPr>
              <a:t>movl</a:t>
            </a:r>
            <a:r>
              <a:rPr lang="en-US" sz="1800" dirty="0" smtClean="0">
                <a:latin typeface="Courier New" pitchFamily="49" charset="0"/>
              </a:rPr>
              <a:t> (%edx,%eax,4),%eax  # </a:t>
            </a:r>
            <a:r>
              <a:rPr lang="en-US" sz="1800" dirty="0" err="1" smtClean="0">
                <a:latin typeface="Courier New" pitchFamily="49" charset="0"/>
              </a:rPr>
              <a:t>z[dig</a:t>
            </a:r>
            <a:r>
              <a:rPr lang="en-US" sz="1800" dirty="0" smtClean="0">
                <a:latin typeface="Courier New" pitchFamily="49" charset="0"/>
              </a:rPr>
              <a:t>]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989" y="4392705"/>
            <a:ext cx="763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IA32</a:t>
            </a: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304800" y="1408024"/>
            <a:ext cx="193096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uw</a:t>
            </a:r>
            <a:r>
              <a:rPr lang="en-US" sz="1800" dirty="0" smtClean="0">
                <a:latin typeface="Courier New" pitchFamily="49" charset="0"/>
              </a:rPr>
              <a:t>;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3" name="Group 24"/>
          <p:cNvGrpSpPr/>
          <p:nvPr/>
        </p:nvGrpSpPr>
        <p:grpSpPr>
          <a:xfrm>
            <a:off x="2184165" y="1455446"/>
            <a:ext cx="5435835" cy="754354"/>
            <a:chOff x="2412765" y="3429000"/>
            <a:chExt cx="5435835" cy="774470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23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24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8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25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26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27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5</a:t>
                </a:r>
                <a:endParaRPr lang="en-US" sz="1800" dirty="0">
                  <a:latin typeface="Calibri" pitchFamily="34" charset="0"/>
                </a:endParaRPr>
              </a:p>
            </p:txBody>
          </p:sp>
        </p:grpSp>
        <p:sp>
          <p:nvSpPr>
            <p:cNvPr id="11" name="Text Box 32"/>
            <p:cNvSpPr txBox="1">
              <a:spLocks noChangeArrowheads="1"/>
            </p:cNvSpPr>
            <p:nvPr/>
          </p:nvSpPr>
          <p:spPr bwMode="auto">
            <a:xfrm>
              <a:off x="2412765" y="3810000"/>
              <a:ext cx="66787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36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3182470" y="3824288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40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3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4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5" name="Text Box 36"/>
            <p:cNvSpPr txBox="1">
              <a:spLocks noChangeArrowheads="1"/>
            </p:cNvSpPr>
            <p:nvPr/>
          </p:nvSpPr>
          <p:spPr bwMode="auto">
            <a:xfrm>
              <a:off x="409687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44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6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7" name="Text Box 38"/>
            <p:cNvSpPr txBox="1">
              <a:spLocks noChangeArrowheads="1"/>
            </p:cNvSpPr>
            <p:nvPr/>
          </p:nvSpPr>
          <p:spPr bwMode="auto">
            <a:xfrm>
              <a:off x="50292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48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8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9" name="Text Box 40"/>
            <p:cNvSpPr txBox="1">
              <a:spLocks noChangeArrowheads="1"/>
            </p:cNvSpPr>
            <p:nvPr/>
          </p:nvSpPr>
          <p:spPr bwMode="auto">
            <a:xfrm>
              <a:off x="59436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52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20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1" name="Text Box 42"/>
            <p:cNvSpPr txBox="1">
              <a:spLocks noChangeArrowheads="1"/>
            </p:cNvSpPr>
            <p:nvPr/>
          </p:nvSpPr>
          <p:spPr bwMode="auto">
            <a:xfrm>
              <a:off x="68580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56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22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</p:grp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Referencing Examples</a:t>
            </a:r>
          </a:p>
        </p:txBody>
      </p:sp>
      <p:sp>
        <p:nvSpPr>
          <p:cNvPr id="68" name="Footer Placeholder 6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/>
          </a:p>
        </p:txBody>
      </p:sp>
      <p:sp>
        <p:nvSpPr>
          <p:cNvPr id="72" name="Text Box 31"/>
          <p:cNvSpPr txBox="1">
            <a:spLocks noChangeArrowheads="1"/>
          </p:cNvSpPr>
          <p:nvPr/>
        </p:nvSpPr>
        <p:spPr bwMode="auto">
          <a:xfrm>
            <a:off x="152400" y="1143000"/>
            <a:ext cx="223450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cmu</a:t>
            </a:r>
            <a:r>
              <a:rPr lang="en-US" sz="1800" dirty="0" smtClean="0">
                <a:latin typeface="Courier New" pitchFamily="49" charset="0"/>
              </a:rPr>
              <a:t>;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2" name="Group 24"/>
          <p:cNvGrpSpPr/>
          <p:nvPr/>
        </p:nvGrpSpPr>
        <p:grpSpPr>
          <a:xfrm>
            <a:off x="2335305" y="1190422"/>
            <a:ext cx="5435835" cy="754354"/>
            <a:chOff x="2412765" y="3429000"/>
            <a:chExt cx="5435835" cy="774470"/>
          </a:xfrm>
        </p:grpSpPr>
        <p:grpSp>
          <p:nvGrpSpPr>
            <p:cNvPr id="3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87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88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5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89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2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90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91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3</a:t>
                </a:r>
                <a:endParaRPr lang="en-US" sz="1800" dirty="0">
                  <a:latin typeface="Calibri" pitchFamily="34" charset="0"/>
                </a:endParaRPr>
              </a:p>
            </p:txBody>
          </p:sp>
        </p:grpSp>
        <p:sp>
          <p:nvSpPr>
            <p:cNvPr id="75" name="Text Box 32"/>
            <p:cNvSpPr txBox="1">
              <a:spLocks noChangeArrowheads="1"/>
            </p:cNvSpPr>
            <p:nvPr/>
          </p:nvSpPr>
          <p:spPr bwMode="auto">
            <a:xfrm>
              <a:off x="2412765" y="3810000"/>
              <a:ext cx="66787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16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76" name="Text Box 33"/>
            <p:cNvSpPr txBox="1">
              <a:spLocks noChangeArrowheads="1"/>
            </p:cNvSpPr>
            <p:nvPr/>
          </p:nvSpPr>
          <p:spPr bwMode="auto">
            <a:xfrm>
              <a:off x="3182470" y="3824288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20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77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78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79" name="Text Box 36"/>
            <p:cNvSpPr txBox="1">
              <a:spLocks noChangeArrowheads="1"/>
            </p:cNvSpPr>
            <p:nvPr/>
          </p:nvSpPr>
          <p:spPr bwMode="auto">
            <a:xfrm>
              <a:off x="409687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24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80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81" name="Text Box 38"/>
            <p:cNvSpPr txBox="1">
              <a:spLocks noChangeArrowheads="1"/>
            </p:cNvSpPr>
            <p:nvPr/>
          </p:nvSpPr>
          <p:spPr bwMode="auto">
            <a:xfrm>
              <a:off x="50292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28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82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83" name="Text Box 40"/>
            <p:cNvSpPr txBox="1">
              <a:spLocks noChangeArrowheads="1"/>
            </p:cNvSpPr>
            <p:nvPr/>
          </p:nvSpPr>
          <p:spPr bwMode="auto">
            <a:xfrm>
              <a:off x="59436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32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84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85" name="Text Box 42"/>
            <p:cNvSpPr txBox="1">
              <a:spLocks noChangeArrowheads="1"/>
            </p:cNvSpPr>
            <p:nvPr/>
          </p:nvSpPr>
          <p:spPr bwMode="auto">
            <a:xfrm>
              <a:off x="68580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36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86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</p:grpSp>
      <p:sp>
        <p:nvSpPr>
          <p:cNvPr id="92" name="Text Box 31"/>
          <p:cNvSpPr txBox="1">
            <a:spLocks noChangeArrowheads="1"/>
          </p:cNvSpPr>
          <p:nvPr/>
        </p:nvSpPr>
        <p:spPr bwMode="auto">
          <a:xfrm>
            <a:off x="153660" y="1944776"/>
            <a:ext cx="223450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</a:rPr>
              <a:t>uw</a:t>
            </a:r>
            <a:r>
              <a:rPr lang="en-US" sz="1800" dirty="0" smtClean="0">
                <a:latin typeface="Courier New" pitchFamily="49" charset="0"/>
              </a:rPr>
              <a:t>;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4" name="Group 24"/>
          <p:cNvGrpSpPr/>
          <p:nvPr/>
        </p:nvGrpSpPr>
        <p:grpSpPr>
          <a:xfrm>
            <a:off x="2336565" y="1992198"/>
            <a:ext cx="5435835" cy="754354"/>
            <a:chOff x="2412765" y="3429000"/>
            <a:chExt cx="5435835" cy="774470"/>
          </a:xfrm>
        </p:grpSpPr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107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08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8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09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10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11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5</a:t>
                </a:r>
                <a:endParaRPr lang="en-US" sz="1800" dirty="0">
                  <a:latin typeface="Calibri" pitchFamily="34" charset="0"/>
                </a:endParaRPr>
              </a:p>
            </p:txBody>
          </p:sp>
        </p:grpSp>
        <p:sp>
          <p:nvSpPr>
            <p:cNvPr id="95" name="Text Box 32"/>
            <p:cNvSpPr txBox="1">
              <a:spLocks noChangeArrowheads="1"/>
            </p:cNvSpPr>
            <p:nvPr/>
          </p:nvSpPr>
          <p:spPr bwMode="auto">
            <a:xfrm>
              <a:off x="2412765" y="3810000"/>
              <a:ext cx="66787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36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96" name="Text Box 33"/>
            <p:cNvSpPr txBox="1">
              <a:spLocks noChangeArrowheads="1"/>
            </p:cNvSpPr>
            <p:nvPr/>
          </p:nvSpPr>
          <p:spPr bwMode="auto">
            <a:xfrm>
              <a:off x="3182470" y="3824288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40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97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98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99" name="Text Box 36"/>
            <p:cNvSpPr txBox="1">
              <a:spLocks noChangeArrowheads="1"/>
            </p:cNvSpPr>
            <p:nvPr/>
          </p:nvSpPr>
          <p:spPr bwMode="auto">
            <a:xfrm>
              <a:off x="409687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44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00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01" name="Text Box 38"/>
            <p:cNvSpPr txBox="1">
              <a:spLocks noChangeArrowheads="1"/>
            </p:cNvSpPr>
            <p:nvPr/>
          </p:nvSpPr>
          <p:spPr bwMode="auto">
            <a:xfrm>
              <a:off x="50292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48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02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03" name="Text Box 40"/>
            <p:cNvSpPr txBox="1">
              <a:spLocks noChangeArrowheads="1"/>
            </p:cNvSpPr>
            <p:nvPr/>
          </p:nvSpPr>
          <p:spPr bwMode="auto">
            <a:xfrm>
              <a:off x="59436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52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04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05" name="Text Box 42"/>
            <p:cNvSpPr txBox="1">
              <a:spLocks noChangeArrowheads="1"/>
            </p:cNvSpPr>
            <p:nvPr/>
          </p:nvSpPr>
          <p:spPr bwMode="auto">
            <a:xfrm>
              <a:off x="68580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56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06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</p:grpSp>
      <p:sp>
        <p:nvSpPr>
          <p:cNvPr id="112" name="Text Box 31"/>
          <p:cNvSpPr txBox="1">
            <a:spLocks noChangeArrowheads="1"/>
          </p:cNvSpPr>
          <p:nvPr/>
        </p:nvSpPr>
        <p:spPr bwMode="auto">
          <a:xfrm>
            <a:off x="152400" y="2782976"/>
            <a:ext cx="223450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ucb</a:t>
            </a:r>
            <a:r>
              <a:rPr lang="en-US" sz="1800" dirty="0" smtClean="0">
                <a:latin typeface="Courier New" pitchFamily="49" charset="0"/>
              </a:rPr>
              <a:t>;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6" name="Group 24"/>
          <p:cNvGrpSpPr/>
          <p:nvPr/>
        </p:nvGrpSpPr>
        <p:grpSpPr>
          <a:xfrm>
            <a:off x="2335305" y="2830398"/>
            <a:ext cx="5435835" cy="754354"/>
            <a:chOff x="2412765" y="3429000"/>
            <a:chExt cx="5435835" cy="774470"/>
          </a:xfrm>
        </p:grpSpPr>
        <p:grpSp>
          <p:nvGrpSpPr>
            <p:cNvPr id="7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127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28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4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29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7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30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2</a:t>
                </a:r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31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800" dirty="0" smtClean="0">
                    <a:latin typeface="Calibri" pitchFamily="34" charset="0"/>
                  </a:rPr>
                  <a:t>0</a:t>
                </a:r>
                <a:endParaRPr lang="en-US" sz="1800" dirty="0">
                  <a:latin typeface="Calibri" pitchFamily="34" charset="0"/>
                </a:endParaRPr>
              </a:p>
            </p:txBody>
          </p:sp>
        </p:grpSp>
        <p:sp>
          <p:nvSpPr>
            <p:cNvPr id="115" name="Text Box 32"/>
            <p:cNvSpPr txBox="1">
              <a:spLocks noChangeArrowheads="1"/>
            </p:cNvSpPr>
            <p:nvPr/>
          </p:nvSpPr>
          <p:spPr bwMode="auto">
            <a:xfrm>
              <a:off x="2412765" y="3810000"/>
              <a:ext cx="66787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56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16" name="Text Box 33"/>
            <p:cNvSpPr txBox="1">
              <a:spLocks noChangeArrowheads="1"/>
            </p:cNvSpPr>
            <p:nvPr/>
          </p:nvSpPr>
          <p:spPr bwMode="auto">
            <a:xfrm>
              <a:off x="3182470" y="3824288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60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17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18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19" name="Text Box 36"/>
            <p:cNvSpPr txBox="1">
              <a:spLocks noChangeArrowheads="1"/>
            </p:cNvSpPr>
            <p:nvPr/>
          </p:nvSpPr>
          <p:spPr bwMode="auto">
            <a:xfrm>
              <a:off x="409687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64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20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21" name="Text Box 38"/>
            <p:cNvSpPr txBox="1">
              <a:spLocks noChangeArrowheads="1"/>
            </p:cNvSpPr>
            <p:nvPr/>
          </p:nvSpPr>
          <p:spPr bwMode="auto">
            <a:xfrm>
              <a:off x="50292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68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22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23" name="Text Box 40"/>
            <p:cNvSpPr txBox="1">
              <a:spLocks noChangeArrowheads="1"/>
            </p:cNvSpPr>
            <p:nvPr/>
          </p:nvSpPr>
          <p:spPr bwMode="auto">
            <a:xfrm>
              <a:off x="59436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72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24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25" name="Text Box 42"/>
            <p:cNvSpPr txBox="1">
              <a:spLocks noChangeArrowheads="1"/>
            </p:cNvSpPr>
            <p:nvPr/>
          </p:nvSpPr>
          <p:spPr bwMode="auto">
            <a:xfrm>
              <a:off x="6858000" y="3824289"/>
              <a:ext cx="990600" cy="37918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76</a:t>
              </a:r>
              <a:endParaRPr lang="en-US" sz="1800" b="0" dirty="0">
                <a:latin typeface="Calibri" pitchFamily="34" charset="0"/>
              </a:endParaRPr>
            </a:p>
          </p:txBody>
        </p:sp>
        <p:sp>
          <p:nvSpPr>
            <p:cNvPr id="126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pPr algn="ctr"/>
              <a:endParaRPr lang="en-US" sz="1800" dirty="0">
                <a:latin typeface="Calibri" pitchFamily="34" charset="0"/>
              </a:endParaRPr>
            </a:p>
          </p:txBody>
        </p:sp>
      </p:grpSp>
      <p:sp>
        <p:nvSpPr>
          <p:cNvPr id="69" name="Rectangle 3"/>
          <p:cNvSpPr txBox="1">
            <a:spLocks noChangeArrowheads="1"/>
          </p:cNvSpPr>
          <p:nvPr/>
        </p:nvSpPr>
        <p:spPr bwMode="auto">
          <a:xfrm>
            <a:off x="280728" y="3689350"/>
            <a:ext cx="8307388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3838" marR="0" lvl="0" indent="-223838" algn="l" defTabSz="89535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tabLst>
                <a:tab pos="2235200" algn="l"/>
                <a:tab pos="4686300" algn="l"/>
                <a:tab pos="5943600" algn="l"/>
              </a:tabLst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Reference	Address	 Value	  Guaranteed?</a:t>
            </a:r>
          </a:p>
          <a:p>
            <a:pPr marL="560388" marR="0" lvl="1" indent="-222250" algn="l" defTabSz="89535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None/>
              <a:tabLst>
                <a:tab pos="2235200" algn="l"/>
                <a:tab pos="4686300" algn="l"/>
                <a:tab pos="594360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</a:rPr>
              <a:t>uw[3]	</a:t>
            </a:r>
          </a:p>
          <a:p>
            <a:pPr marL="560388" marR="0" lvl="1" indent="-222250" algn="l" defTabSz="89535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None/>
              <a:tabLst>
                <a:tab pos="2235200" algn="l"/>
                <a:tab pos="4686300" algn="l"/>
                <a:tab pos="594360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</a:rPr>
              <a:t>uw[6]	</a:t>
            </a:r>
          </a:p>
          <a:p>
            <a:pPr marL="560388" marR="0" lvl="1" indent="-222250" algn="l" defTabSz="89535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None/>
              <a:tabLst>
                <a:tab pos="2235200" algn="l"/>
                <a:tab pos="4686300" algn="l"/>
                <a:tab pos="594360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</a:rPr>
              <a:t>uw[-1]	</a:t>
            </a:r>
          </a:p>
          <a:p>
            <a:pPr marL="560388" marR="0" lvl="1" indent="-222250" algn="l" defTabSz="89535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None/>
              <a:tabLst>
                <a:tab pos="2235200" algn="l"/>
                <a:tab pos="4686300" algn="l"/>
                <a:tab pos="5943600" algn="l"/>
              </a:tabLst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</a:rPr>
              <a:t>cmu[15]	</a:t>
            </a:r>
          </a:p>
          <a:p>
            <a:pPr marL="560388" lvl="1" indent="-222250" defTabSz="895350" eaLnBrk="1" hangingPunct="1">
              <a:spcBef>
                <a:spcPts val="1200"/>
              </a:spcBef>
              <a:buClr>
                <a:srgbClr val="990000"/>
              </a:buClr>
              <a:buSzPct val="110000"/>
              <a:buFont typeface="Wingdings" pitchFamily="2" charset="2"/>
              <a:buChar char="§"/>
              <a:tabLst>
                <a:tab pos="2235200" algn="l"/>
                <a:tab pos="4686300" algn="l"/>
                <a:tab pos="5943600" algn="l"/>
              </a:tabLst>
            </a:pPr>
            <a:r>
              <a:rPr lang="en-US" sz="2000" b="0" kern="0" dirty="0">
                <a:solidFill>
                  <a:srgbClr val="000000"/>
                </a:solidFill>
                <a:latin typeface="Calibri" pitchFamily="34" charset="0"/>
              </a:rPr>
              <a:t>No bounds checking</a:t>
            </a:r>
          </a:p>
          <a:p>
            <a:pPr marL="560388" lvl="1" indent="-222250" defTabSz="895350" eaLnBrk="1" hangingPunct="1">
              <a:spcBef>
                <a:spcPct val="20000"/>
              </a:spcBef>
              <a:buClr>
                <a:srgbClr val="990000"/>
              </a:buClr>
              <a:buSzPct val="110000"/>
              <a:buFont typeface="Wingdings" pitchFamily="2" charset="2"/>
              <a:buChar char="§"/>
              <a:tabLst>
                <a:tab pos="2235200" algn="l"/>
                <a:tab pos="4686300" algn="l"/>
                <a:tab pos="5943600" algn="l"/>
              </a:tabLst>
            </a:pPr>
            <a:r>
              <a:rPr lang="en-US" sz="2000" b="0" kern="0" dirty="0">
                <a:solidFill>
                  <a:srgbClr val="000000"/>
                </a:solidFill>
                <a:latin typeface="Calibri" pitchFamily="34" charset="0"/>
              </a:rPr>
              <a:t>Location of each separate array in memory is not guaranteed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505591" y="4073161"/>
            <a:ext cx="5909185" cy="141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tabLst>
                <a:tab pos="2566988" algn="l"/>
                <a:tab pos="3890963" algn="l"/>
              </a:tabLst>
            </a:pPr>
            <a:r>
              <a:rPr lang="en-US" sz="1800" kern="0" dirty="0">
                <a:solidFill>
                  <a:srgbClr val="000000"/>
                </a:solidFill>
                <a:latin typeface="Courier New" pitchFamily="49" charset="0"/>
              </a:rPr>
              <a:t>36 + 4* 3 = 48	9	</a:t>
            </a:r>
            <a:r>
              <a:rPr lang="en-US" sz="1800" kern="0" dirty="0">
                <a:solidFill>
                  <a:srgbClr val="CC0000"/>
                </a:solidFill>
                <a:latin typeface="Calibri"/>
                <a:cs typeface="Calibri"/>
              </a:rPr>
              <a:t>Yes</a:t>
            </a:r>
          </a:p>
          <a:p>
            <a:pPr>
              <a:lnSpc>
                <a:spcPct val="120000"/>
              </a:lnSpc>
              <a:tabLst>
                <a:tab pos="2566988" algn="l"/>
                <a:tab pos="3890963" algn="l"/>
              </a:tabLst>
            </a:pPr>
            <a:r>
              <a:rPr lang="en-US" sz="1800" kern="0" dirty="0">
                <a:solidFill>
                  <a:srgbClr val="000000"/>
                </a:solidFill>
                <a:latin typeface="Courier New" pitchFamily="49" charset="0"/>
              </a:rPr>
              <a:t>36 + 4* 6 = 60	4	</a:t>
            </a:r>
            <a:r>
              <a:rPr lang="en-US" sz="1800" kern="0" dirty="0">
                <a:solidFill>
                  <a:srgbClr val="CC0000"/>
                </a:solidFill>
                <a:latin typeface="Calibri"/>
                <a:cs typeface="Calibri"/>
              </a:rPr>
              <a:t>No</a:t>
            </a:r>
          </a:p>
          <a:p>
            <a:pPr>
              <a:lnSpc>
                <a:spcPct val="120000"/>
              </a:lnSpc>
              <a:tabLst>
                <a:tab pos="2566988" algn="l"/>
                <a:tab pos="3890963" algn="l"/>
              </a:tabLst>
            </a:pPr>
            <a:r>
              <a:rPr lang="en-US" sz="1800" kern="0" dirty="0">
                <a:solidFill>
                  <a:srgbClr val="000000"/>
                </a:solidFill>
                <a:latin typeface="Courier New" pitchFamily="49" charset="0"/>
              </a:rPr>
              <a:t>36 + 4*-1 = 32	3	</a:t>
            </a:r>
            <a:r>
              <a:rPr lang="en-US" sz="1800" kern="0" dirty="0">
                <a:solidFill>
                  <a:srgbClr val="CC0000"/>
                </a:solidFill>
                <a:latin typeface="Calibri"/>
                <a:cs typeface="Calibri"/>
              </a:rPr>
              <a:t>No</a:t>
            </a:r>
          </a:p>
          <a:p>
            <a:pPr>
              <a:lnSpc>
                <a:spcPct val="120000"/>
              </a:lnSpc>
              <a:tabLst>
                <a:tab pos="2566988" algn="l"/>
                <a:tab pos="3890963" algn="l"/>
              </a:tabLst>
            </a:pPr>
            <a:r>
              <a:rPr lang="en-US" sz="1800" kern="0" dirty="0">
                <a:solidFill>
                  <a:srgbClr val="000000"/>
                </a:solidFill>
                <a:latin typeface="Courier New" pitchFamily="49" charset="0"/>
              </a:rPr>
              <a:t>16 + 4*15 = 76	??</a:t>
            </a:r>
            <a:r>
              <a:rPr lang="en-US" sz="1800" i="1" kern="0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en-US" sz="1800" kern="0" dirty="0">
                <a:solidFill>
                  <a:srgbClr val="CC0000"/>
                </a:solidFill>
                <a:latin typeface="Calibri"/>
                <a:cs typeface="Calibri"/>
              </a:rPr>
              <a:t>No</a:t>
            </a:r>
            <a:endParaRPr lang="en-US" sz="2000" b="0" i="1" dirty="0" smtClean="0">
              <a:solidFill>
                <a:srgbClr val="CC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ChangeArrowheads="1"/>
          </p:cNvSpPr>
          <p:nvPr/>
        </p:nvSpPr>
        <p:spPr bwMode="auto">
          <a:xfrm>
            <a:off x="4495800" y="1038225"/>
            <a:ext cx="4038600" cy="257333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int zd2int(zip_dig z)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i;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zi = 0;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for (i = 0; i &lt; 5; i++) 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zi = 10 * zi + z[i];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}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return zi;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Array Loop Example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ChangeArrowheads="1"/>
          </p:cNvSpPr>
          <p:nvPr/>
        </p:nvSpPr>
        <p:spPr bwMode="auto">
          <a:xfrm>
            <a:off x="4495800" y="1038225"/>
            <a:ext cx="4038600" cy="257333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int zd2int(zip_dig z)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i;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zi = 0;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for (i = 0; i &lt; 5; i++) 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zi = 10 * zi + z[i];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}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return zi;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Array Loop Example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Transformed</a:t>
            </a:r>
          </a:p>
          <a:p>
            <a:pPr lvl="1"/>
            <a:r>
              <a:rPr lang="en-US" dirty="0" smtClean="0"/>
              <a:t>Eliminate loop variable </a:t>
            </a:r>
            <a:r>
              <a:rPr lang="en-US" b="1" dirty="0" err="1" smtClean="0">
                <a:latin typeface="Courier New"/>
                <a:cs typeface="Courier New"/>
              </a:rPr>
              <a:t>i</a:t>
            </a:r>
            <a:r>
              <a:rPr lang="en-US" dirty="0" err="1" smtClean="0">
                <a:latin typeface="Calibri"/>
                <a:cs typeface="Calibri"/>
              </a:rPr>
              <a:t>,</a:t>
            </a:r>
            <a:br>
              <a:rPr lang="en-US" dirty="0" err="1" smtClean="0">
                <a:latin typeface="Calibri"/>
                <a:cs typeface="Calibri"/>
              </a:rPr>
            </a:br>
            <a:r>
              <a:rPr lang="en-US" dirty="0" err="1" smtClean="0">
                <a:latin typeface="Calibri"/>
                <a:cs typeface="Calibri"/>
              </a:rPr>
              <a:t>use pointer </a:t>
            </a:r>
            <a:r>
              <a:rPr lang="en-US" b="1" dirty="0" err="1" smtClean="0">
                <a:latin typeface="Courier New"/>
                <a:cs typeface="Courier New"/>
              </a:rPr>
              <a:t>zend</a:t>
            </a:r>
            <a:r>
              <a:rPr lang="en-US" dirty="0" err="1" smtClean="0">
                <a:latin typeface="Calibri"/>
                <a:cs typeface="Calibri"/>
              </a:rPr>
              <a:t> instead</a:t>
            </a:r>
            <a:endParaRPr lang="en-US" b="1" dirty="0" err="1" smtClean="0">
              <a:latin typeface="Courier New"/>
              <a:cs typeface="Courier New"/>
            </a:endParaRPr>
          </a:p>
          <a:p>
            <a:pPr lvl="1"/>
            <a:r>
              <a:rPr lang="en-US" dirty="0" smtClean="0"/>
              <a:t>Convert array code to </a:t>
            </a:r>
            <a:br>
              <a:rPr lang="en-US" dirty="0" smtClean="0"/>
            </a:br>
            <a:r>
              <a:rPr lang="en-US" dirty="0" smtClean="0"/>
              <a:t>pointer code</a:t>
            </a:r>
          </a:p>
          <a:p>
            <a:pPr lvl="2"/>
            <a:r>
              <a:rPr lang="en-US" dirty="0"/>
              <a:t>Pointer arithmetic on</a:t>
            </a:r>
            <a:r>
              <a:rPr lang="en-US" dirty="0" err="1"/>
              <a:t> </a:t>
            </a:r>
            <a:r>
              <a:rPr lang="en-US" b="1" kern="1200">
                <a:solidFill>
                  <a:srgbClr val="000000"/>
                </a:solidFill>
                <a:latin typeface="Courier New" pitchFamily="49" charset="0"/>
              </a:rPr>
              <a:t>z</a:t>
            </a:r>
            <a:endParaRPr lang="en-US" dirty="0" smtClean="0"/>
          </a:p>
          <a:p>
            <a:pPr lvl="1"/>
            <a:r>
              <a:rPr lang="en-US" dirty="0" smtClean="0"/>
              <a:t>Express in do-while form</a:t>
            </a:r>
            <a:br>
              <a:rPr lang="en-US" dirty="0" smtClean="0"/>
            </a:br>
            <a:r>
              <a:rPr lang="en-US" dirty="0" smtClean="0"/>
              <a:t>(no test at entrance)</a:t>
            </a:r>
          </a:p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/>
          </a:p>
        </p:txBody>
      </p:sp>
      <p:sp>
        <p:nvSpPr>
          <p:cNvPr id="306181" name="Rectangle 5"/>
          <p:cNvSpPr>
            <a:spLocks noChangeArrowheads="1"/>
          </p:cNvSpPr>
          <p:nvPr/>
        </p:nvSpPr>
        <p:spPr bwMode="auto">
          <a:xfrm>
            <a:off x="4495800" y="3705225"/>
            <a:ext cx="4038600" cy="2847975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int zd2int(zip_dig z)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zi = 0;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*zend = z + 4;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do 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zi = 10 * zi + *z;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z++;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} while (z &lt;= zend);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return zi;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3471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5" name="Rectangle 5"/>
          <p:cNvSpPr>
            <a:spLocks noChangeArrowheads="1"/>
          </p:cNvSpPr>
          <p:nvPr/>
        </p:nvSpPr>
        <p:spPr bwMode="auto">
          <a:xfrm>
            <a:off x="4800600" y="962025"/>
            <a:ext cx="4038600" cy="2847975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int zd2int(zip_dig z)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</a:t>
            </a:r>
            <a:r>
              <a:rPr lang="en-US" sz="1800" u="sng">
                <a:latin typeface="Courier New" pitchFamily="49" charset="0"/>
              </a:rPr>
              <a:t>int zi = 0</a:t>
            </a:r>
            <a:r>
              <a:rPr lang="en-US" sz="180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*zend = z + 4;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do 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zi = 10 * zi + *z;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z++;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} while(z &lt;= zend);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return zi;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307207" name="Rectangle 7"/>
          <p:cNvSpPr>
            <a:spLocks noChangeArrowheads="1"/>
          </p:cNvSpPr>
          <p:nvPr/>
        </p:nvSpPr>
        <p:spPr bwMode="auto">
          <a:xfrm>
            <a:off x="4800600" y="962025"/>
            <a:ext cx="4038600" cy="2847975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int zd2int(zip_dig z)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zi = 0;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*</a:t>
            </a:r>
            <a:r>
              <a:rPr lang="en-US" sz="1800" u="sng">
                <a:latin typeface="Courier New" pitchFamily="49" charset="0"/>
              </a:rPr>
              <a:t>zend = z + 4</a:t>
            </a:r>
            <a:r>
              <a:rPr lang="en-US" sz="180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do 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zi = 10 * zi + *z;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z++;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} while(z &lt;= zend);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return zi;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307209" name="Rectangle 9"/>
          <p:cNvSpPr>
            <a:spLocks noChangeArrowheads="1"/>
          </p:cNvSpPr>
          <p:nvPr/>
        </p:nvSpPr>
        <p:spPr bwMode="auto">
          <a:xfrm>
            <a:off x="4800600" y="962025"/>
            <a:ext cx="4038600" cy="2847975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int zd2int(zip_dig z)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zi = 0;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*zend = z + 4;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do {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</a:t>
            </a:r>
            <a:r>
              <a:rPr lang="en-US" sz="1800" u="sng">
                <a:latin typeface="Courier New" pitchFamily="49" charset="0"/>
              </a:rPr>
              <a:t>zi = 10 * zi + *z</a:t>
            </a:r>
            <a:r>
              <a:rPr lang="en-US" sz="180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z++;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} while(z &lt;= zend);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return zi;</a:t>
            </a:r>
          </a:p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307211" name="Rectangle 11"/>
          <p:cNvSpPr>
            <a:spLocks noChangeArrowheads="1"/>
          </p:cNvSpPr>
          <p:nvPr/>
        </p:nvSpPr>
        <p:spPr bwMode="auto">
          <a:xfrm>
            <a:off x="4800600" y="962025"/>
            <a:ext cx="4038600" cy="2847975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zd2int(</a:t>
            </a: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>
                <a:latin typeface="Courier New" pitchFamily="49" charset="0"/>
              </a:rPr>
              <a:t> z)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 dirty="0">
                <a:latin typeface="Courier New" pitchFamily="49" charset="0"/>
              </a:rPr>
              <a:t> = 0;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*</a:t>
            </a:r>
            <a:r>
              <a:rPr lang="en-US" sz="1800" dirty="0" err="1">
                <a:latin typeface="Courier New" pitchFamily="49" charset="0"/>
              </a:rPr>
              <a:t>zend</a:t>
            </a:r>
            <a:r>
              <a:rPr lang="en-US" sz="1800" dirty="0">
                <a:latin typeface="Courier New" pitchFamily="49" charset="0"/>
              </a:rPr>
              <a:t> = z + 4;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do 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 dirty="0">
                <a:latin typeface="Courier New" pitchFamily="49" charset="0"/>
              </a:rPr>
              <a:t> = 10 * 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 dirty="0">
                <a:latin typeface="Courier New" pitchFamily="49" charset="0"/>
              </a:rPr>
              <a:t> + *z;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u="sng" dirty="0">
                <a:latin typeface="Courier New" pitchFamily="49" charset="0"/>
              </a:rPr>
              <a:t>z++;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} while(z &lt;= </a:t>
            </a:r>
            <a:r>
              <a:rPr lang="en-US" sz="1800" dirty="0" err="1">
                <a:latin typeface="Courier New" pitchFamily="49" charset="0"/>
              </a:rPr>
              <a:t>zend</a:t>
            </a:r>
            <a:r>
              <a:rPr lang="en-US" sz="1800" dirty="0">
                <a:latin typeface="Courier New" pitchFamily="49" charset="0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 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07213" name="Rectangle 13"/>
          <p:cNvSpPr>
            <a:spLocks noChangeArrowheads="1"/>
          </p:cNvSpPr>
          <p:nvPr/>
        </p:nvSpPr>
        <p:spPr bwMode="auto">
          <a:xfrm>
            <a:off x="4800600" y="962025"/>
            <a:ext cx="4038600" cy="2847975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zd2int(</a:t>
            </a: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>
                <a:latin typeface="Courier New" pitchFamily="49" charset="0"/>
              </a:rPr>
              <a:t> z)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 dirty="0">
                <a:latin typeface="Courier New" pitchFamily="49" charset="0"/>
              </a:rPr>
              <a:t> = 0;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*</a:t>
            </a:r>
            <a:r>
              <a:rPr lang="en-US" sz="1800" dirty="0" err="1">
                <a:latin typeface="Courier New" pitchFamily="49" charset="0"/>
              </a:rPr>
              <a:t>zend</a:t>
            </a:r>
            <a:r>
              <a:rPr lang="en-US" sz="1800" dirty="0">
                <a:latin typeface="Courier New" pitchFamily="49" charset="0"/>
              </a:rPr>
              <a:t> = z + 4;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do 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 dirty="0">
                <a:latin typeface="Courier New" pitchFamily="49" charset="0"/>
              </a:rPr>
              <a:t> = 10 * 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 dirty="0">
                <a:latin typeface="Courier New" pitchFamily="49" charset="0"/>
              </a:rPr>
              <a:t> + *z;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z++;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} </a:t>
            </a:r>
            <a:r>
              <a:rPr lang="en-US" sz="1800" u="sng" dirty="0">
                <a:latin typeface="Courier New" pitchFamily="49" charset="0"/>
              </a:rPr>
              <a:t>while(z &lt;= </a:t>
            </a:r>
            <a:r>
              <a:rPr lang="en-US" sz="1800" u="sng" dirty="0" err="1">
                <a:latin typeface="Courier New" pitchFamily="49" charset="0"/>
              </a:rPr>
              <a:t>zend</a:t>
            </a:r>
            <a:r>
              <a:rPr lang="en-US" sz="1800" u="sng" dirty="0">
                <a:latin typeface="Courier New" pitchFamily="49" charset="0"/>
              </a:rPr>
              <a:t>);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 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07202" name="Rectangle 2"/>
          <p:cNvSpPr>
            <a:spLocks noChangeArrowheads="1"/>
          </p:cNvSpPr>
          <p:nvPr/>
        </p:nvSpPr>
        <p:spPr bwMode="auto">
          <a:xfrm>
            <a:off x="2133600" y="3886200"/>
            <a:ext cx="6705600" cy="28479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# %ecx = z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</a:t>
            </a:r>
            <a:r>
              <a:rPr lang="en-US" sz="1800" u="sng">
                <a:latin typeface="Courier New" pitchFamily="49" charset="0"/>
              </a:rPr>
              <a:t>xorl %eax,%eax</a:t>
            </a:r>
            <a:r>
              <a:rPr lang="en-US" sz="1800">
                <a:latin typeface="Courier New" pitchFamily="49" charset="0"/>
              </a:rPr>
              <a:t>	# zi = 0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leal 16(%ecx),%ebx	# zend  = z+4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.L59:</a:t>
            </a:r>
          </a:p>
          <a:p>
            <a:pPr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leal (%eax,%eax,4),%edx	# </a:t>
            </a:r>
            <a:r>
              <a:rPr lang="en-US" sz="1800" dirty="0">
                <a:latin typeface="Courier New" pitchFamily="49" charset="0"/>
              </a:rPr>
              <a:t>zi + 4*zi = 5*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>
                <a:latin typeface="Courier New" pitchFamily="49" charset="0"/>
              </a:rPr>
              <a:t>	movl (%ecx),%eax	# *z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addl $4,%ecx	# z++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leal (%eax,%edx,2),%eax	# zi = *z + 2*(5*zi)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cmpl %ebx,%ecx	# z : zend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jle .L59	# if &lt;= goto loop</a:t>
            </a:r>
          </a:p>
        </p:txBody>
      </p:sp>
      <p:sp>
        <p:nvSpPr>
          <p:cNvPr id="307206" name="Rectangle 6"/>
          <p:cNvSpPr>
            <a:spLocks noChangeArrowheads="1"/>
          </p:cNvSpPr>
          <p:nvPr/>
        </p:nvSpPr>
        <p:spPr bwMode="auto">
          <a:xfrm>
            <a:off x="2133600" y="3886200"/>
            <a:ext cx="6705600" cy="28479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# %ecx = z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xorl %eax,%eax	# zi = 0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</a:t>
            </a:r>
            <a:r>
              <a:rPr lang="en-US" sz="1800" u="sng">
                <a:latin typeface="Courier New" pitchFamily="49" charset="0"/>
              </a:rPr>
              <a:t>leal 16(%ecx),%ebx</a:t>
            </a:r>
            <a:r>
              <a:rPr lang="en-US" sz="1800">
                <a:latin typeface="Courier New" pitchFamily="49" charset="0"/>
              </a:rPr>
              <a:t>	# zend  = z+4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.L59:</a:t>
            </a:r>
          </a:p>
          <a:p>
            <a:pPr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leal (%eax,%eax,4),%edx	# </a:t>
            </a:r>
            <a:r>
              <a:rPr lang="en-US" sz="1800" dirty="0">
                <a:latin typeface="Courier New" pitchFamily="49" charset="0"/>
              </a:rPr>
              <a:t>zi + 4*zi = 5*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>
                <a:latin typeface="Courier New" pitchFamily="49" charset="0"/>
              </a:rPr>
              <a:t>	movl (%ecx),%eax	# *z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addl $4,%ecx	# z++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leal (%eax,%edx,2),%eax	# zi = *z + 2*(5*zi)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cmpl %ebx,%ecx	# z : zend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jle .L59	# if &lt;= goto loop</a:t>
            </a:r>
          </a:p>
        </p:txBody>
      </p:sp>
      <p:sp>
        <p:nvSpPr>
          <p:cNvPr id="307208" name="Rectangle 8"/>
          <p:cNvSpPr>
            <a:spLocks noChangeArrowheads="1"/>
          </p:cNvSpPr>
          <p:nvPr/>
        </p:nvSpPr>
        <p:spPr bwMode="auto">
          <a:xfrm>
            <a:off x="2133600" y="3886200"/>
            <a:ext cx="6705600" cy="28479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# %ecx = z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xorl %eax,%eax	# zi = 0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leal 16(%ecx),%ebx	# zend  = z+4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.L59:</a:t>
            </a:r>
          </a:p>
          <a:p>
            <a:pPr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</a:t>
            </a:r>
            <a:r>
              <a:rPr lang="en-US" sz="1800" u="sng">
                <a:latin typeface="Courier New" pitchFamily="49" charset="0"/>
              </a:rPr>
              <a:t>leal (%eax,%eax,4),%edx</a:t>
            </a:r>
            <a:r>
              <a:rPr lang="en-US" sz="1800">
                <a:latin typeface="Courier New" pitchFamily="49" charset="0"/>
              </a:rPr>
              <a:t>	# </a:t>
            </a:r>
            <a:r>
              <a:rPr lang="en-US" sz="1800" dirty="0">
                <a:latin typeface="Courier New" pitchFamily="49" charset="0"/>
              </a:rPr>
              <a:t>zi + 4*zi = 5*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>
                <a:latin typeface="Courier New" pitchFamily="49" charset="0"/>
              </a:rPr>
              <a:t>	</a:t>
            </a:r>
            <a:r>
              <a:rPr lang="en-US" sz="1800" u="sng">
                <a:latin typeface="Courier New" pitchFamily="49" charset="0"/>
              </a:rPr>
              <a:t>movl (%ecx),%eax</a:t>
            </a:r>
            <a:r>
              <a:rPr lang="en-US" sz="1800">
                <a:latin typeface="Courier New" pitchFamily="49" charset="0"/>
              </a:rPr>
              <a:t>	# *z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addl $4,%ecx	# z++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</a:t>
            </a:r>
            <a:r>
              <a:rPr lang="en-US" sz="1800" u="sng">
                <a:latin typeface="Courier New" pitchFamily="49" charset="0"/>
              </a:rPr>
              <a:t>leal (%eax,%edx,2),%eax</a:t>
            </a:r>
            <a:r>
              <a:rPr lang="en-US" sz="1800">
                <a:latin typeface="Courier New" pitchFamily="49" charset="0"/>
              </a:rPr>
              <a:t>	# zi = *z + 2*(5*zi)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cmpl %ebx,%ecx	# z : zend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jle .L59	# if &lt;= goto loop</a:t>
            </a:r>
          </a:p>
        </p:txBody>
      </p:sp>
      <p:sp>
        <p:nvSpPr>
          <p:cNvPr id="307210" name="Rectangle 10"/>
          <p:cNvSpPr>
            <a:spLocks noChangeArrowheads="1"/>
          </p:cNvSpPr>
          <p:nvPr/>
        </p:nvSpPr>
        <p:spPr bwMode="auto">
          <a:xfrm>
            <a:off x="2133600" y="3886200"/>
            <a:ext cx="6705600" cy="28479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# %ecx = z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xorl %eax,%eax	# zi = 0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leal 16(%ecx),%ebx	# zend  = z+4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.L59:</a:t>
            </a:r>
          </a:p>
          <a:p>
            <a:pPr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leal (%eax,%eax,4),%edx	# </a:t>
            </a:r>
            <a:r>
              <a:rPr lang="en-US" sz="1800" dirty="0">
                <a:latin typeface="Courier New" pitchFamily="49" charset="0"/>
              </a:rPr>
              <a:t>zi + 4*zi = 5*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>
                <a:latin typeface="Courier New" pitchFamily="49" charset="0"/>
              </a:rPr>
              <a:t>	movl (%ecx),%eax	# *z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</a:t>
            </a:r>
            <a:r>
              <a:rPr lang="en-US" sz="1800" u="sng">
                <a:latin typeface="Courier New" pitchFamily="49" charset="0"/>
              </a:rPr>
              <a:t>addl $4,%ecx</a:t>
            </a:r>
            <a:r>
              <a:rPr lang="en-US" sz="1800">
                <a:latin typeface="Courier New" pitchFamily="49" charset="0"/>
              </a:rPr>
              <a:t>	# z++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leal (%eax,%edx,2),%eax	# zi = *z + 2*(5*zi)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cmpl %ebx,%ecx	# z : zend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jle .L59	# if &lt;= goto loop</a:t>
            </a:r>
          </a:p>
        </p:txBody>
      </p:sp>
      <p:sp>
        <p:nvSpPr>
          <p:cNvPr id="307212" name="Rectangle 12"/>
          <p:cNvSpPr>
            <a:spLocks noChangeArrowheads="1"/>
          </p:cNvSpPr>
          <p:nvPr/>
        </p:nvSpPr>
        <p:spPr bwMode="auto">
          <a:xfrm>
            <a:off x="2133600" y="3886200"/>
            <a:ext cx="6705600" cy="28479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# 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z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xorl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eax,%eax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 dirty="0">
                <a:latin typeface="Courier New" pitchFamily="49" charset="0"/>
              </a:rPr>
              <a:t> = 0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16(%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zend</a:t>
            </a:r>
            <a:r>
              <a:rPr lang="en-US" sz="1800" dirty="0">
                <a:latin typeface="Courier New" pitchFamily="49" charset="0"/>
              </a:rPr>
              <a:t>  = z+4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.L59: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(%eax,%eax,4),%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zi + 4*zi = 5*</a:t>
            </a:r>
            <a:r>
              <a:rPr lang="en-US" sz="1800" dirty="0" err="1">
                <a:latin typeface="Courier New" pitchFamily="49" charset="0"/>
              </a:rPr>
              <a:t>zi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*z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addl</a:t>
            </a:r>
            <a:r>
              <a:rPr lang="en-US" sz="1800" dirty="0">
                <a:latin typeface="Courier New" pitchFamily="49" charset="0"/>
              </a:rPr>
              <a:t> $4,%ecx	# z++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(%eax,%edx,2),%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 dirty="0">
                <a:latin typeface="Courier New" pitchFamily="49" charset="0"/>
              </a:rPr>
              <a:t> = *z + 2*(5*</a:t>
            </a:r>
            <a:r>
              <a:rPr lang="en-US" sz="1800" dirty="0" err="1">
                <a:latin typeface="Courier New" pitchFamily="49" charset="0"/>
              </a:rPr>
              <a:t>zi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u="sng" dirty="0" err="1">
                <a:latin typeface="Courier New" pitchFamily="49" charset="0"/>
              </a:rPr>
              <a:t>cmpl</a:t>
            </a:r>
            <a:r>
              <a:rPr lang="en-US" sz="1800" u="sng" dirty="0">
                <a:latin typeface="Courier New" pitchFamily="49" charset="0"/>
              </a:rPr>
              <a:t> %</a:t>
            </a:r>
            <a:r>
              <a:rPr lang="en-US" sz="1800" u="sng" dirty="0" err="1">
                <a:latin typeface="Courier New" pitchFamily="49" charset="0"/>
              </a:rPr>
              <a:t>ebx,%ecx</a:t>
            </a:r>
            <a:r>
              <a:rPr lang="en-US" sz="1800" dirty="0">
                <a:latin typeface="Courier New" pitchFamily="49" charset="0"/>
              </a:rPr>
              <a:t>	# z : </a:t>
            </a:r>
            <a:r>
              <a:rPr lang="en-US" sz="1800" dirty="0" err="1">
                <a:latin typeface="Courier New" pitchFamily="49" charset="0"/>
              </a:rPr>
              <a:t>zend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u="sng" dirty="0" err="1">
                <a:latin typeface="Courier New" pitchFamily="49" charset="0"/>
              </a:rPr>
              <a:t>jle</a:t>
            </a:r>
            <a:r>
              <a:rPr lang="en-US" sz="1800" u="sng" dirty="0">
                <a:latin typeface="Courier New" pitchFamily="49" charset="0"/>
              </a:rPr>
              <a:t> .L59</a:t>
            </a:r>
            <a:r>
              <a:rPr lang="en-US" sz="1800" dirty="0">
                <a:latin typeface="Courier New" pitchFamily="49" charset="0"/>
              </a:rPr>
              <a:t>	# if &lt;=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loop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83832"/>
            <a:ext cx="8382000" cy="573088"/>
          </a:xfrm>
        </p:spPr>
        <p:txBody>
          <a:bodyPr/>
          <a:lstStyle/>
          <a:p>
            <a:r>
              <a:rPr lang="en-US" dirty="0" smtClean="0"/>
              <a:t>Array Loop Implementation (IA32)</a:t>
            </a:r>
            <a:endParaRPr lang="en-US" dirty="0"/>
          </a:p>
        </p:txBody>
      </p:sp>
      <p:sp>
        <p:nvSpPr>
          <p:cNvPr id="3072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4419600" cy="2832768"/>
          </a:xfrm>
        </p:spPr>
        <p:txBody>
          <a:bodyPr/>
          <a:lstStyle/>
          <a:p>
            <a:pPr marL="223838" indent="-223838">
              <a:tabLst>
                <a:tab pos="1143000" algn="l"/>
              </a:tabLst>
            </a:pPr>
            <a:r>
              <a:rPr lang="en-US" smtClean="0"/>
              <a:t>Registers</a:t>
            </a:r>
          </a:p>
          <a:p>
            <a:pPr marL="560388" lvl="1" indent="-222250">
              <a:spcBef>
                <a:spcPct val="0"/>
              </a:spcBef>
              <a:buSzTx/>
              <a:buFont typeface="Wingdings" pitchFamily="2" charset="2"/>
              <a:buNone/>
              <a:tabLst>
                <a:tab pos="1143000" algn="l"/>
              </a:tabLst>
            </a:pPr>
            <a:r>
              <a:rPr lang="en-US" b="1" smtClean="0">
                <a:latin typeface="Courier New" pitchFamily="49" charset="0"/>
              </a:rPr>
              <a:t>%ecx	z</a:t>
            </a:r>
          </a:p>
          <a:p>
            <a:pPr marL="560388" lvl="1" indent="-222250">
              <a:spcBef>
                <a:spcPct val="0"/>
              </a:spcBef>
              <a:buSzTx/>
              <a:buFont typeface="Wingdings" pitchFamily="2" charset="2"/>
              <a:buNone/>
              <a:tabLst>
                <a:tab pos="1143000" algn="l"/>
              </a:tabLst>
            </a:pPr>
            <a:r>
              <a:rPr lang="en-US" b="1" smtClean="0">
                <a:latin typeface="Courier New" pitchFamily="49" charset="0"/>
              </a:rPr>
              <a:t>%eax	zi</a:t>
            </a:r>
          </a:p>
          <a:p>
            <a:pPr marL="560388" lvl="1" indent="-222250">
              <a:spcBef>
                <a:spcPct val="0"/>
              </a:spcBef>
              <a:buSzTx/>
              <a:buFont typeface="Wingdings" pitchFamily="2" charset="2"/>
              <a:buNone/>
              <a:tabLst>
                <a:tab pos="1143000" algn="l"/>
              </a:tabLst>
            </a:pPr>
            <a:r>
              <a:rPr lang="en-US" b="1" smtClean="0">
                <a:latin typeface="Courier New" pitchFamily="49" charset="0"/>
              </a:rPr>
              <a:t>%ebx	zend</a:t>
            </a:r>
          </a:p>
          <a:p>
            <a:pPr marL="223838" indent="-223838">
              <a:tabLst>
                <a:tab pos="1143000" algn="l"/>
              </a:tabLst>
            </a:pPr>
            <a:r>
              <a:rPr lang="en-US" smtClean="0"/>
              <a:t>Computations</a:t>
            </a:r>
          </a:p>
          <a:p>
            <a:pPr marL="560388" lvl="1" indent="-222250">
              <a:tabLst>
                <a:tab pos="1143000" algn="l"/>
              </a:tabLst>
            </a:pPr>
            <a:r>
              <a:rPr lang="en-US" b="0" smtClean="0"/>
              <a:t> </a:t>
            </a:r>
            <a:r>
              <a:rPr lang="en-US" b="1" smtClean="0">
                <a:latin typeface="Courier New" pitchFamily="49" charset="0"/>
              </a:rPr>
              <a:t>10*zi + *z</a:t>
            </a:r>
            <a:r>
              <a:rPr lang="en-US" b="1" smtClean="0"/>
              <a:t>  </a:t>
            </a:r>
            <a:r>
              <a:rPr lang="en-US" smtClean="0"/>
              <a:t>implemented as     </a:t>
            </a:r>
            <a:r>
              <a:rPr lang="en-US" b="1" smtClean="0">
                <a:latin typeface="Courier New" pitchFamily="49" charset="0"/>
              </a:rPr>
              <a:t>*z + 2*(5*zi)</a:t>
            </a:r>
            <a:endParaRPr lang="en-US" b="1" smtClean="0"/>
          </a:p>
          <a:p>
            <a:pPr marL="560388" lvl="1" indent="-222250">
              <a:tabLst>
                <a:tab pos="1143000" algn="l"/>
              </a:tabLst>
            </a:pPr>
            <a:r>
              <a:rPr lang="en-US" b="1" smtClean="0">
                <a:latin typeface="Courier New" pitchFamily="49" charset="0"/>
              </a:rPr>
              <a:t>z++</a:t>
            </a:r>
            <a:r>
              <a:rPr lang="en-US" b="1" smtClean="0"/>
              <a:t> </a:t>
            </a:r>
            <a:r>
              <a:rPr lang="en-US" smtClean="0"/>
              <a:t>increments by 4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7" grpId="0" animBg="1" autoUpdateAnimBg="0"/>
      <p:bldP spid="307209" grpId="0" animBg="1" autoUpdateAnimBg="0"/>
      <p:bldP spid="307211" grpId="0" animBg="1" autoUpdateAnimBg="0"/>
      <p:bldP spid="307213" grpId="0" animBg="1" autoUpdateAnimBg="0"/>
      <p:bldP spid="307206" grpId="0" animBg="1" autoUpdateAnimBg="0"/>
      <p:bldP spid="307208" grpId="0" animBg="1" autoUpdateAnimBg="0"/>
      <p:bldP spid="307210" grpId="0" animBg="1" autoUpdateAnimBg="0"/>
      <p:bldP spid="307212" grpId="0" animBg="1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818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22975</TotalTime>
  <Words>997</Words>
  <Application>Microsoft Office PowerPoint</Application>
  <PresentationFormat>On-screen Show (4:3)</PresentationFormat>
  <Paragraphs>391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template2010</vt:lpstr>
      <vt:lpstr>Roadmap</vt:lpstr>
      <vt:lpstr>Section 5: Arrays &amp; Other Data Structures</vt:lpstr>
      <vt:lpstr>Array Allocation</vt:lpstr>
      <vt:lpstr>Array Access</vt:lpstr>
      <vt:lpstr>Array Example</vt:lpstr>
      <vt:lpstr>Array Example</vt:lpstr>
      <vt:lpstr>Array Accessing Example</vt:lpstr>
      <vt:lpstr>Referencing Examples</vt:lpstr>
      <vt:lpstr>Array Loop Example</vt:lpstr>
      <vt:lpstr>Array Loop Example</vt:lpstr>
      <vt:lpstr>Array Loop Implementation (IA32)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CSE</cp:lastModifiedBy>
  <cp:revision>396</cp:revision>
  <cp:lastPrinted>2013-02-04T10:17:20Z</cp:lastPrinted>
  <dcterms:created xsi:type="dcterms:W3CDTF">2013-04-16T14:05:47Z</dcterms:created>
  <dcterms:modified xsi:type="dcterms:W3CDTF">2013-04-23T16:10:19Z</dcterms:modified>
  <cp:category/>
</cp:coreProperties>
</file>