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17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notesSlides/notesSlide15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>
  <p:sldMasterIdLst>
    <p:sldMasterId id="2147483671" r:id="rId1"/>
  </p:sldMasterIdLst>
  <p:notesMasterIdLst>
    <p:notesMasterId r:id="rId20"/>
  </p:notesMasterIdLst>
  <p:handoutMasterIdLst>
    <p:handoutMasterId r:id="rId21"/>
  </p:handoutMasterIdLst>
  <p:sldIdLst>
    <p:sldId id="768" r:id="rId2"/>
    <p:sldId id="721" r:id="rId3"/>
    <p:sldId id="680" r:id="rId4"/>
    <p:sldId id="722" r:id="rId5"/>
    <p:sldId id="723" r:id="rId6"/>
    <p:sldId id="681" r:id="rId7"/>
    <p:sldId id="682" r:id="rId8"/>
    <p:sldId id="724" r:id="rId9"/>
    <p:sldId id="684" r:id="rId10"/>
    <p:sldId id="743" r:id="rId11"/>
    <p:sldId id="686" r:id="rId12"/>
    <p:sldId id="687" r:id="rId13"/>
    <p:sldId id="725" r:id="rId14"/>
    <p:sldId id="689" r:id="rId15"/>
    <p:sldId id="691" r:id="rId16"/>
    <p:sldId id="693" r:id="rId17"/>
    <p:sldId id="694" r:id="rId18"/>
    <p:sldId id="726" r:id="rId19"/>
  </p:sldIdLst>
  <p:sldSz cx="9144000" cy="6858000" type="screen4x3"/>
  <p:notesSz cx="9586913" cy="7302500"/>
  <p:custDataLst>
    <p:tags r:id="rId2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4"/>
  <p:clrMru>
    <a:srgbClr val="C00000"/>
    <a:srgbClr val="D6D6F5"/>
    <a:srgbClr val="FF9999"/>
    <a:srgbClr val="FFFF99"/>
    <a:srgbClr val="DCB834"/>
    <a:srgbClr val="DFC03D"/>
    <a:srgbClr val="CDF1C5"/>
    <a:srgbClr val="F1C7C7"/>
    <a:srgbClr val="EFBFBF"/>
    <a:srgbClr val="C5FEB8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00" autoAdjust="0"/>
    <p:restoredTop sz="92754" autoAdjust="0"/>
  </p:normalViewPr>
  <p:slideViewPr>
    <p:cSldViewPr>
      <p:cViewPr>
        <p:scale>
          <a:sx n="95" d="100"/>
          <a:sy n="95" d="100"/>
        </p:scale>
        <p:origin x="-1168" y="-4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tags" Target="tags/tag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912642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4750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216725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Linux Stack Frame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Linux Stack Frame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Linux Stack Frame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Linux Stack Frame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Linux Stack Frame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5: Procedures &amp; Stacks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Stacks in memory and stack operations</a:t>
            </a:r>
          </a:p>
          <a:p>
            <a:r>
              <a:rPr lang="en-US" dirty="0" smtClean="0"/>
              <a:t>The stack used to keep track of procedure calls</a:t>
            </a:r>
          </a:p>
          <a:p>
            <a:r>
              <a:rPr lang="en-US" dirty="0" smtClean="0"/>
              <a:t>Return addresses and return values</a:t>
            </a:r>
          </a:p>
          <a:p>
            <a:r>
              <a:rPr lang="en-US" dirty="0" smtClean="0"/>
              <a:t>Stack-based languages</a:t>
            </a:r>
          </a:p>
          <a:p>
            <a:r>
              <a:rPr lang="en-US" u="sng" dirty="0" smtClean="0"/>
              <a:t>The Linux stack frame</a:t>
            </a:r>
          </a:p>
          <a:p>
            <a:r>
              <a:rPr lang="en-US" u="sng" dirty="0" smtClean="0"/>
              <a:t>Passing arguments on the stack</a:t>
            </a:r>
          </a:p>
          <a:p>
            <a:r>
              <a:rPr lang="en-US" dirty="0" smtClean="0"/>
              <a:t>Allocating local variables on the stack</a:t>
            </a:r>
          </a:p>
          <a:p>
            <a:r>
              <a:rPr lang="en-US" dirty="0" smtClean="0"/>
              <a:t>Register-saving conventions</a:t>
            </a:r>
          </a:p>
          <a:p>
            <a:r>
              <a:rPr lang="en-US" smtClean="0"/>
              <a:t>Procedures and stacks on x64 architecture</a:t>
            </a:r>
          </a:p>
          <a:p>
            <a:endParaRPr lang="en-US" smtClean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569912"/>
            <a:ext cx="6743700" cy="573088"/>
          </a:xfrm>
          <a:noFill/>
          <a:ln/>
        </p:spPr>
        <p:txBody>
          <a:bodyPr/>
          <a:lstStyle/>
          <a:p>
            <a:r>
              <a:rPr lang="en-US"/>
              <a:t>IA32/Linux Stack Frame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5562600" cy="5011738"/>
          </a:xfrm>
          <a:noFill/>
          <a:ln/>
        </p:spPr>
        <p:txBody>
          <a:bodyPr lIns="90487" tIns="44450" rIns="90487" bIns="44450"/>
          <a:lstStyle/>
          <a:p>
            <a:r>
              <a:rPr lang="en-US" dirty="0"/>
              <a:t>Current Stack Frame (“Top” to Bottom)</a:t>
            </a:r>
            <a:endParaRPr lang="en-US" dirty="0" smtClean="0"/>
          </a:p>
          <a:p>
            <a:pPr lvl="1"/>
            <a:r>
              <a:rPr lang="en-US" sz="1800" dirty="0"/>
              <a:t>“Argument build” area</a:t>
            </a:r>
            <a:br>
              <a:rPr lang="en-US" sz="1800" dirty="0"/>
            </a:br>
            <a:r>
              <a:rPr lang="en-US" sz="1800" dirty="0"/>
              <a:t>(parameters for function </a:t>
            </a:r>
            <a:br>
              <a:rPr lang="en-US" sz="1800" dirty="0"/>
            </a:br>
            <a:r>
              <a:rPr lang="en-US" sz="1800" dirty="0"/>
              <a:t>about to be called)</a:t>
            </a:r>
          </a:p>
          <a:p>
            <a:pPr lvl="1"/>
            <a:r>
              <a:rPr lang="en-US" sz="1800" dirty="0"/>
              <a:t>Local variables</a:t>
            </a:r>
            <a:br>
              <a:rPr lang="en-US" sz="1800" dirty="0"/>
            </a:br>
            <a:r>
              <a:rPr lang="en-US" sz="1800" dirty="0"/>
              <a:t>(if can’t be kept in registers)</a:t>
            </a:r>
          </a:p>
          <a:p>
            <a:pPr lvl="1"/>
            <a:r>
              <a:rPr lang="en-US" sz="1800" dirty="0" smtClean="0"/>
              <a:t>Saved register context </a:t>
            </a:r>
            <a:br>
              <a:rPr lang="en-US" sz="1800" dirty="0" smtClean="0"/>
            </a:br>
            <a:r>
              <a:rPr lang="en-US" sz="1800" dirty="0" smtClean="0"/>
              <a:t>(when reusing registers)</a:t>
            </a:r>
          </a:p>
          <a:p>
            <a:pPr lvl="1"/>
            <a:r>
              <a:rPr lang="en-US" sz="1800" dirty="0"/>
              <a:t>Old frame pointer (for caller)</a:t>
            </a:r>
            <a:endParaRPr lang="en-US" sz="1800" dirty="0" smtClean="0"/>
          </a:p>
          <a:p>
            <a:endParaRPr lang="en-US" dirty="0" smtClean="0"/>
          </a:p>
          <a:p>
            <a:r>
              <a:rPr lang="en-US" dirty="0" smtClean="0"/>
              <a:t>Caller’s </a:t>
            </a:r>
            <a:r>
              <a:rPr lang="en-US" dirty="0"/>
              <a:t>Stack Frame</a:t>
            </a:r>
          </a:p>
          <a:p>
            <a:pPr lvl="1"/>
            <a:r>
              <a:rPr lang="en-US" sz="1800" dirty="0" smtClean="0"/>
              <a:t>Return address</a:t>
            </a:r>
          </a:p>
          <a:p>
            <a:pPr lvl="2"/>
            <a:r>
              <a:rPr lang="en-US" sz="1800" dirty="0" smtClean="0"/>
              <a:t>Pushed by </a:t>
            </a:r>
            <a:r>
              <a:rPr lang="en-US" sz="1800" b="1" kern="1200" dirty="0" smtClean="0">
                <a:latin typeface="Courier New" pitchFamily="49" charset="0"/>
                <a:ea typeface="+mn-ea"/>
                <a:cs typeface="+mn-cs"/>
              </a:rPr>
              <a:t>call</a:t>
            </a:r>
            <a:r>
              <a:rPr lang="en-US" sz="1800" dirty="0" smtClean="0"/>
              <a:t> instruction</a:t>
            </a:r>
          </a:p>
          <a:p>
            <a:pPr lvl="1"/>
            <a:r>
              <a:rPr lang="en-US" sz="1800" dirty="0" smtClean="0"/>
              <a:t>Arguments for this call</a:t>
            </a:r>
          </a:p>
        </p:txBody>
      </p:sp>
      <p:sp>
        <p:nvSpPr>
          <p:cNvPr id="236553" name="Rectangle 9"/>
          <p:cNvSpPr>
            <a:spLocks noChangeArrowheads="1"/>
          </p:cNvSpPr>
          <p:nvPr/>
        </p:nvSpPr>
        <p:spPr bwMode="auto">
          <a:xfrm>
            <a:off x="7315200" y="3276600"/>
            <a:ext cx="1375918" cy="3048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Return </a:t>
            </a:r>
            <a:r>
              <a:rPr lang="en-US" sz="1800" dirty="0" err="1">
                <a:latin typeface="Calibri" pitchFamily="34" charset="0"/>
              </a:rPr>
              <a:t>Addr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6554" name="Rectangle 10"/>
          <p:cNvSpPr>
            <a:spLocks noChangeArrowheads="1"/>
          </p:cNvSpPr>
          <p:nvPr/>
        </p:nvSpPr>
        <p:spPr bwMode="auto">
          <a:xfrm>
            <a:off x="7315200" y="3886200"/>
            <a:ext cx="1371600" cy="18161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Saved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Registers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+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Local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Variables</a:t>
            </a:r>
          </a:p>
        </p:txBody>
      </p:sp>
      <p:sp>
        <p:nvSpPr>
          <p:cNvPr id="236555" name="Rectangle 11"/>
          <p:cNvSpPr>
            <a:spLocks noChangeArrowheads="1"/>
          </p:cNvSpPr>
          <p:nvPr/>
        </p:nvSpPr>
        <p:spPr bwMode="auto">
          <a:xfrm>
            <a:off x="7315200" y="5700201"/>
            <a:ext cx="1371600" cy="736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Argument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Build</a:t>
            </a:r>
          </a:p>
        </p:txBody>
      </p:sp>
      <p:sp>
        <p:nvSpPr>
          <p:cNvPr id="236556" name="Rectangle 12"/>
          <p:cNvSpPr>
            <a:spLocks noChangeArrowheads="1"/>
          </p:cNvSpPr>
          <p:nvPr/>
        </p:nvSpPr>
        <p:spPr bwMode="auto">
          <a:xfrm>
            <a:off x="7315200" y="1295400"/>
            <a:ext cx="1375918" cy="13716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236557" name="Rectangle 13"/>
          <p:cNvSpPr>
            <a:spLocks noChangeArrowheads="1"/>
          </p:cNvSpPr>
          <p:nvPr/>
        </p:nvSpPr>
        <p:spPr bwMode="auto">
          <a:xfrm>
            <a:off x="7315200" y="3581400"/>
            <a:ext cx="1371600" cy="304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%</a:t>
            </a:r>
            <a:r>
              <a:rPr lang="en-US" sz="1800" dirty="0" err="1">
                <a:latin typeface="Calibri" pitchFamily="34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6558" name="Rectangle 14"/>
          <p:cNvSpPr>
            <a:spLocks noChangeArrowheads="1"/>
          </p:cNvSpPr>
          <p:nvPr/>
        </p:nvSpPr>
        <p:spPr bwMode="auto">
          <a:xfrm>
            <a:off x="7315200" y="2667000"/>
            <a:ext cx="1375918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Arguments</a:t>
            </a:r>
          </a:p>
        </p:txBody>
      </p:sp>
      <p:sp>
        <p:nvSpPr>
          <p:cNvPr id="236559" name="Rectangle 15"/>
          <p:cNvSpPr>
            <a:spLocks noChangeArrowheads="1"/>
          </p:cNvSpPr>
          <p:nvPr/>
        </p:nvSpPr>
        <p:spPr bwMode="auto">
          <a:xfrm>
            <a:off x="6123279" y="2126043"/>
            <a:ext cx="783933" cy="64633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Caller</a:t>
            </a:r>
          </a:p>
          <a:p>
            <a:pPr algn="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Frame</a:t>
            </a:r>
          </a:p>
        </p:txBody>
      </p:sp>
      <p:sp>
        <p:nvSpPr>
          <p:cNvPr id="236560" name="AutoShape 16"/>
          <p:cNvSpPr>
            <a:spLocks/>
          </p:cNvSpPr>
          <p:nvPr/>
        </p:nvSpPr>
        <p:spPr bwMode="auto">
          <a:xfrm>
            <a:off x="6983412" y="1295400"/>
            <a:ext cx="228600" cy="2286000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6" name="Line 1037"/>
          <p:cNvSpPr>
            <a:spLocks noChangeShapeType="1"/>
          </p:cNvSpPr>
          <p:nvPr/>
        </p:nvSpPr>
        <p:spPr bwMode="auto">
          <a:xfrm>
            <a:off x="6469956" y="3732919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7" name="Rectangle 1038"/>
          <p:cNvSpPr>
            <a:spLocks noChangeArrowheads="1"/>
          </p:cNvSpPr>
          <p:nvPr/>
        </p:nvSpPr>
        <p:spPr bwMode="auto">
          <a:xfrm>
            <a:off x="4926013" y="3269043"/>
            <a:ext cx="1551500" cy="64376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alibri" pitchFamily="34" charset="0"/>
              </a:rPr>
              <a:t>Frame pointer</a:t>
            </a:r>
            <a:br>
              <a:rPr lang="en-US" sz="1800" dirty="0" smtClean="0">
                <a:latin typeface="Calibri" pitchFamily="34" charset="0"/>
              </a:rPr>
            </a:b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8" name="Line 1037"/>
          <p:cNvSpPr>
            <a:spLocks noChangeShapeType="1"/>
          </p:cNvSpPr>
          <p:nvPr/>
        </p:nvSpPr>
        <p:spPr bwMode="auto">
          <a:xfrm>
            <a:off x="6479928" y="6366142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9" name="Rectangle 1038"/>
          <p:cNvSpPr>
            <a:spLocks noChangeArrowheads="1"/>
          </p:cNvSpPr>
          <p:nvPr/>
        </p:nvSpPr>
        <p:spPr bwMode="auto">
          <a:xfrm>
            <a:off x="5002212" y="5897628"/>
            <a:ext cx="1477716" cy="64376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alibri" pitchFamily="34" charset="0"/>
              </a:rPr>
              <a:t>Stack pointer</a:t>
            </a:r>
          </a:p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esp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70878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5883275" cy="573088"/>
          </a:xfrm>
        </p:spPr>
        <p:txBody>
          <a:bodyPr/>
          <a:lstStyle/>
          <a:p>
            <a:r>
              <a:rPr lang="en-US"/>
              <a:t>Revisiting </a:t>
            </a:r>
            <a:r>
              <a:rPr lang="en-US">
                <a:latin typeface="Courier New" pitchFamily="49" charset="0"/>
              </a:rPr>
              <a:t>swap</a:t>
            </a:r>
            <a:endParaRPr lang="en-US"/>
          </a:p>
        </p:txBody>
      </p:sp>
      <p:sp>
        <p:nvSpPr>
          <p:cNvPr id="237571" name="Rectangle 3"/>
          <p:cNvSpPr>
            <a:spLocks noChangeArrowheads="1"/>
          </p:cNvSpPr>
          <p:nvPr/>
        </p:nvSpPr>
        <p:spPr bwMode="auto">
          <a:xfrm>
            <a:off x="381000" y="4114800"/>
            <a:ext cx="3962400" cy="20240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void swap(int *xp, int *yp) 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t0 = *xp;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t1 = *yp;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*xp = t1;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*yp = t0;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237572" name="Rectangle 4"/>
          <p:cNvSpPr>
            <a:spLocks noChangeArrowheads="1"/>
          </p:cNvSpPr>
          <p:nvPr/>
        </p:nvSpPr>
        <p:spPr bwMode="auto">
          <a:xfrm>
            <a:off x="381000" y="1371600"/>
            <a:ext cx="3962400" cy="20240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zip1 = 15213;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zip2 = </a:t>
            </a:r>
            <a:r>
              <a:rPr lang="en-US" sz="1800" dirty="0" smtClean="0">
                <a:latin typeface="Courier New" pitchFamily="49" charset="0"/>
              </a:rPr>
              <a:t>98195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</a:t>
            </a:r>
            <a:r>
              <a:rPr lang="en-US" sz="1800" dirty="0" err="1">
                <a:latin typeface="Courier New" pitchFamily="49" charset="0"/>
              </a:rPr>
              <a:t>call_swap</a:t>
            </a:r>
            <a:r>
              <a:rPr lang="en-US" sz="1800" dirty="0">
                <a:latin typeface="Courier New" pitchFamily="49" charset="0"/>
              </a:rPr>
              <a:t>()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swap(&amp;zip1, &amp;zip2);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5883275" cy="573088"/>
          </a:xfrm>
        </p:spPr>
        <p:txBody>
          <a:bodyPr/>
          <a:lstStyle/>
          <a:p>
            <a:r>
              <a:rPr lang="en-US"/>
              <a:t>Revisiting </a:t>
            </a:r>
            <a:r>
              <a:rPr lang="en-US">
                <a:latin typeface="Courier New" pitchFamily="49" charset="0"/>
              </a:rPr>
              <a:t>swap</a:t>
            </a:r>
            <a:endParaRPr lang="en-US"/>
          </a:p>
        </p:txBody>
      </p:sp>
      <p:sp>
        <p:nvSpPr>
          <p:cNvPr id="237571" name="Rectangle 3"/>
          <p:cNvSpPr>
            <a:spLocks noChangeArrowheads="1"/>
          </p:cNvSpPr>
          <p:nvPr/>
        </p:nvSpPr>
        <p:spPr bwMode="auto">
          <a:xfrm>
            <a:off x="381000" y="4114800"/>
            <a:ext cx="3962400" cy="20240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void swap(int *xp, int *yp) 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t0 = *xp;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t1 = *yp;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*xp = t1;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*yp = t0;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237572" name="Rectangle 4"/>
          <p:cNvSpPr>
            <a:spLocks noChangeArrowheads="1"/>
          </p:cNvSpPr>
          <p:nvPr/>
        </p:nvSpPr>
        <p:spPr bwMode="auto">
          <a:xfrm>
            <a:off x="381000" y="1371600"/>
            <a:ext cx="3962400" cy="20240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zip1 = 15213;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zip2 = </a:t>
            </a:r>
            <a:r>
              <a:rPr lang="en-US" sz="1800" dirty="0" smtClean="0">
                <a:latin typeface="Courier New" pitchFamily="49" charset="0"/>
              </a:rPr>
              <a:t>98195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</a:t>
            </a:r>
            <a:r>
              <a:rPr lang="en-US" sz="1800" dirty="0" err="1">
                <a:latin typeface="Courier New" pitchFamily="49" charset="0"/>
              </a:rPr>
              <a:t>call_swap</a:t>
            </a:r>
            <a:r>
              <a:rPr lang="en-US" sz="1800" dirty="0">
                <a:latin typeface="Courier New" pitchFamily="49" charset="0"/>
              </a:rPr>
              <a:t>()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swap(&amp;zip1, &amp;zip2);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237573" name="Rectangle 5"/>
          <p:cNvSpPr>
            <a:spLocks noChangeArrowheads="1"/>
          </p:cNvSpPr>
          <p:nvPr/>
        </p:nvSpPr>
        <p:spPr bwMode="auto">
          <a:xfrm>
            <a:off x="4648200" y="1447800"/>
            <a:ext cx="4267200" cy="1736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  <a:tab pos="2349500" algn="l"/>
              </a:tabLst>
            </a:pPr>
            <a:r>
              <a:rPr lang="en-US" sz="1800" dirty="0" err="1">
                <a:latin typeface="Courier New" pitchFamily="49" charset="0"/>
              </a:rPr>
              <a:t>call_swap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2349500" algn="l"/>
              </a:tabLst>
            </a:pPr>
            <a:r>
              <a:rPr lang="en-US" sz="1800" dirty="0">
                <a:latin typeface="Courier New" pitchFamily="49" charset="0"/>
              </a:rPr>
              <a:t>	• • •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23495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$zip2	# Global </a:t>
            </a:r>
            <a:r>
              <a:rPr lang="en-US" sz="1800" dirty="0" err="1">
                <a:latin typeface="Courier New" pitchFamily="49" charset="0"/>
              </a:rPr>
              <a:t>Var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23495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$zip1	# Global </a:t>
            </a:r>
            <a:r>
              <a:rPr lang="en-US" sz="1800" dirty="0" err="1">
                <a:latin typeface="Courier New" pitchFamily="49" charset="0"/>
              </a:rPr>
              <a:t>Var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2349500" algn="l"/>
              </a:tabLst>
            </a:pPr>
            <a:r>
              <a:rPr lang="en-US" sz="1800" dirty="0">
                <a:latin typeface="Courier New" pitchFamily="49" charset="0"/>
              </a:rPr>
              <a:t>	call swap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2349500" algn="l"/>
              </a:tabLst>
            </a:pPr>
            <a:r>
              <a:rPr lang="en-US" sz="1800" dirty="0">
                <a:latin typeface="Courier New" pitchFamily="49" charset="0"/>
              </a:rPr>
              <a:t>	• • •</a:t>
            </a:r>
          </a:p>
        </p:txBody>
      </p:sp>
      <p:sp>
        <p:nvSpPr>
          <p:cNvPr id="237581" name="Text Box 13"/>
          <p:cNvSpPr txBox="1">
            <a:spLocks noChangeArrowheads="1"/>
          </p:cNvSpPr>
          <p:nvPr/>
        </p:nvSpPr>
        <p:spPr bwMode="auto">
          <a:xfrm>
            <a:off x="4572000" y="1066800"/>
            <a:ext cx="3492366" cy="40011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Calling </a:t>
            </a:r>
            <a:r>
              <a:rPr lang="en-US" sz="2000" dirty="0">
                <a:latin typeface="Courier New" pitchFamily="49" charset="0"/>
              </a:rPr>
              <a:t>swap</a:t>
            </a:r>
            <a:r>
              <a:rPr lang="en-US" sz="2000" dirty="0">
                <a:latin typeface="Calibri" pitchFamily="34" charset="0"/>
              </a:rPr>
              <a:t> from </a:t>
            </a:r>
            <a:r>
              <a:rPr lang="en-US" sz="2000" dirty="0" err="1">
                <a:latin typeface="Courier New" pitchFamily="49" charset="0"/>
              </a:rPr>
              <a:t>call_swap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2449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5883275" cy="573088"/>
          </a:xfrm>
        </p:spPr>
        <p:txBody>
          <a:bodyPr/>
          <a:lstStyle/>
          <a:p>
            <a:r>
              <a:rPr lang="en-US"/>
              <a:t>Revisiting </a:t>
            </a:r>
            <a:r>
              <a:rPr lang="en-US">
                <a:latin typeface="Courier New" pitchFamily="49" charset="0"/>
              </a:rPr>
              <a:t>swap</a:t>
            </a:r>
            <a:endParaRPr lang="en-US"/>
          </a:p>
        </p:txBody>
      </p:sp>
      <p:sp>
        <p:nvSpPr>
          <p:cNvPr id="237571" name="Rectangle 3"/>
          <p:cNvSpPr>
            <a:spLocks noChangeArrowheads="1"/>
          </p:cNvSpPr>
          <p:nvPr/>
        </p:nvSpPr>
        <p:spPr bwMode="auto">
          <a:xfrm>
            <a:off x="381000" y="4114800"/>
            <a:ext cx="3962400" cy="20240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void swap(int *xp, int *yp) 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t0 = *xp;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t1 = *yp;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*xp = t1;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*yp = t0;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237572" name="Rectangle 4"/>
          <p:cNvSpPr>
            <a:spLocks noChangeArrowheads="1"/>
          </p:cNvSpPr>
          <p:nvPr/>
        </p:nvSpPr>
        <p:spPr bwMode="auto">
          <a:xfrm>
            <a:off x="381000" y="1371600"/>
            <a:ext cx="3962400" cy="20240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zip1 = 15213;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zip2 = </a:t>
            </a:r>
            <a:r>
              <a:rPr lang="en-US" sz="1800" dirty="0" smtClean="0">
                <a:latin typeface="Courier New" pitchFamily="49" charset="0"/>
              </a:rPr>
              <a:t>98195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</a:t>
            </a:r>
            <a:r>
              <a:rPr lang="en-US" sz="1800" dirty="0" err="1">
                <a:latin typeface="Courier New" pitchFamily="49" charset="0"/>
              </a:rPr>
              <a:t>call_swap</a:t>
            </a:r>
            <a:r>
              <a:rPr lang="en-US" sz="1800" dirty="0">
                <a:latin typeface="Courier New" pitchFamily="49" charset="0"/>
              </a:rPr>
              <a:t>()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swap(&amp;zip1, &amp;zip2);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237573" name="Rectangle 5"/>
          <p:cNvSpPr>
            <a:spLocks noChangeArrowheads="1"/>
          </p:cNvSpPr>
          <p:nvPr/>
        </p:nvSpPr>
        <p:spPr bwMode="auto">
          <a:xfrm>
            <a:off x="4648200" y="1447800"/>
            <a:ext cx="4267200" cy="1736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  <a:tab pos="2349500" algn="l"/>
              </a:tabLst>
            </a:pPr>
            <a:r>
              <a:rPr lang="en-US" sz="1800" dirty="0" err="1">
                <a:latin typeface="Courier New" pitchFamily="49" charset="0"/>
              </a:rPr>
              <a:t>call_swap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2349500" algn="l"/>
              </a:tabLst>
            </a:pPr>
            <a:r>
              <a:rPr lang="en-US" sz="1800" dirty="0">
                <a:latin typeface="Courier New" pitchFamily="49" charset="0"/>
              </a:rPr>
              <a:t>	• • •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23495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$zip2	# Global </a:t>
            </a:r>
            <a:r>
              <a:rPr lang="en-US" sz="1800" dirty="0" err="1">
                <a:latin typeface="Courier New" pitchFamily="49" charset="0"/>
              </a:rPr>
              <a:t>Var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23495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$zip1	# Global </a:t>
            </a:r>
            <a:r>
              <a:rPr lang="en-US" sz="1800" dirty="0" err="1">
                <a:latin typeface="Courier New" pitchFamily="49" charset="0"/>
              </a:rPr>
              <a:t>Var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2349500" algn="l"/>
              </a:tabLst>
            </a:pPr>
            <a:r>
              <a:rPr lang="en-US" sz="1800" dirty="0">
                <a:latin typeface="Courier New" pitchFamily="49" charset="0"/>
              </a:rPr>
              <a:t>	call swap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2349500" algn="l"/>
              </a:tabLst>
            </a:pPr>
            <a:r>
              <a:rPr lang="en-US" sz="1800" dirty="0">
                <a:latin typeface="Courier New" pitchFamily="49" charset="0"/>
              </a:rPr>
              <a:t>	• • •</a:t>
            </a:r>
          </a:p>
        </p:txBody>
      </p:sp>
      <p:sp>
        <p:nvSpPr>
          <p:cNvPr id="237574" name="Rectangle 6"/>
          <p:cNvSpPr>
            <a:spLocks noChangeArrowheads="1"/>
          </p:cNvSpPr>
          <p:nvPr/>
        </p:nvSpPr>
        <p:spPr bwMode="auto">
          <a:xfrm>
            <a:off x="6019800" y="49530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&amp;zip2</a:t>
            </a:r>
          </a:p>
        </p:txBody>
      </p:sp>
      <p:sp>
        <p:nvSpPr>
          <p:cNvPr id="237575" name="Rectangle 7"/>
          <p:cNvSpPr>
            <a:spLocks noChangeArrowheads="1"/>
          </p:cNvSpPr>
          <p:nvPr/>
        </p:nvSpPr>
        <p:spPr bwMode="auto">
          <a:xfrm>
            <a:off x="6019800" y="53340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&amp;zip1</a:t>
            </a:r>
          </a:p>
        </p:txBody>
      </p:sp>
      <p:sp>
        <p:nvSpPr>
          <p:cNvPr id="237576" name="Rectangle 8"/>
          <p:cNvSpPr>
            <a:spLocks noChangeArrowheads="1"/>
          </p:cNvSpPr>
          <p:nvPr/>
        </p:nvSpPr>
        <p:spPr bwMode="auto">
          <a:xfrm>
            <a:off x="6019800" y="57150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7577" name="Line 9"/>
          <p:cNvSpPr>
            <a:spLocks noChangeShapeType="1"/>
          </p:cNvSpPr>
          <p:nvPr/>
        </p:nvSpPr>
        <p:spPr bwMode="auto">
          <a:xfrm flipH="1">
            <a:off x="7102475" y="588645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7578" name="Text Box 10"/>
          <p:cNvSpPr txBox="1">
            <a:spLocks noChangeArrowheads="1"/>
          </p:cNvSpPr>
          <p:nvPr/>
        </p:nvSpPr>
        <p:spPr bwMode="auto">
          <a:xfrm>
            <a:off x="7696200" y="571500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37579" name="Text Box 11"/>
          <p:cNvSpPr txBox="1">
            <a:spLocks noChangeArrowheads="1"/>
          </p:cNvSpPr>
          <p:nvPr/>
        </p:nvSpPr>
        <p:spPr bwMode="auto">
          <a:xfrm>
            <a:off x="7162800" y="3505200"/>
            <a:ext cx="1168333" cy="70788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Calibri" pitchFamily="34" charset="0"/>
              </a:rPr>
              <a:t>Resulting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Calibri" pitchFamily="34" charset="0"/>
              </a:rPr>
              <a:t>Stack</a:t>
            </a:r>
          </a:p>
        </p:txBody>
      </p:sp>
      <p:sp>
        <p:nvSpPr>
          <p:cNvPr id="237580" name="Rectangle 12"/>
          <p:cNvSpPr>
            <a:spLocks noChangeArrowheads="1"/>
          </p:cNvSpPr>
          <p:nvPr/>
        </p:nvSpPr>
        <p:spPr bwMode="auto">
          <a:xfrm>
            <a:off x="6019800" y="35052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7581" name="Text Box 13"/>
          <p:cNvSpPr txBox="1">
            <a:spLocks noChangeArrowheads="1"/>
          </p:cNvSpPr>
          <p:nvPr/>
        </p:nvSpPr>
        <p:spPr bwMode="auto">
          <a:xfrm>
            <a:off x="4572000" y="1066800"/>
            <a:ext cx="3492366" cy="40011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Calling </a:t>
            </a:r>
            <a:r>
              <a:rPr lang="en-US" sz="2000" dirty="0">
                <a:latin typeface="Courier New" pitchFamily="49" charset="0"/>
              </a:rPr>
              <a:t>swap</a:t>
            </a:r>
            <a:r>
              <a:rPr lang="en-US" sz="2000" dirty="0">
                <a:latin typeface="Calibri" pitchFamily="34" charset="0"/>
              </a:rPr>
              <a:t> from </a:t>
            </a:r>
            <a:r>
              <a:rPr lang="en-US" sz="2000" dirty="0" err="1">
                <a:latin typeface="Courier New" pitchFamily="49" charset="0"/>
              </a:rPr>
              <a:t>call_swap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2449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93712"/>
            <a:ext cx="5883275" cy="573088"/>
          </a:xfrm>
        </p:spPr>
        <p:txBody>
          <a:bodyPr/>
          <a:lstStyle/>
          <a:p>
            <a:r>
              <a:rPr lang="en-US"/>
              <a:t>Revisiting </a:t>
            </a:r>
            <a:r>
              <a:rPr lang="en-US">
                <a:latin typeface="Courier New" pitchFamily="49" charset="0"/>
              </a:rPr>
              <a:t>swap</a:t>
            </a:r>
            <a:endParaRPr lang="en-US"/>
          </a:p>
        </p:txBody>
      </p:sp>
      <p:sp>
        <p:nvSpPr>
          <p:cNvPr id="238595" name="Rectangle 3"/>
          <p:cNvSpPr>
            <a:spLocks noChangeArrowheads="1"/>
          </p:cNvSpPr>
          <p:nvPr/>
        </p:nvSpPr>
        <p:spPr bwMode="auto">
          <a:xfrm>
            <a:off x="457200" y="1828800"/>
            <a:ext cx="3962400" cy="20240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void swap(int *xp, int *yp) 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t0 = *xp;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int t1 = *yp;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*xp = t1;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  *yp = t0;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}</a:t>
            </a:r>
          </a:p>
        </p:txBody>
      </p:sp>
      <p:sp>
        <p:nvSpPr>
          <p:cNvPr id="238596" name="Rectangle 4"/>
          <p:cNvSpPr>
            <a:spLocks noChangeArrowheads="1"/>
          </p:cNvSpPr>
          <p:nvPr/>
        </p:nvSpPr>
        <p:spPr bwMode="auto">
          <a:xfrm>
            <a:off x="4800600" y="1308100"/>
            <a:ext cx="3352800" cy="4483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swap: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esp</a:t>
            </a:r>
            <a:r>
              <a:rPr lang="en-US" sz="1800" dirty="0">
                <a:latin typeface="Courier New" pitchFamily="49" charset="0"/>
              </a:rPr>
              <a:t>,%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12(%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ecx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8(%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edx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eax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(%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ebx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eax</a:t>
            </a:r>
            <a:r>
              <a:rPr lang="en-US" sz="1800" dirty="0">
                <a:latin typeface="Courier New" pitchFamily="49" charset="0"/>
              </a:rPr>
              <a:t>,(%</a:t>
            </a:r>
            <a:r>
              <a:rPr lang="en-US" sz="1800" dirty="0" err="1">
                <a:latin typeface="Courier New" pitchFamily="49" charset="0"/>
              </a:rPr>
              <a:t>edx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ebx</a:t>
            </a:r>
            <a:r>
              <a:rPr lang="en-US" sz="1800" dirty="0">
                <a:latin typeface="Courier New" pitchFamily="49" charset="0"/>
              </a:rPr>
              <a:t>,(%</a:t>
            </a:r>
            <a:r>
              <a:rPr lang="en-US" sz="1800" dirty="0" err="1">
                <a:latin typeface="Courier New" pitchFamily="49" charset="0"/>
              </a:rPr>
              <a:t>ecx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-4(%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ebx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,%</a:t>
            </a:r>
            <a:r>
              <a:rPr lang="en-US" sz="1800" dirty="0" err="1">
                <a:latin typeface="Courier New" pitchFamily="49" charset="0"/>
              </a:rPr>
              <a:t>esp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popl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	ret</a:t>
            </a:r>
          </a:p>
        </p:txBody>
      </p:sp>
      <p:sp>
        <p:nvSpPr>
          <p:cNvPr id="238597" name="AutoShape 5"/>
          <p:cNvSpPr>
            <a:spLocks/>
          </p:cNvSpPr>
          <p:nvPr/>
        </p:nvSpPr>
        <p:spPr bwMode="auto">
          <a:xfrm>
            <a:off x="7848600" y="2755900"/>
            <a:ext cx="228600" cy="1600200"/>
          </a:xfrm>
          <a:prstGeom prst="rightBrace">
            <a:avLst>
              <a:gd name="adj1" fmla="val 583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8598" name="Text Box 6"/>
          <p:cNvSpPr txBox="1">
            <a:spLocks noChangeArrowheads="1"/>
          </p:cNvSpPr>
          <p:nvPr/>
        </p:nvSpPr>
        <p:spPr bwMode="auto">
          <a:xfrm>
            <a:off x="8153400" y="3365500"/>
            <a:ext cx="670376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Body</a:t>
            </a:r>
          </a:p>
        </p:txBody>
      </p:sp>
      <p:sp>
        <p:nvSpPr>
          <p:cNvPr id="238599" name="AutoShape 7"/>
          <p:cNvSpPr>
            <a:spLocks/>
          </p:cNvSpPr>
          <p:nvPr/>
        </p:nvSpPr>
        <p:spPr bwMode="auto">
          <a:xfrm>
            <a:off x="7848600" y="1689100"/>
            <a:ext cx="228600" cy="685800"/>
          </a:xfrm>
          <a:prstGeom prst="rightBrace">
            <a:avLst>
              <a:gd name="adj1" fmla="val 2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8600" name="Text Box 8"/>
          <p:cNvSpPr txBox="1">
            <a:spLocks noChangeArrowheads="1"/>
          </p:cNvSpPr>
          <p:nvPr/>
        </p:nvSpPr>
        <p:spPr bwMode="auto">
          <a:xfrm>
            <a:off x="8153400" y="1765300"/>
            <a:ext cx="487634" cy="64633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Set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Up</a:t>
            </a:r>
          </a:p>
        </p:txBody>
      </p:sp>
      <p:sp>
        <p:nvSpPr>
          <p:cNvPr id="238601" name="AutoShape 9"/>
          <p:cNvSpPr>
            <a:spLocks/>
          </p:cNvSpPr>
          <p:nvPr/>
        </p:nvSpPr>
        <p:spPr bwMode="auto">
          <a:xfrm>
            <a:off x="7848600" y="4660900"/>
            <a:ext cx="228600" cy="990600"/>
          </a:xfrm>
          <a:prstGeom prst="rightBrace">
            <a:avLst>
              <a:gd name="adj1" fmla="val 36111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8602" name="Text Box 10"/>
          <p:cNvSpPr txBox="1">
            <a:spLocks noChangeArrowheads="1"/>
          </p:cNvSpPr>
          <p:nvPr/>
        </p:nvSpPr>
        <p:spPr bwMode="auto">
          <a:xfrm>
            <a:off x="8153400" y="4965700"/>
            <a:ext cx="74090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Finish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5438775" cy="573088"/>
          </a:xfrm>
        </p:spPr>
        <p:txBody>
          <a:bodyPr/>
          <a:lstStyle/>
          <a:p>
            <a:r>
              <a:rPr lang="en-US">
                <a:latin typeface="Courier New" pitchFamily="49" charset="0"/>
              </a:rPr>
              <a:t>swap</a:t>
            </a:r>
            <a:r>
              <a:rPr lang="en-US"/>
              <a:t> Setup #1</a:t>
            </a:r>
          </a:p>
        </p:txBody>
      </p:sp>
      <p:sp>
        <p:nvSpPr>
          <p:cNvPr id="239619" name="Rectangle 3"/>
          <p:cNvSpPr>
            <a:spLocks noChangeArrowheads="1"/>
          </p:cNvSpPr>
          <p:nvPr/>
        </p:nvSpPr>
        <p:spPr bwMode="auto">
          <a:xfrm>
            <a:off x="1524000" y="5105400"/>
            <a:ext cx="5029200" cy="12430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swap: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esp,%ebp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ebx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26" name="Text Box 10"/>
          <p:cNvSpPr txBox="1">
            <a:spLocks noChangeArrowheads="1"/>
          </p:cNvSpPr>
          <p:nvPr/>
        </p:nvSpPr>
        <p:spPr bwMode="auto">
          <a:xfrm>
            <a:off x="5502275" y="1276290"/>
            <a:ext cx="20415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Resulting Stack?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39628" name="Rectangle 12"/>
          <p:cNvSpPr>
            <a:spLocks noChangeArrowheads="1"/>
          </p:cNvSpPr>
          <p:nvPr/>
        </p:nvSpPr>
        <p:spPr bwMode="auto">
          <a:xfrm>
            <a:off x="914400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&amp;zip2</a:t>
            </a:r>
          </a:p>
        </p:txBody>
      </p:sp>
      <p:sp>
        <p:nvSpPr>
          <p:cNvPr id="239629" name="Rectangle 13"/>
          <p:cNvSpPr>
            <a:spLocks noChangeArrowheads="1"/>
          </p:cNvSpPr>
          <p:nvPr/>
        </p:nvSpPr>
        <p:spPr bwMode="auto">
          <a:xfrm>
            <a:off x="914400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&amp;zip1</a:t>
            </a:r>
          </a:p>
        </p:txBody>
      </p:sp>
      <p:sp>
        <p:nvSpPr>
          <p:cNvPr id="239630" name="Rectangle 14"/>
          <p:cNvSpPr>
            <a:spLocks noChangeArrowheads="1"/>
          </p:cNvSpPr>
          <p:nvPr/>
        </p:nvSpPr>
        <p:spPr bwMode="auto">
          <a:xfrm>
            <a:off x="914400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31" name="Line 15"/>
          <p:cNvSpPr>
            <a:spLocks noChangeShapeType="1"/>
          </p:cNvSpPr>
          <p:nvPr/>
        </p:nvSpPr>
        <p:spPr bwMode="auto">
          <a:xfrm flipH="1">
            <a:off x="1997075" y="421005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2" name="Text Box 16"/>
          <p:cNvSpPr txBox="1">
            <a:spLocks noChangeArrowheads="1"/>
          </p:cNvSpPr>
          <p:nvPr/>
        </p:nvSpPr>
        <p:spPr bwMode="auto">
          <a:xfrm>
            <a:off x="2590800" y="403860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39633" name="Text Box 17"/>
          <p:cNvSpPr txBox="1">
            <a:spLocks noChangeArrowheads="1"/>
          </p:cNvSpPr>
          <p:nvPr/>
        </p:nvSpPr>
        <p:spPr bwMode="auto">
          <a:xfrm>
            <a:off x="589702" y="1276290"/>
            <a:ext cx="1696298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Entering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39634" name="Rectangle 18"/>
          <p:cNvSpPr>
            <a:spLocks noChangeArrowheads="1"/>
          </p:cNvSpPr>
          <p:nvPr/>
        </p:nvSpPr>
        <p:spPr bwMode="auto">
          <a:xfrm>
            <a:off x="914400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35" name="Line 19"/>
          <p:cNvSpPr>
            <a:spLocks noChangeShapeType="1"/>
          </p:cNvSpPr>
          <p:nvPr/>
        </p:nvSpPr>
        <p:spPr bwMode="auto">
          <a:xfrm flipH="1">
            <a:off x="1981200" y="19812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6" name="Text Box 20"/>
          <p:cNvSpPr txBox="1">
            <a:spLocks noChangeArrowheads="1"/>
          </p:cNvSpPr>
          <p:nvPr/>
        </p:nvSpPr>
        <p:spPr bwMode="auto">
          <a:xfrm>
            <a:off x="2574925" y="180975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5438775" cy="573088"/>
          </a:xfrm>
        </p:spPr>
        <p:txBody>
          <a:bodyPr/>
          <a:lstStyle/>
          <a:p>
            <a:r>
              <a:rPr lang="en-US">
                <a:latin typeface="Courier New" pitchFamily="49" charset="0"/>
              </a:rPr>
              <a:t>swap</a:t>
            </a:r>
            <a:r>
              <a:rPr lang="en-US"/>
              <a:t> Setup #1</a:t>
            </a:r>
          </a:p>
        </p:txBody>
      </p:sp>
      <p:sp>
        <p:nvSpPr>
          <p:cNvPr id="239619" name="Rectangle 3"/>
          <p:cNvSpPr>
            <a:spLocks noChangeArrowheads="1"/>
          </p:cNvSpPr>
          <p:nvPr/>
        </p:nvSpPr>
        <p:spPr bwMode="auto">
          <a:xfrm>
            <a:off x="1524000" y="5105400"/>
            <a:ext cx="5029200" cy="12430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swap: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u="sng" dirty="0" err="1">
                <a:latin typeface="Courier New" pitchFamily="49" charset="0"/>
              </a:rPr>
              <a:t>pushl</a:t>
            </a:r>
            <a:r>
              <a:rPr lang="en-US" sz="1800" u="sng" dirty="0">
                <a:latin typeface="Courier New" pitchFamily="49" charset="0"/>
              </a:rPr>
              <a:t> %</a:t>
            </a:r>
            <a:r>
              <a:rPr lang="en-US" sz="1800" u="sng" dirty="0" err="1">
                <a:latin typeface="Courier New" pitchFamily="49" charset="0"/>
              </a:rPr>
              <a:t>ebp</a:t>
            </a:r>
            <a:endParaRPr lang="en-US" sz="1800" u="sng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esp,%ebp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ebx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26" name="Text Box 10"/>
          <p:cNvSpPr txBox="1">
            <a:spLocks noChangeArrowheads="1"/>
          </p:cNvSpPr>
          <p:nvPr/>
        </p:nvSpPr>
        <p:spPr bwMode="auto">
          <a:xfrm>
            <a:off x="5502275" y="1276290"/>
            <a:ext cx="20415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Resulting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39628" name="Rectangle 12"/>
          <p:cNvSpPr>
            <a:spLocks noChangeArrowheads="1"/>
          </p:cNvSpPr>
          <p:nvPr/>
        </p:nvSpPr>
        <p:spPr bwMode="auto">
          <a:xfrm>
            <a:off x="914400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&amp;zip2</a:t>
            </a:r>
          </a:p>
        </p:txBody>
      </p:sp>
      <p:sp>
        <p:nvSpPr>
          <p:cNvPr id="239629" name="Rectangle 13"/>
          <p:cNvSpPr>
            <a:spLocks noChangeArrowheads="1"/>
          </p:cNvSpPr>
          <p:nvPr/>
        </p:nvSpPr>
        <p:spPr bwMode="auto">
          <a:xfrm>
            <a:off x="914400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&amp;zip1</a:t>
            </a:r>
          </a:p>
        </p:txBody>
      </p:sp>
      <p:sp>
        <p:nvSpPr>
          <p:cNvPr id="239630" name="Rectangle 14"/>
          <p:cNvSpPr>
            <a:spLocks noChangeArrowheads="1"/>
          </p:cNvSpPr>
          <p:nvPr/>
        </p:nvSpPr>
        <p:spPr bwMode="auto">
          <a:xfrm>
            <a:off x="914400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31" name="Line 15"/>
          <p:cNvSpPr>
            <a:spLocks noChangeShapeType="1"/>
          </p:cNvSpPr>
          <p:nvPr/>
        </p:nvSpPr>
        <p:spPr bwMode="auto">
          <a:xfrm flipH="1">
            <a:off x="1997075" y="421005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2" name="Text Box 16"/>
          <p:cNvSpPr txBox="1">
            <a:spLocks noChangeArrowheads="1"/>
          </p:cNvSpPr>
          <p:nvPr/>
        </p:nvSpPr>
        <p:spPr bwMode="auto">
          <a:xfrm>
            <a:off x="2590800" y="403860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39633" name="Text Box 17"/>
          <p:cNvSpPr txBox="1">
            <a:spLocks noChangeArrowheads="1"/>
          </p:cNvSpPr>
          <p:nvPr/>
        </p:nvSpPr>
        <p:spPr bwMode="auto">
          <a:xfrm>
            <a:off x="589702" y="1276290"/>
            <a:ext cx="1696298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Entering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39634" name="Rectangle 18"/>
          <p:cNvSpPr>
            <a:spLocks noChangeArrowheads="1"/>
          </p:cNvSpPr>
          <p:nvPr/>
        </p:nvSpPr>
        <p:spPr bwMode="auto">
          <a:xfrm>
            <a:off x="914400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35" name="Line 19"/>
          <p:cNvSpPr>
            <a:spLocks noChangeShapeType="1"/>
          </p:cNvSpPr>
          <p:nvPr/>
        </p:nvSpPr>
        <p:spPr bwMode="auto">
          <a:xfrm flipH="1">
            <a:off x="1981200" y="19812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6" name="Text Box 20"/>
          <p:cNvSpPr txBox="1">
            <a:spLocks noChangeArrowheads="1"/>
          </p:cNvSpPr>
          <p:nvPr/>
        </p:nvSpPr>
        <p:spPr bwMode="auto">
          <a:xfrm>
            <a:off x="2574925" y="180975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6019800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239621" name="Rectangle 5"/>
          <p:cNvSpPr>
            <a:spLocks noChangeArrowheads="1"/>
          </p:cNvSpPr>
          <p:nvPr/>
        </p:nvSpPr>
        <p:spPr bwMode="auto">
          <a:xfrm>
            <a:off x="6019800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xp</a:t>
            </a:r>
          </a:p>
        </p:txBody>
      </p:sp>
      <p:sp>
        <p:nvSpPr>
          <p:cNvPr id="239622" name="Rectangle 6"/>
          <p:cNvSpPr>
            <a:spLocks noChangeArrowheads="1"/>
          </p:cNvSpPr>
          <p:nvPr/>
        </p:nvSpPr>
        <p:spPr bwMode="auto">
          <a:xfrm>
            <a:off x="6019800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3" name="Rectangle 7"/>
          <p:cNvSpPr>
            <a:spLocks noChangeArrowheads="1"/>
          </p:cNvSpPr>
          <p:nvPr/>
        </p:nvSpPr>
        <p:spPr bwMode="auto">
          <a:xfrm>
            <a:off x="6019800" y="4419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4" name="Line 8"/>
          <p:cNvSpPr>
            <a:spLocks noChangeShapeType="1"/>
          </p:cNvSpPr>
          <p:nvPr/>
        </p:nvSpPr>
        <p:spPr bwMode="auto">
          <a:xfrm flipH="1">
            <a:off x="7073900" y="19939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25" name="Text Box 9"/>
          <p:cNvSpPr txBox="1">
            <a:spLocks noChangeArrowheads="1"/>
          </p:cNvSpPr>
          <p:nvPr/>
        </p:nvSpPr>
        <p:spPr bwMode="auto">
          <a:xfrm>
            <a:off x="7667625" y="182245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239627" name="Rectangle 11"/>
          <p:cNvSpPr>
            <a:spLocks noChangeArrowheads="1"/>
          </p:cNvSpPr>
          <p:nvPr/>
        </p:nvSpPr>
        <p:spPr bwMode="auto">
          <a:xfrm>
            <a:off x="6019800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37" name="Freeform 21"/>
          <p:cNvSpPr>
            <a:spLocks/>
          </p:cNvSpPr>
          <p:nvPr/>
        </p:nvSpPr>
        <p:spPr bwMode="auto">
          <a:xfrm>
            <a:off x="6934200" y="1981200"/>
            <a:ext cx="1003300" cy="2514600"/>
          </a:xfrm>
          <a:custGeom>
            <a:avLst/>
            <a:gdLst/>
            <a:ahLst/>
            <a:cxnLst>
              <a:cxn ang="0">
                <a:pos x="0" y="1584"/>
              </a:cxn>
              <a:cxn ang="0">
                <a:pos x="288" y="1536"/>
              </a:cxn>
              <a:cxn ang="0">
                <a:pos x="528" y="1296"/>
              </a:cxn>
              <a:cxn ang="0">
                <a:pos x="624" y="864"/>
              </a:cxn>
              <a:cxn ang="0">
                <a:pos x="576" y="432"/>
              </a:cxn>
              <a:cxn ang="0">
                <a:pos x="336" y="96"/>
              </a:cxn>
              <a:cxn ang="0">
                <a:pos x="96" y="0"/>
              </a:cxn>
            </a:cxnLst>
            <a:rect l="0" t="0" r="r" b="b"/>
            <a:pathLst>
              <a:path w="632" h="1584">
                <a:moveTo>
                  <a:pt x="0" y="1584"/>
                </a:moveTo>
                <a:cubicBezTo>
                  <a:pt x="100" y="1584"/>
                  <a:pt x="200" y="1584"/>
                  <a:pt x="288" y="1536"/>
                </a:cubicBezTo>
                <a:cubicBezTo>
                  <a:pt x="376" y="1488"/>
                  <a:pt x="472" y="1408"/>
                  <a:pt x="528" y="1296"/>
                </a:cubicBezTo>
                <a:cubicBezTo>
                  <a:pt x="584" y="1184"/>
                  <a:pt x="616" y="1008"/>
                  <a:pt x="624" y="864"/>
                </a:cubicBezTo>
                <a:cubicBezTo>
                  <a:pt x="632" y="720"/>
                  <a:pt x="624" y="560"/>
                  <a:pt x="576" y="432"/>
                </a:cubicBezTo>
                <a:cubicBezTo>
                  <a:pt x="528" y="304"/>
                  <a:pt x="416" y="168"/>
                  <a:pt x="336" y="96"/>
                </a:cubicBezTo>
                <a:cubicBezTo>
                  <a:pt x="256" y="24"/>
                  <a:pt x="136" y="16"/>
                  <a:pt x="96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8" name="Line 22"/>
          <p:cNvSpPr>
            <a:spLocks noChangeShapeType="1"/>
          </p:cNvSpPr>
          <p:nvPr/>
        </p:nvSpPr>
        <p:spPr bwMode="auto">
          <a:xfrm flipH="1">
            <a:off x="7064375" y="461645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9" name="Text Box 23"/>
          <p:cNvSpPr txBox="1">
            <a:spLocks noChangeArrowheads="1"/>
          </p:cNvSpPr>
          <p:nvPr/>
        </p:nvSpPr>
        <p:spPr bwMode="auto">
          <a:xfrm>
            <a:off x="7658100" y="444500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0167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5438775" cy="573088"/>
          </a:xfrm>
        </p:spPr>
        <p:txBody>
          <a:bodyPr/>
          <a:lstStyle/>
          <a:p>
            <a:r>
              <a:rPr lang="en-US">
                <a:latin typeface="Courier New" pitchFamily="49" charset="0"/>
              </a:rPr>
              <a:t>swap</a:t>
            </a:r>
            <a:r>
              <a:rPr lang="en-US"/>
              <a:t> Setup #2</a:t>
            </a:r>
          </a:p>
        </p:txBody>
      </p:sp>
      <p:sp>
        <p:nvSpPr>
          <p:cNvPr id="239619" name="Rectangle 3"/>
          <p:cNvSpPr>
            <a:spLocks noChangeArrowheads="1"/>
          </p:cNvSpPr>
          <p:nvPr/>
        </p:nvSpPr>
        <p:spPr bwMode="auto">
          <a:xfrm>
            <a:off x="1524000" y="5105400"/>
            <a:ext cx="5029200" cy="12430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swap: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u="sng" dirty="0" err="1">
                <a:latin typeface="Courier New" pitchFamily="49" charset="0"/>
              </a:rPr>
              <a:t>movl</a:t>
            </a:r>
            <a:r>
              <a:rPr lang="en-US" sz="1800" u="sng" dirty="0">
                <a:latin typeface="Courier New" pitchFamily="49" charset="0"/>
              </a:rPr>
              <a:t> %</a:t>
            </a:r>
            <a:r>
              <a:rPr lang="en-US" sz="1800" u="sng" dirty="0" err="1">
                <a:latin typeface="Courier New" pitchFamily="49" charset="0"/>
              </a:rPr>
              <a:t>esp,%ebp</a:t>
            </a:r>
            <a:endParaRPr lang="en-US" sz="1800" u="sng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ebx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28" name="Rectangle 12"/>
          <p:cNvSpPr>
            <a:spLocks noChangeArrowheads="1"/>
          </p:cNvSpPr>
          <p:nvPr/>
        </p:nvSpPr>
        <p:spPr bwMode="auto">
          <a:xfrm>
            <a:off x="914400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&amp;zip2</a:t>
            </a:r>
          </a:p>
        </p:txBody>
      </p:sp>
      <p:sp>
        <p:nvSpPr>
          <p:cNvPr id="239629" name="Rectangle 13"/>
          <p:cNvSpPr>
            <a:spLocks noChangeArrowheads="1"/>
          </p:cNvSpPr>
          <p:nvPr/>
        </p:nvSpPr>
        <p:spPr bwMode="auto">
          <a:xfrm>
            <a:off x="914400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&amp;zip1</a:t>
            </a:r>
          </a:p>
        </p:txBody>
      </p:sp>
      <p:sp>
        <p:nvSpPr>
          <p:cNvPr id="239630" name="Rectangle 14"/>
          <p:cNvSpPr>
            <a:spLocks noChangeArrowheads="1"/>
          </p:cNvSpPr>
          <p:nvPr/>
        </p:nvSpPr>
        <p:spPr bwMode="auto">
          <a:xfrm>
            <a:off x="914400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31" name="Line 15"/>
          <p:cNvSpPr>
            <a:spLocks noChangeShapeType="1"/>
          </p:cNvSpPr>
          <p:nvPr/>
        </p:nvSpPr>
        <p:spPr bwMode="auto">
          <a:xfrm flipH="1">
            <a:off x="1997075" y="421005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2" name="Text Box 16"/>
          <p:cNvSpPr txBox="1">
            <a:spLocks noChangeArrowheads="1"/>
          </p:cNvSpPr>
          <p:nvPr/>
        </p:nvSpPr>
        <p:spPr bwMode="auto">
          <a:xfrm>
            <a:off x="2590800" y="403860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39633" name="Text Box 17"/>
          <p:cNvSpPr txBox="1">
            <a:spLocks noChangeArrowheads="1"/>
          </p:cNvSpPr>
          <p:nvPr/>
        </p:nvSpPr>
        <p:spPr bwMode="auto">
          <a:xfrm>
            <a:off x="589702" y="1276290"/>
            <a:ext cx="1696298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Entering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39634" name="Rectangle 18"/>
          <p:cNvSpPr>
            <a:spLocks noChangeArrowheads="1"/>
          </p:cNvSpPr>
          <p:nvPr/>
        </p:nvSpPr>
        <p:spPr bwMode="auto">
          <a:xfrm>
            <a:off x="914400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35" name="Line 19"/>
          <p:cNvSpPr>
            <a:spLocks noChangeShapeType="1"/>
          </p:cNvSpPr>
          <p:nvPr/>
        </p:nvSpPr>
        <p:spPr bwMode="auto">
          <a:xfrm flipH="1">
            <a:off x="1981200" y="19812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6" name="Text Box 20"/>
          <p:cNvSpPr txBox="1">
            <a:spLocks noChangeArrowheads="1"/>
          </p:cNvSpPr>
          <p:nvPr/>
        </p:nvSpPr>
        <p:spPr bwMode="auto">
          <a:xfrm>
            <a:off x="2574925" y="180975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6019800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239621" name="Rectangle 5"/>
          <p:cNvSpPr>
            <a:spLocks noChangeArrowheads="1"/>
          </p:cNvSpPr>
          <p:nvPr/>
        </p:nvSpPr>
        <p:spPr bwMode="auto">
          <a:xfrm>
            <a:off x="6019800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xp</a:t>
            </a:r>
          </a:p>
        </p:txBody>
      </p:sp>
      <p:sp>
        <p:nvSpPr>
          <p:cNvPr id="239622" name="Rectangle 6"/>
          <p:cNvSpPr>
            <a:spLocks noChangeArrowheads="1"/>
          </p:cNvSpPr>
          <p:nvPr/>
        </p:nvSpPr>
        <p:spPr bwMode="auto">
          <a:xfrm>
            <a:off x="6019800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3" name="Rectangle 7"/>
          <p:cNvSpPr>
            <a:spLocks noChangeArrowheads="1"/>
          </p:cNvSpPr>
          <p:nvPr/>
        </p:nvSpPr>
        <p:spPr bwMode="auto">
          <a:xfrm>
            <a:off x="6019800" y="4419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4" name="Line 8"/>
          <p:cNvSpPr>
            <a:spLocks noChangeShapeType="1"/>
          </p:cNvSpPr>
          <p:nvPr/>
        </p:nvSpPr>
        <p:spPr bwMode="auto">
          <a:xfrm flipH="1">
            <a:off x="7073900" y="4605337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25" name="Text Box 9"/>
          <p:cNvSpPr txBox="1">
            <a:spLocks noChangeArrowheads="1"/>
          </p:cNvSpPr>
          <p:nvPr/>
        </p:nvSpPr>
        <p:spPr bwMode="auto">
          <a:xfrm>
            <a:off x="7667625" y="4433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239627" name="Rectangle 11"/>
          <p:cNvSpPr>
            <a:spLocks noChangeArrowheads="1"/>
          </p:cNvSpPr>
          <p:nvPr/>
        </p:nvSpPr>
        <p:spPr bwMode="auto">
          <a:xfrm>
            <a:off x="6019800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37" name="Freeform 21"/>
          <p:cNvSpPr>
            <a:spLocks/>
          </p:cNvSpPr>
          <p:nvPr/>
        </p:nvSpPr>
        <p:spPr bwMode="auto">
          <a:xfrm>
            <a:off x="6934200" y="1981200"/>
            <a:ext cx="1003300" cy="2514600"/>
          </a:xfrm>
          <a:custGeom>
            <a:avLst/>
            <a:gdLst/>
            <a:ahLst/>
            <a:cxnLst>
              <a:cxn ang="0">
                <a:pos x="0" y="1584"/>
              </a:cxn>
              <a:cxn ang="0">
                <a:pos x="288" y="1536"/>
              </a:cxn>
              <a:cxn ang="0">
                <a:pos x="528" y="1296"/>
              </a:cxn>
              <a:cxn ang="0">
                <a:pos x="624" y="864"/>
              </a:cxn>
              <a:cxn ang="0">
                <a:pos x="576" y="432"/>
              </a:cxn>
              <a:cxn ang="0">
                <a:pos x="336" y="96"/>
              </a:cxn>
              <a:cxn ang="0">
                <a:pos x="96" y="0"/>
              </a:cxn>
            </a:cxnLst>
            <a:rect l="0" t="0" r="r" b="b"/>
            <a:pathLst>
              <a:path w="632" h="1584">
                <a:moveTo>
                  <a:pt x="0" y="1584"/>
                </a:moveTo>
                <a:cubicBezTo>
                  <a:pt x="100" y="1584"/>
                  <a:pt x="200" y="1584"/>
                  <a:pt x="288" y="1536"/>
                </a:cubicBezTo>
                <a:cubicBezTo>
                  <a:pt x="376" y="1488"/>
                  <a:pt x="472" y="1408"/>
                  <a:pt x="528" y="1296"/>
                </a:cubicBezTo>
                <a:cubicBezTo>
                  <a:pt x="584" y="1184"/>
                  <a:pt x="616" y="1008"/>
                  <a:pt x="624" y="864"/>
                </a:cubicBezTo>
                <a:cubicBezTo>
                  <a:pt x="632" y="720"/>
                  <a:pt x="624" y="560"/>
                  <a:pt x="576" y="432"/>
                </a:cubicBezTo>
                <a:cubicBezTo>
                  <a:pt x="528" y="304"/>
                  <a:pt x="416" y="168"/>
                  <a:pt x="336" y="96"/>
                </a:cubicBezTo>
                <a:cubicBezTo>
                  <a:pt x="256" y="24"/>
                  <a:pt x="136" y="16"/>
                  <a:pt x="96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8" name="Line 22"/>
          <p:cNvSpPr>
            <a:spLocks noChangeShapeType="1"/>
          </p:cNvSpPr>
          <p:nvPr/>
        </p:nvSpPr>
        <p:spPr bwMode="auto">
          <a:xfrm flipH="1" flipV="1">
            <a:off x="7086600" y="4681536"/>
            <a:ext cx="479425" cy="1190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9" name="Text Box 23"/>
          <p:cNvSpPr txBox="1">
            <a:spLocks noChangeArrowheads="1"/>
          </p:cNvSpPr>
          <p:nvPr/>
        </p:nvSpPr>
        <p:spPr bwMode="auto">
          <a:xfrm>
            <a:off x="7658100" y="46624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5502275" y="1276290"/>
            <a:ext cx="20415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Resulting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5438775" cy="573088"/>
          </a:xfrm>
        </p:spPr>
        <p:txBody>
          <a:bodyPr/>
          <a:lstStyle/>
          <a:p>
            <a:r>
              <a:rPr lang="en-US">
                <a:latin typeface="Courier New" pitchFamily="49" charset="0"/>
              </a:rPr>
              <a:t>swap</a:t>
            </a:r>
            <a:r>
              <a:rPr lang="en-US"/>
              <a:t> Setup #3</a:t>
            </a:r>
          </a:p>
        </p:txBody>
      </p:sp>
      <p:sp>
        <p:nvSpPr>
          <p:cNvPr id="239619" name="Rectangle 3"/>
          <p:cNvSpPr>
            <a:spLocks noChangeArrowheads="1"/>
          </p:cNvSpPr>
          <p:nvPr/>
        </p:nvSpPr>
        <p:spPr bwMode="auto">
          <a:xfrm>
            <a:off x="1524000" y="5105400"/>
            <a:ext cx="5029200" cy="12430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2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swap: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pushl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esp,%ebp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u="sng" dirty="0" err="1">
                <a:latin typeface="Courier New" pitchFamily="49" charset="0"/>
              </a:rPr>
              <a:t>pushl</a:t>
            </a:r>
            <a:r>
              <a:rPr lang="en-US" sz="1800" u="sng" dirty="0">
                <a:latin typeface="Courier New" pitchFamily="49" charset="0"/>
              </a:rPr>
              <a:t> %</a:t>
            </a:r>
            <a:r>
              <a:rPr lang="en-US" sz="1800" u="sng" dirty="0" err="1">
                <a:latin typeface="Courier New" pitchFamily="49" charset="0"/>
              </a:rPr>
              <a:t>ebx</a:t>
            </a:r>
            <a:endParaRPr lang="en-US" sz="1800" u="sng" dirty="0">
              <a:latin typeface="Courier New" pitchFamily="49" charset="0"/>
            </a:endParaRPr>
          </a:p>
        </p:txBody>
      </p:sp>
      <p:sp>
        <p:nvSpPr>
          <p:cNvPr id="239628" name="Rectangle 12"/>
          <p:cNvSpPr>
            <a:spLocks noChangeArrowheads="1"/>
          </p:cNvSpPr>
          <p:nvPr/>
        </p:nvSpPr>
        <p:spPr bwMode="auto">
          <a:xfrm>
            <a:off x="914400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&amp;zip2</a:t>
            </a:r>
          </a:p>
        </p:txBody>
      </p:sp>
      <p:sp>
        <p:nvSpPr>
          <p:cNvPr id="239629" name="Rectangle 13"/>
          <p:cNvSpPr>
            <a:spLocks noChangeArrowheads="1"/>
          </p:cNvSpPr>
          <p:nvPr/>
        </p:nvSpPr>
        <p:spPr bwMode="auto">
          <a:xfrm>
            <a:off x="914400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&amp;zip1</a:t>
            </a:r>
          </a:p>
        </p:txBody>
      </p:sp>
      <p:sp>
        <p:nvSpPr>
          <p:cNvPr id="239630" name="Rectangle 14"/>
          <p:cNvSpPr>
            <a:spLocks noChangeArrowheads="1"/>
          </p:cNvSpPr>
          <p:nvPr/>
        </p:nvSpPr>
        <p:spPr bwMode="auto">
          <a:xfrm>
            <a:off x="914400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31" name="Line 15"/>
          <p:cNvSpPr>
            <a:spLocks noChangeShapeType="1"/>
          </p:cNvSpPr>
          <p:nvPr/>
        </p:nvSpPr>
        <p:spPr bwMode="auto">
          <a:xfrm flipH="1">
            <a:off x="1997075" y="421005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2" name="Text Box 16"/>
          <p:cNvSpPr txBox="1">
            <a:spLocks noChangeArrowheads="1"/>
          </p:cNvSpPr>
          <p:nvPr/>
        </p:nvSpPr>
        <p:spPr bwMode="auto">
          <a:xfrm>
            <a:off x="2590800" y="403860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39633" name="Text Box 17"/>
          <p:cNvSpPr txBox="1">
            <a:spLocks noChangeArrowheads="1"/>
          </p:cNvSpPr>
          <p:nvPr/>
        </p:nvSpPr>
        <p:spPr bwMode="auto">
          <a:xfrm>
            <a:off x="589702" y="1276290"/>
            <a:ext cx="1696298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Entering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39634" name="Rectangle 18"/>
          <p:cNvSpPr>
            <a:spLocks noChangeArrowheads="1"/>
          </p:cNvSpPr>
          <p:nvPr/>
        </p:nvSpPr>
        <p:spPr bwMode="auto">
          <a:xfrm>
            <a:off x="914400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35" name="Line 19"/>
          <p:cNvSpPr>
            <a:spLocks noChangeShapeType="1"/>
          </p:cNvSpPr>
          <p:nvPr/>
        </p:nvSpPr>
        <p:spPr bwMode="auto">
          <a:xfrm flipH="1">
            <a:off x="1981200" y="19812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6" name="Text Box 20"/>
          <p:cNvSpPr txBox="1">
            <a:spLocks noChangeArrowheads="1"/>
          </p:cNvSpPr>
          <p:nvPr/>
        </p:nvSpPr>
        <p:spPr bwMode="auto">
          <a:xfrm>
            <a:off x="2574925" y="180975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6019800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239621" name="Rectangle 5"/>
          <p:cNvSpPr>
            <a:spLocks noChangeArrowheads="1"/>
          </p:cNvSpPr>
          <p:nvPr/>
        </p:nvSpPr>
        <p:spPr bwMode="auto">
          <a:xfrm>
            <a:off x="6019800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xp</a:t>
            </a:r>
          </a:p>
        </p:txBody>
      </p:sp>
      <p:sp>
        <p:nvSpPr>
          <p:cNvPr id="239622" name="Rectangle 6"/>
          <p:cNvSpPr>
            <a:spLocks noChangeArrowheads="1"/>
          </p:cNvSpPr>
          <p:nvPr/>
        </p:nvSpPr>
        <p:spPr bwMode="auto">
          <a:xfrm>
            <a:off x="6019800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3" name="Rectangle 7"/>
          <p:cNvSpPr>
            <a:spLocks noChangeArrowheads="1"/>
          </p:cNvSpPr>
          <p:nvPr/>
        </p:nvSpPr>
        <p:spPr bwMode="auto">
          <a:xfrm>
            <a:off x="6019800" y="4419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4" name="Line 8"/>
          <p:cNvSpPr>
            <a:spLocks noChangeShapeType="1"/>
          </p:cNvSpPr>
          <p:nvPr/>
        </p:nvSpPr>
        <p:spPr bwMode="auto">
          <a:xfrm flipH="1">
            <a:off x="7073900" y="4605337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25" name="Text Box 9"/>
          <p:cNvSpPr txBox="1">
            <a:spLocks noChangeArrowheads="1"/>
          </p:cNvSpPr>
          <p:nvPr/>
        </p:nvSpPr>
        <p:spPr bwMode="auto">
          <a:xfrm>
            <a:off x="7667625" y="4433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239627" name="Rectangle 11"/>
          <p:cNvSpPr>
            <a:spLocks noChangeArrowheads="1"/>
          </p:cNvSpPr>
          <p:nvPr/>
        </p:nvSpPr>
        <p:spPr bwMode="auto">
          <a:xfrm>
            <a:off x="6019800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37" name="Freeform 21"/>
          <p:cNvSpPr>
            <a:spLocks/>
          </p:cNvSpPr>
          <p:nvPr/>
        </p:nvSpPr>
        <p:spPr bwMode="auto">
          <a:xfrm>
            <a:off x="6934200" y="1981200"/>
            <a:ext cx="1003300" cy="2514600"/>
          </a:xfrm>
          <a:custGeom>
            <a:avLst/>
            <a:gdLst/>
            <a:ahLst/>
            <a:cxnLst>
              <a:cxn ang="0">
                <a:pos x="0" y="1584"/>
              </a:cxn>
              <a:cxn ang="0">
                <a:pos x="288" y="1536"/>
              </a:cxn>
              <a:cxn ang="0">
                <a:pos x="528" y="1296"/>
              </a:cxn>
              <a:cxn ang="0">
                <a:pos x="624" y="864"/>
              </a:cxn>
              <a:cxn ang="0">
                <a:pos x="576" y="432"/>
              </a:cxn>
              <a:cxn ang="0">
                <a:pos x="336" y="96"/>
              </a:cxn>
              <a:cxn ang="0">
                <a:pos x="96" y="0"/>
              </a:cxn>
            </a:cxnLst>
            <a:rect l="0" t="0" r="r" b="b"/>
            <a:pathLst>
              <a:path w="632" h="1584">
                <a:moveTo>
                  <a:pt x="0" y="1584"/>
                </a:moveTo>
                <a:cubicBezTo>
                  <a:pt x="100" y="1584"/>
                  <a:pt x="200" y="1584"/>
                  <a:pt x="288" y="1536"/>
                </a:cubicBezTo>
                <a:cubicBezTo>
                  <a:pt x="376" y="1488"/>
                  <a:pt x="472" y="1408"/>
                  <a:pt x="528" y="1296"/>
                </a:cubicBezTo>
                <a:cubicBezTo>
                  <a:pt x="584" y="1184"/>
                  <a:pt x="616" y="1008"/>
                  <a:pt x="624" y="864"/>
                </a:cubicBezTo>
                <a:cubicBezTo>
                  <a:pt x="632" y="720"/>
                  <a:pt x="624" y="560"/>
                  <a:pt x="576" y="432"/>
                </a:cubicBezTo>
                <a:cubicBezTo>
                  <a:pt x="528" y="304"/>
                  <a:pt x="416" y="168"/>
                  <a:pt x="336" y="96"/>
                </a:cubicBezTo>
                <a:cubicBezTo>
                  <a:pt x="256" y="24"/>
                  <a:pt x="136" y="16"/>
                  <a:pt x="96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5502275" y="1276290"/>
            <a:ext cx="20415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Resulting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  <p:sp>
        <p:nvSpPr>
          <p:cNvPr id="28" name="Text Box 23"/>
          <p:cNvSpPr txBox="1">
            <a:spLocks noChangeArrowheads="1"/>
          </p:cNvSpPr>
          <p:nvPr/>
        </p:nvSpPr>
        <p:spPr bwMode="auto">
          <a:xfrm>
            <a:off x="7658100" y="4814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9" name="Rectangle 7"/>
          <p:cNvSpPr>
            <a:spLocks noChangeArrowheads="1"/>
          </p:cNvSpPr>
          <p:nvPr/>
        </p:nvSpPr>
        <p:spPr bwMode="auto">
          <a:xfrm>
            <a:off x="6019800" y="4800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ebx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30" name="Line 8"/>
          <p:cNvSpPr>
            <a:spLocks noChangeShapeType="1"/>
          </p:cNvSpPr>
          <p:nvPr/>
        </p:nvSpPr>
        <p:spPr bwMode="auto">
          <a:xfrm flipH="1">
            <a:off x="7086600" y="4986868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 bwMode="auto">
          <a:xfrm>
            <a:off x="1981200" y="3276600"/>
            <a:ext cx="4038600" cy="381000"/>
          </a:xfrm>
          <a:prstGeom prst="rect">
            <a:avLst/>
          </a:prstGeom>
          <a:solidFill>
            <a:srgbClr val="D5F1CF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alibri" pitchFamily="34" charset="0"/>
              </a:rPr>
              <a:t>12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1981200" y="3657600"/>
            <a:ext cx="4038600" cy="381000"/>
          </a:xfrm>
          <a:prstGeom prst="rect">
            <a:avLst/>
          </a:prstGeom>
          <a:solidFill>
            <a:srgbClr val="F6F5BD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alibri" pitchFamily="34" charset="0"/>
              </a:rPr>
              <a:t>8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1981200" y="4038600"/>
            <a:ext cx="4038600" cy="381000"/>
          </a:xfrm>
          <a:prstGeom prst="rect">
            <a:avLst/>
          </a:prstGeom>
          <a:solidFill>
            <a:srgbClr val="F1C7C7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alibri" pitchFamily="34" charset="0"/>
              </a:rPr>
              <a:t>4</a:t>
            </a:r>
          </a:p>
        </p:txBody>
      </p:sp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5438775" cy="573088"/>
          </a:xfrm>
        </p:spPr>
        <p:txBody>
          <a:bodyPr/>
          <a:lstStyle/>
          <a:p>
            <a:r>
              <a:rPr lang="en-US">
                <a:latin typeface="Courier New" pitchFamily="49" charset="0"/>
              </a:rPr>
              <a:t>swap</a:t>
            </a:r>
            <a:r>
              <a:rPr lang="en-US"/>
              <a:t> Body</a:t>
            </a:r>
          </a:p>
        </p:txBody>
      </p:sp>
      <p:sp>
        <p:nvSpPr>
          <p:cNvPr id="239628" name="Rectangle 12"/>
          <p:cNvSpPr>
            <a:spLocks noChangeArrowheads="1"/>
          </p:cNvSpPr>
          <p:nvPr/>
        </p:nvSpPr>
        <p:spPr bwMode="auto">
          <a:xfrm>
            <a:off x="914400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&amp;zip2</a:t>
            </a:r>
          </a:p>
        </p:txBody>
      </p:sp>
      <p:sp>
        <p:nvSpPr>
          <p:cNvPr id="239629" name="Rectangle 13"/>
          <p:cNvSpPr>
            <a:spLocks noChangeArrowheads="1"/>
          </p:cNvSpPr>
          <p:nvPr/>
        </p:nvSpPr>
        <p:spPr bwMode="auto">
          <a:xfrm>
            <a:off x="914400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&amp;zip1</a:t>
            </a:r>
          </a:p>
        </p:txBody>
      </p:sp>
      <p:sp>
        <p:nvSpPr>
          <p:cNvPr id="239630" name="Rectangle 14"/>
          <p:cNvSpPr>
            <a:spLocks noChangeArrowheads="1"/>
          </p:cNvSpPr>
          <p:nvPr/>
        </p:nvSpPr>
        <p:spPr bwMode="auto">
          <a:xfrm>
            <a:off x="914400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31" name="Line 15"/>
          <p:cNvSpPr>
            <a:spLocks noChangeShapeType="1"/>
          </p:cNvSpPr>
          <p:nvPr/>
        </p:nvSpPr>
        <p:spPr bwMode="auto">
          <a:xfrm flipH="1">
            <a:off x="1997075" y="421005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2" name="Text Box 16"/>
          <p:cNvSpPr txBox="1">
            <a:spLocks noChangeArrowheads="1"/>
          </p:cNvSpPr>
          <p:nvPr/>
        </p:nvSpPr>
        <p:spPr bwMode="auto">
          <a:xfrm>
            <a:off x="2590800" y="403860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39633" name="Text Box 17"/>
          <p:cNvSpPr txBox="1">
            <a:spLocks noChangeArrowheads="1"/>
          </p:cNvSpPr>
          <p:nvPr/>
        </p:nvSpPr>
        <p:spPr bwMode="auto">
          <a:xfrm>
            <a:off x="589702" y="1276290"/>
            <a:ext cx="1696298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Entering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39634" name="Rectangle 18"/>
          <p:cNvSpPr>
            <a:spLocks noChangeArrowheads="1"/>
          </p:cNvSpPr>
          <p:nvPr/>
        </p:nvSpPr>
        <p:spPr bwMode="auto">
          <a:xfrm>
            <a:off x="914400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35" name="Line 19"/>
          <p:cNvSpPr>
            <a:spLocks noChangeShapeType="1"/>
          </p:cNvSpPr>
          <p:nvPr/>
        </p:nvSpPr>
        <p:spPr bwMode="auto">
          <a:xfrm flipH="1">
            <a:off x="1981200" y="19812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6" name="Text Box 20"/>
          <p:cNvSpPr txBox="1">
            <a:spLocks noChangeArrowheads="1"/>
          </p:cNvSpPr>
          <p:nvPr/>
        </p:nvSpPr>
        <p:spPr bwMode="auto">
          <a:xfrm>
            <a:off x="2574925" y="180975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6019800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239621" name="Rectangle 5"/>
          <p:cNvSpPr>
            <a:spLocks noChangeArrowheads="1"/>
          </p:cNvSpPr>
          <p:nvPr/>
        </p:nvSpPr>
        <p:spPr bwMode="auto">
          <a:xfrm>
            <a:off x="6019800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xp</a:t>
            </a:r>
          </a:p>
        </p:txBody>
      </p:sp>
      <p:sp>
        <p:nvSpPr>
          <p:cNvPr id="239622" name="Rectangle 6"/>
          <p:cNvSpPr>
            <a:spLocks noChangeArrowheads="1"/>
          </p:cNvSpPr>
          <p:nvPr/>
        </p:nvSpPr>
        <p:spPr bwMode="auto">
          <a:xfrm>
            <a:off x="6019800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3" name="Rectangle 7"/>
          <p:cNvSpPr>
            <a:spLocks noChangeArrowheads="1"/>
          </p:cNvSpPr>
          <p:nvPr/>
        </p:nvSpPr>
        <p:spPr bwMode="auto">
          <a:xfrm>
            <a:off x="6019800" y="4419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4" name="Line 8"/>
          <p:cNvSpPr>
            <a:spLocks noChangeShapeType="1"/>
          </p:cNvSpPr>
          <p:nvPr/>
        </p:nvSpPr>
        <p:spPr bwMode="auto">
          <a:xfrm flipH="1">
            <a:off x="7073900" y="4605337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25" name="Text Box 9"/>
          <p:cNvSpPr txBox="1">
            <a:spLocks noChangeArrowheads="1"/>
          </p:cNvSpPr>
          <p:nvPr/>
        </p:nvSpPr>
        <p:spPr bwMode="auto">
          <a:xfrm>
            <a:off x="7667625" y="4433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239627" name="Rectangle 11"/>
          <p:cNvSpPr>
            <a:spLocks noChangeArrowheads="1"/>
          </p:cNvSpPr>
          <p:nvPr/>
        </p:nvSpPr>
        <p:spPr bwMode="auto">
          <a:xfrm>
            <a:off x="6019800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37" name="Freeform 21"/>
          <p:cNvSpPr>
            <a:spLocks/>
          </p:cNvSpPr>
          <p:nvPr/>
        </p:nvSpPr>
        <p:spPr bwMode="auto">
          <a:xfrm>
            <a:off x="6934200" y="1981200"/>
            <a:ext cx="1003300" cy="2514600"/>
          </a:xfrm>
          <a:custGeom>
            <a:avLst/>
            <a:gdLst/>
            <a:ahLst/>
            <a:cxnLst>
              <a:cxn ang="0">
                <a:pos x="0" y="1584"/>
              </a:cxn>
              <a:cxn ang="0">
                <a:pos x="288" y="1536"/>
              </a:cxn>
              <a:cxn ang="0">
                <a:pos x="528" y="1296"/>
              </a:cxn>
              <a:cxn ang="0">
                <a:pos x="624" y="864"/>
              </a:cxn>
              <a:cxn ang="0">
                <a:pos x="576" y="432"/>
              </a:cxn>
              <a:cxn ang="0">
                <a:pos x="336" y="96"/>
              </a:cxn>
              <a:cxn ang="0">
                <a:pos x="96" y="0"/>
              </a:cxn>
            </a:cxnLst>
            <a:rect l="0" t="0" r="r" b="b"/>
            <a:pathLst>
              <a:path w="632" h="1584">
                <a:moveTo>
                  <a:pt x="0" y="1584"/>
                </a:moveTo>
                <a:cubicBezTo>
                  <a:pt x="100" y="1584"/>
                  <a:pt x="200" y="1584"/>
                  <a:pt x="288" y="1536"/>
                </a:cubicBezTo>
                <a:cubicBezTo>
                  <a:pt x="376" y="1488"/>
                  <a:pt x="472" y="1408"/>
                  <a:pt x="528" y="1296"/>
                </a:cubicBezTo>
                <a:cubicBezTo>
                  <a:pt x="584" y="1184"/>
                  <a:pt x="616" y="1008"/>
                  <a:pt x="624" y="864"/>
                </a:cubicBezTo>
                <a:cubicBezTo>
                  <a:pt x="632" y="720"/>
                  <a:pt x="624" y="560"/>
                  <a:pt x="576" y="432"/>
                </a:cubicBezTo>
                <a:cubicBezTo>
                  <a:pt x="528" y="304"/>
                  <a:pt x="416" y="168"/>
                  <a:pt x="336" y="96"/>
                </a:cubicBezTo>
                <a:cubicBezTo>
                  <a:pt x="256" y="24"/>
                  <a:pt x="136" y="16"/>
                  <a:pt x="96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9" name="Text Box 23"/>
          <p:cNvSpPr txBox="1">
            <a:spLocks noChangeArrowheads="1"/>
          </p:cNvSpPr>
          <p:nvPr/>
        </p:nvSpPr>
        <p:spPr bwMode="auto">
          <a:xfrm>
            <a:off x="7658100" y="4814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5502275" y="1276290"/>
            <a:ext cx="20415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Resulting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6019800" y="4800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ebx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5" name="Line 8"/>
          <p:cNvSpPr>
            <a:spLocks noChangeShapeType="1"/>
          </p:cNvSpPr>
          <p:nvPr/>
        </p:nvSpPr>
        <p:spPr bwMode="auto">
          <a:xfrm flipH="1">
            <a:off x="7086600" y="4986868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9" name="Rectangle 33"/>
          <p:cNvSpPr>
            <a:spLocks noChangeArrowheads="1"/>
          </p:cNvSpPr>
          <p:nvPr/>
        </p:nvSpPr>
        <p:spPr bwMode="auto">
          <a:xfrm>
            <a:off x="381000" y="5410200"/>
            <a:ext cx="4876800" cy="9128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12(%ebp),%ecx  # get yp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movl  8(%ebp),%edx  # get xp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>
                <a:latin typeface="Courier New" pitchFamily="49" charset="0"/>
              </a:rPr>
              <a:t>	. . 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97333" y="2635879"/>
            <a:ext cx="1598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8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Offset relative </a:t>
            </a:r>
            <a:br>
              <a:rPr lang="en-US" sz="18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</a:br>
            <a:r>
              <a:rPr lang="en-US" sz="18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to new </a:t>
            </a:r>
            <a:r>
              <a:rPr lang="en-US" sz="18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itchFamily="49" charset="0"/>
                <a:cs typeface="Courier New" pitchFamily="49" charset="0"/>
              </a:rPr>
              <a:t>%</a:t>
            </a:r>
            <a:r>
              <a:rPr lang="en-US" sz="18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itchFamily="49" charset="0"/>
                <a:cs typeface="Courier New" pitchFamily="49" charset="0"/>
              </a:rPr>
              <a:t>ebp</a:t>
            </a:r>
            <a:endParaRPr lang="en-US" sz="1800" i="1" dirty="0" smtClean="0">
              <a:solidFill>
                <a:schemeClr val="tx1">
                  <a:lumMod val="65000"/>
                  <a:lumOff val="35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5438775" cy="573088"/>
          </a:xfrm>
        </p:spPr>
        <p:txBody>
          <a:bodyPr/>
          <a:lstStyle/>
          <a:p>
            <a:r>
              <a:rPr lang="en-US" dirty="0">
                <a:latin typeface="Courier New" pitchFamily="49" charset="0"/>
              </a:rPr>
              <a:t>swap</a:t>
            </a:r>
            <a:r>
              <a:rPr lang="en-US" dirty="0"/>
              <a:t> </a:t>
            </a:r>
            <a:r>
              <a:rPr lang="en-US" dirty="0" smtClean="0"/>
              <a:t>Finish #1</a:t>
            </a:r>
            <a:endParaRPr lang="en-US" dirty="0"/>
          </a:p>
        </p:txBody>
      </p:sp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1050925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239621" name="Rectangle 5"/>
          <p:cNvSpPr>
            <a:spLocks noChangeArrowheads="1"/>
          </p:cNvSpPr>
          <p:nvPr/>
        </p:nvSpPr>
        <p:spPr bwMode="auto">
          <a:xfrm>
            <a:off x="1050925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xp</a:t>
            </a:r>
          </a:p>
        </p:txBody>
      </p:sp>
      <p:sp>
        <p:nvSpPr>
          <p:cNvPr id="239622" name="Rectangle 6"/>
          <p:cNvSpPr>
            <a:spLocks noChangeArrowheads="1"/>
          </p:cNvSpPr>
          <p:nvPr/>
        </p:nvSpPr>
        <p:spPr bwMode="auto">
          <a:xfrm>
            <a:off x="1050925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3" name="Rectangle 7"/>
          <p:cNvSpPr>
            <a:spLocks noChangeArrowheads="1"/>
          </p:cNvSpPr>
          <p:nvPr/>
        </p:nvSpPr>
        <p:spPr bwMode="auto">
          <a:xfrm>
            <a:off x="1050925" y="4419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4" name="Line 8"/>
          <p:cNvSpPr>
            <a:spLocks noChangeShapeType="1"/>
          </p:cNvSpPr>
          <p:nvPr/>
        </p:nvSpPr>
        <p:spPr bwMode="auto">
          <a:xfrm flipH="1">
            <a:off x="2105025" y="4605337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25" name="Text Box 9"/>
          <p:cNvSpPr txBox="1">
            <a:spLocks noChangeArrowheads="1"/>
          </p:cNvSpPr>
          <p:nvPr/>
        </p:nvSpPr>
        <p:spPr bwMode="auto">
          <a:xfrm>
            <a:off x="2698750" y="4433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239627" name="Rectangle 11"/>
          <p:cNvSpPr>
            <a:spLocks noChangeArrowheads="1"/>
          </p:cNvSpPr>
          <p:nvPr/>
        </p:nvSpPr>
        <p:spPr bwMode="auto">
          <a:xfrm>
            <a:off x="1050925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37" name="Freeform 21"/>
          <p:cNvSpPr>
            <a:spLocks/>
          </p:cNvSpPr>
          <p:nvPr/>
        </p:nvSpPr>
        <p:spPr bwMode="auto">
          <a:xfrm>
            <a:off x="1965325" y="1981200"/>
            <a:ext cx="1003300" cy="2514600"/>
          </a:xfrm>
          <a:custGeom>
            <a:avLst/>
            <a:gdLst/>
            <a:ahLst/>
            <a:cxnLst>
              <a:cxn ang="0">
                <a:pos x="0" y="1584"/>
              </a:cxn>
              <a:cxn ang="0">
                <a:pos x="288" y="1536"/>
              </a:cxn>
              <a:cxn ang="0">
                <a:pos x="528" y="1296"/>
              </a:cxn>
              <a:cxn ang="0">
                <a:pos x="624" y="864"/>
              </a:cxn>
              <a:cxn ang="0">
                <a:pos x="576" y="432"/>
              </a:cxn>
              <a:cxn ang="0">
                <a:pos x="336" y="96"/>
              </a:cxn>
              <a:cxn ang="0">
                <a:pos x="96" y="0"/>
              </a:cxn>
            </a:cxnLst>
            <a:rect l="0" t="0" r="r" b="b"/>
            <a:pathLst>
              <a:path w="632" h="1584">
                <a:moveTo>
                  <a:pt x="0" y="1584"/>
                </a:moveTo>
                <a:cubicBezTo>
                  <a:pt x="100" y="1584"/>
                  <a:pt x="200" y="1584"/>
                  <a:pt x="288" y="1536"/>
                </a:cubicBezTo>
                <a:cubicBezTo>
                  <a:pt x="376" y="1488"/>
                  <a:pt x="472" y="1408"/>
                  <a:pt x="528" y="1296"/>
                </a:cubicBezTo>
                <a:cubicBezTo>
                  <a:pt x="584" y="1184"/>
                  <a:pt x="616" y="1008"/>
                  <a:pt x="624" y="864"/>
                </a:cubicBezTo>
                <a:cubicBezTo>
                  <a:pt x="632" y="720"/>
                  <a:pt x="624" y="560"/>
                  <a:pt x="576" y="432"/>
                </a:cubicBezTo>
                <a:cubicBezTo>
                  <a:pt x="528" y="304"/>
                  <a:pt x="416" y="168"/>
                  <a:pt x="336" y="96"/>
                </a:cubicBezTo>
                <a:cubicBezTo>
                  <a:pt x="256" y="24"/>
                  <a:pt x="136" y="16"/>
                  <a:pt x="96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9" name="Text Box 23"/>
          <p:cNvSpPr txBox="1">
            <a:spLocks noChangeArrowheads="1"/>
          </p:cNvSpPr>
          <p:nvPr/>
        </p:nvSpPr>
        <p:spPr bwMode="auto">
          <a:xfrm>
            <a:off x="2689225" y="4814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533400" y="1276290"/>
            <a:ext cx="20415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swap’s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1050925" y="4800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ebx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5" name="Line 8"/>
          <p:cNvSpPr>
            <a:spLocks noChangeShapeType="1"/>
          </p:cNvSpPr>
          <p:nvPr/>
        </p:nvSpPr>
        <p:spPr bwMode="auto">
          <a:xfrm flipH="1">
            <a:off x="2117725" y="4986868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507999" y="5486400"/>
            <a:ext cx="3124200" cy="1187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-4(%ebp),%ebx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ebp,%esp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popl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ret</a:t>
            </a:r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5334000" y="1276290"/>
            <a:ext cx="20415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Resulting Stack?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5438775" cy="573088"/>
          </a:xfrm>
        </p:spPr>
        <p:txBody>
          <a:bodyPr/>
          <a:lstStyle/>
          <a:p>
            <a:r>
              <a:rPr lang="en-US" dirty="0">
                <a:latin typeface="Courier New" pitchFamily="49" charset="0"/>
              </a:rPr>
              <a:t>swap</a:t>
            </a:r>
            <a:r>
              <a:rPr lang="en-US" dirty="0"/>
              <a:t> </a:t>
            </a:r>
            <a:r>
              <a:rPr lang="en-US" dirty="0" smtClean="0"/>
              <a:t>Finish #1</a:t>
            </a:r>
            <a:endParaRPr lang="en-US" dirty="0"/>
          </a:p>
        </p:txBody>
      </p:sp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1050925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239621" name="Rectangle 5"/>
          <p:cNvSpPr>
            <a:spLocks noChangeArrowheads="1"/>
          </p:cNvSpPr>
          <p:nvPr/>
        </p:nvSpPr>
        <p:spPr bwMode="auto">
          <a:xfrm>
            <a:off x="1050925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xp</a:t>
            </a:r>
          </a:p>
        </p:txBody>
      </p:sp>
      <p:sp>
        <p:nvSpPr>
          <p:cNvPr id="239622" name="Rectangle 6"/>
          <p:cNvSpPr>
            <a:spLocks noChangeArrowheads="1"/>
          </p:cNvSpPr>
          <p:nvPr/>
        </p:nvSpPr>
        <p:spPr bwMode="auto">
          <a:xfrm>
            <a:off x="1050925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3" name="Rectangle 7"/>
          <p:cNvSpPr>
            <a:spLocks noChangeArrowheads="1"/>
          </p:cNvSpPr>
          <p:nvPr/>
        </p:nvSpPr>
        <p:spPr bwMode="auto">
          <a:xfrm>
            <a:off x="1050925" y="4419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4" name="Line 8"/>
          <p:cNvSpPr>
            <a:spLocks noChangeShapeType="1"/>
          </p:cNvSpPr>
          <p:nvPr/>
        </p:nvSpPr>
        <p:spPr bwMode="auto">
          <a:xfrm flipH="1">
            <a:off x="2105025" y="4605337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25" name="Text Box 9"/>
          <p:cNvSpPr txBox="1">
            <a:spLocks noChangeArrowheads="1"/>
          </p:cNvSpPr>
          <p:nvPr/>
        </p:nvSpPr>
        <p:spPr bwMode="auto">
          <a:xfrm>
            <a:off x="2698750" y="4433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239627" name="Rectangle 11"/>
          <p:cNvSpPr>
            <a:spLocks noChangeArrowheads="1"/>
          </p:cNvSpPr>
          <p:nvPr/>
        </p:nvSpPr>
        <p:spPr bwMode="auto">
          <a:xfrm>
            <a:off x="1050925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37" name="Freeform 21"/>
          <p:cNvSpPr>
            <a:spLocks/>
          </p:cNvSpPr>
          <p:nvPr/>
        </p:nvSpPr>
        <p:spPr bwMode="auto">
          <a:xfrm>
            <a:off x="1965325" y="1981200"/>
            <a:ext cx="1003300" cy="2514600"/>
          </a:xfrm>
          <a:custGeom>
            <a:avLst/>
            <a:gdLst/>
            <a:ahLst/>
            <a:cxnLst>
              <a:cxn ang="0">
                <a:pos x="0" y="1584"/>
              </a:cxn>
              <a:cxn ang="0">
                <a:pos x="288" y="1536"/>
              </a:cxn>
              <a:cxn ang="0">
                <a:pos x="528" y="1296"/>
              </a:cxn>
              <a:cxn ang="0">
                <a:pos x="624" y="864"/>
              </a:cxn>
              <a:cxn ang="0">
                <a:pos x="576" y="432"/>
              </a:cxn>
              <a:cxn ang="0">
                <a:pos x="336" y="96"/>
              </a:cxn>
              <a:cxn ang="0">
                <a:pos x="96" y="0"/>
              </a:cxn>
            </a:cxnLst>
            <a:rect l="0" t="0" r="r" b="b"/>
            <a:pathLst>
              <a:path w="632" h="1584">
                <a:moveTo>
                  <a:pt x="0" y="1584"/>
                </a:moveTo>
                <a:cubicBezTo>
                  <a:pt x="100" y="1584"/>
                  <a:pt x="200" y="1584"/>
                  <a:pt x="288" y="1536"/>
                </a:cubicBezTo>
                <a:cubicBezTo>
                  <a:pt x="376" y="1488"/>
                  <a:pt x="472" y="1408"/>
                  <a:pt x="528" y="1296"/>
                </a:cubicBezTo>
                <a:cubicBezTo>
                  <a:pt x="584" y="1184"/>
                  <a:pt x="616" y="1008"/>
                  <a:pt x="624" y="864"/>
                </a:cubicBezTo>
                <a:cubicBezTo>
                  <a:pt x="632" y="720"/>
                  <a:pt x="624" y="560"/>
                  <a:pt x="576" y="432"/>
                </a:cubicBezTo>
                <a:cubicBezTo>
                  <a:pt x="528" y="304"/>
                  <a:pt x="416" y="168"/>
                  <a:pt x="336" y="96"/>
                </a:cubicBezTo>
                <a:cubicBezTo>
                  <a:pt x="256" y="24"/>
                  <a:pt x="136" y="16"/>
                  <a:pt x="96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9" name="Text Box 23"/>
          <p:cNvSpPr txBox="1">
            <a:spLocks noChangeArrowheads="1"/>
          </p:cNvSpPr>
          <p:nvPr/>
        </p:nvSpPr>
        <p:spPr bwMode="auto">
          <a:xfrm>
            <a:off x="2689225" y="4814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533400" y="1276290"/>
            <a:ext cx="20415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swap’s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1050925" y="4800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ebx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5" name="Line 8"/>
          <p:cNvSpPr>
            <a:spLocks noChangeShapeType="1"/>
          </p:cNvSpPr>
          <p:nvPr/>
        </p:nvSpPr>
        <p:spPr bwMode="auto">
          <a:xfrm flipH="1">
            <a:off x="2117725" y="4986868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507999" y="5486400"/>
            <a:ext cx="3124200" cy="1187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u="sng" dirty="0" err="1">
                <a:latin typeface="Courier New" pitchFamily="49" charset="0"/>
              </a:rPr>
              <a:t>movl</a:t>
            </a:r>
            <a:r>
              <a:rPr lang="en-US" sz="1800" u="sng" dirty="0">
                <a:latin typeface="Courier New" pitchFamily="49" charset="0"/>
              </a:rPr>
              <a:t> -4(%</a:t>
            </a:r>
            <a:r>
              <a:rPr lang="en-US" sz="1800" u="sng" dirty="0" err="1">
                <a:latin typeface="Courier New" pitchFamily="49" charset="0"/>
              </a:rPr>
              <a:t>ebp</a:t>
            </a:r>
            <a:r>
              <a:rPr lang="en-US" sz="1800" u="sng" dirty="0">
                <a:latin typeface="Courier New" pitchFamily="49" charset="0"/>
              </a:rPr>
              <a:t>),%</a:t>
            </a:r>
            <a:r>
              <a:rPr lang="en-US" sz="1800" u="sng" dirty="0" err="1">
                <a:latin typeface="Courier New" pitchFamily="49" charset="0"/>
              </a:rPr>
              <a:t>ebx</a:t>
            </a:r>
            <a:endParaRPr lang="en-US" sz="1800" u="sng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,%</a:t>
            </a:r>
            <a:r>
              <a:rPr lang="en-US" sz="1800" dirty="0" err="1">
                <a:latin typeface="Courier New" pitchFamily="49" charset="0"/>
              </a:rPr>
              <a:t>esp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popl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ret</a:t>
            </a:r>
          </a:p>
        </p:txBody>
      </p:sp>
      <p:sp>
        <p:nvSpPr>
          <p:cNvPr id="32" name="Rectangle 4"/>
          <p:cNvSpPr>
            <a:spLocks noChangeArrowheads="1"/>
          </p:cNvSpPr>
          <p:nvPr/>
        </p:nvSpPr>
        <p:spPr bwMode="auto">
          <a:xfrm>
            <a:off x="5851525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5851525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xp</a:t>
            </a:r>
          </a:p>
        </p:txBody>
      </p:sp>
      <p:sp>
        <p:nvSpPr>
          <p:cNvPr id="34" name="Rectangle 6"/>
          <p:cNvSpPr>
            <a:spLocks noChangeArrowheads="1"/>
          </p:cNvSpPr>
          <p:nvPr/>
        </p:nvSpPr>
        <p:spPr bwMode="auto">
          <a:xfrm>
            <a:off x="5851525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5851525" y="4419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36" name="Line 8"/>
          <p:cNvSpPr>
            <a:spLocks noChangeShapeType="1"/>
          </p:cNvSpPr>
          <p:nvPr/>
        </p:nvSpPr>
        <p:spPr bwMode="auto">
          <a:xfrm flipH="1">
            <a:off x="6905625" y="4605337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7" name="Text Box 9"/>
          <p:cNvSpPr txBox="1">
            <a:spLocks noChangeArrowheads="1"/>
          </p:cNvSpPr>
          <p:nvPr/>
        </p:nvSpPr>
        <p:spPr bwMode="auto">
          <a:xfrm>
            <a:off x="7499350" y="4433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38" name="Rectangle 11"/>
          <p:cNvSpPr>
            <a:spLocks noChangeArrowheads="1"/>
          </p:cNvSpPr>
          <p:nvPr/>
        </p:nvSpPr>
        <p:spPr bwMode="auto">
          <a:xfrm>
            <a:off x="5851525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39" name="Freeform 21"/>
          <p:cNvSpPr>
            <a:spLocks/>
          </p:cNvSpPr>
          <p:nvPr/>
        </p:nvSpPr>
        <p:spPr bwMode="auto">
          <a:xfrm>
            <a:off x="6765925" y="1981200"/>
            <a:ext cx="1003300" cy="2514600"/>
          </a:xfrm>
          <a:custGeom>
            <a:avLst/>
            <a:gdLst/>
            <a:ahLst/>
            <a:cxnLst>
              <a:cxn ang="0">
                <a:pos x="0" y="1584"/>
              </a:cxn>
              <a:cxn ang="0">
                <a:pos x="288" y="1536"/>
              </a:cxn>
              <a:cxn ang="0">
                <a:pos x="528" y="1296"/>
              </a:cxn>
              <a:cxn ang="0">
                <a:pos x="624" y="864"/>
              </a:cxn>
              <a:cxn ang="0">
                <a:pos x="576" y="432"/>
              </a:cxn>
              <a:cxn ang="0">
                <a:pos x="336" y="96"/>
              </a:cxn>
              <a:cxn ang="0">
                <a:pos x="96" y="0"/>
              </a:cxn>
            </a:cxnLst>
            <a:rect l="0" t="0" r="r" b="b"/>
            <a:pathLst>
              <a:path w="632" h="1584">
                <a:moveTo>
                  <a:pt x="0" y="1584"/>
                </a:moveTo>
                <a:cubicBezTo>
                  <a:pt x="100" y="1584"/>
                  <a:pt x="200" y="1584"/>
                  <a:pt x="288" y="1536"/>
                </a:cubicBezTo>
                <a:cubicBezTo>
                  <a:pt x="376" y="1488"/>
                  <a:pt x="472" y="1408"/>
                  <a:pt x="528" y="1296"/>
                </a:cubicBezTo>
                <a:cubicBezTo>
                  <a:pt x="584" y="1184"/>
                  <a:pt x="616" y="1008"/>
                  <a:pt x="624" y="864"/>
                </a:cubicBezTo>
                <a:cubicBezTo>
                  <a:pt x="632" y="720"/>
                  <a:pt x="624" y="560"/>
                  <a:pt x="576" y="432"/>
                </a:cubicBezTo>
                <a:cubicBezTo>
                  <a:pt x="528" y="304"/>
                  <a:pt x="416" y="168"/>
                  <a:pt x="336" y="96"/>
                </a:cubicBezTo>
                <a:cubicBezTo>
                  <a:pt x="256" y="24"/>
                  <a:pt x="136" y="16"/>
                  <a:pt x="96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489825" y="4814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5334000" y="1276290"/>
            <a:ext cx="20415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Resulting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2" name="Rectangle 7"/>
          <p:cNvSpPr>
            <a:spLocks noChangeArrowheads="1"/>
          </p:cNvSpPr>
          <p:nvPr/>
        </p:nvSpPr>
        <p:spPr bwMode="auto">
          <a:xfrm>
            <a:off x="5851525" y="4800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ebx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43" name="Line 8"/>
          <p:cNvSpPr>
            <a:spLocks noChangeShapeType="1"/>
          </p:cNvSpPr>
          <p:nvPr/>
        </p:nvSpPr>
        <p:spPr bwMode="auto">
          <a:xfrm flipH="1">
            <a:off x="6918325" y="4986868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116642" y="5867400"/>
            <a:ext cx="36818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  <a:latin typeface="Calibri" pitchFamily="34" charset="0"/>
              </a:rPr>
              <a:t>Observation: Saved and restored </a:t>
            </a:r>
          </a:p>
          <a:p>
            <a:r>
              <a:rPr lang="en-US" sz="2000" dirty="0" smtClean="0">
                <a:solidFill>
                  <a:srgbClr val="C00000"/>
                </a:solidFill>
                <a:latin typeface="Calibri" pitchFamily="34" charset="0"/>
              </a:rPr>
              <a:t>register </a:t>
            </a:r>
            <a:r>
              <a:rPr lang="en-US" sz="2000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%</a:t>
            </a:r>
            <a:r>
              <a:rPr lang="en-US" sz="2000" dirty="0" err="1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ebx</a:t>
            </a:r>
            <a:endParaRPr lang="en-US" sz="2000" dirty="0" smtClean="0">
              <a:solidFill>
                <a:srgbClr val="C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6" name="Footer Placeholder 4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7461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5438775" cy="573088"/>
          </a:xfrm>
        </p:spPr>
        <p:txBody>
          <a:bodyPr/>
          <a:lstStyle/>
          <a:p>
            <a:r>
              <a:rPr lang="en-US" dirty="0">
                <a:latin typeface="Courier New" pitchFamily="49" charset="0"/>
              </a:rPr>
              <a:t>swap</a:t>
            </a:r>
            <a:r>
              <a:rPr lang="en-US" dirty="0"/>
              <a:t> </a:t>
            </a:r>
            <a:r>
              <a:rPr lang="en-US" dirty="0" smtClean="0"/>
              <a:t>Finish #2</a:t>
            </a:r>
            <a:endParaRPr lang="en-US" dirty="0"/>
          </a:p>
        </p:txBody>
      </p:sp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1050925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239621" name="Rectangle 5"/>
          <p:cNvSpPr>
            <a:spLocks noChangeArrowheads="1"/>
          </p:cNvSpPr>
          <p:nvPr/>
        </p:nvSpPr>
        <p:spPr bwMode="auto">
          <a:xfrm>
            <a:off x="1050925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xp</a:t>
            </a:r>
          </a:p>
        </p:txBody>
      </p:sp>
      <p:sp>
        <p:nvSpPr>
          <p:cNvPr id="239622" name="Rectangle 6"/>
          <p:cNvSpPr>
            <a:spLocks noChangeArrowheads="1"/>
          </p:cNvSpPr>
          <p:nvPr/>
        </p:nvSpPr>
        <p:spPr bwMode="auto">
          <a:xfrm>
            <a:off x="1050925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3" name="Rectangle 7"/>
          <p:cNvSpPr>
            <a:spLocks noChangeArrowheads="1"/>
          </p:cNvSpPr>
          <p:nvPr/>
        </p:nvSpPr>
        <p:spPr bwMode="auto">
          <a:xfrm>
            <a:off x="1050925" y="4419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4" name="Line 8"/>
          <p:cNvSpPr>
            <a:spLocks noChangeShapeType="1"/>
          </p:cNvSpPr>
          <p:nvPr/>
        </p:nvSpPr>
        <p:spPr bwMode="auto">
          <a:xfrm flipH="1">
            <a:off x="2105025" y="4605337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25" name="Text Box 9"/>
          <p:cNvSpPr txBox="1">
            <a:spLocks noChangeArrowheads="1"/>
          </p:cNvSpPr>
          <p:nvPr/>
        </p:nvSpPr>
        <p:spPr bwMode="auto">
          <a:xfrm>
            <a:off x="2698750" y="4433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239627" name="Rectangle 11"/>
          <p:cNvSpPr>
            <a:spLocks noChangeArrowheads="1"/>
          </p:cNvSpPr>
          <p:nvPr/>
        </p:nvSpPr>
        <p:spPr bwMode="auto">
          <a:xfrm>
            <a:off x="1050925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37" name="Freeform 21"/>
          <p:cNvSpPr>
            <a:spLocks/>
          </p:cNvSpPr>
          <p:nvPr/>
        </p:nvSpPr>
        <p:spPr bwMode="auto">
          <a:xfrm>
            <a:off x="1965325" y="1981200"/>
            <a:ext cx="1003300" cy="2514600"/>
          </a:xfrm>
          <a:custGeom>
            <a:avLst/>
            <a:gdLst/>
            <a:ahLst/>
            <a:cxnLst>
              <a:cxn ang="0">
                <a:pos x="0" y="1584"/>
              </a:cxn>
              <a:cxn ang="0">
                <a:pos x="288" y="1536"/>
              </a:cxn>
              <a:cxn ang="0">
                <a:pos x="528" y="1296"/>
              </a:cxn>
              <a:cxn ang="0">
                <a:pos x="624" y="864"/>
              </a:cxn>
              <a:cxn ang="0">
                <a:pos x="576" y="432"/>
              </a:cxn>
              <a:cxn ang="0">
                <a:pos x="336" y="96"/>
              </a:cxn>
              <a:cxn ang="0">
                <a:pos x="96" y="0"/>
              </a:cxn>
            </a:cxnLst>
            <a:rect l="0" t="0" r="r" b="b"/>
            <a:pathLst>
              <a:path w="632" h="1584">
                <a:moveTo>
                  <a:pt x="0" y="1584"/>
                </a:moveTo>
                <a:cubicBezTo>
                  <a:pt x="100" y="1584"/>
                  <a:pt x="200" y="1584"/>
                  <a:pt x="288" y="1536"/>
                </a:cubicBezTo>
                <a:cubicBezTo>
                  <a:pt x="376" y="1488"/>
                  <a:pt x="472" y="1408"/>
                  <a:pt x="528" y="1296"/>
                </a:cubicBezTo>
                <a:cubicBezTo>
                  <a:pt x="584" y="1184"/>
                  <a:pt x="616" y="1008"/>
                  <a:pt x="624" y="864"/>
                </a:cubicBezTo>
                <a:cubicBezTo>
                  <a:pt x="632" y="720"/>
                  <a:pt x="624" y="560"/>
                  <a:pt x="576" y="432"/>
                </a:cubicBezTo>
                <a:cubicBezTo>
                  <a:pt x="528" y="304"/>
                  <a:pt x="416" y="168"/>
                  <a:pt x="336" y="96"/>
                </a:cubicBezTo>
                <a:cubicBezTo>
                  <a:pt x="256" y="24"/>
                  <a:pt x="136" y="16"/>
                  <a:pt x="96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9" name="Text Box 23"/>
          <p:cNvSpPr txBox="1">
            <a:spLocks noChangeArrowheads="1"/>
          </p:cNvSpPr>
          <p:nvPr/>
        </p:nvSpPr>
        <p:spPr bwMode="auto">
          <a:xfrm>
            <a:off x="2689225" y="4814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533400" y="1276290"/>
            <a:ext cx="20415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swap’s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1050925" y="4800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ebx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5" name="Line 8"/>
          <p:cNvSpPr>
            <a:spLocks noChangeShapeType="1"/>
          </p:cNvSpPr>
          <p:nvPr/>
        </p:nvSpPr>
        <p:spPr bwMode="auto">
          <a:xfrm flipH="1">
            <a:off x="2117725" y="4986868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507999" y="5486400"/>
            <a:ext cx="3124200" cy="1187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-4(%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ebx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u="sng" dirty="0" err="1">
                <a:latin typeface="Courier New" pitchFamily="49" charset="0"/>
              </a:rPr>
              <a:t>movl</a:t>
            </a:r>
            <a:r>
              <a:rPr lang="en-US" sz="1800" u="sng" dirty="0">
                <a:latin typeface="Courier New" pitchFamily="49" charset="0"/>
              </a:rPr>
              <a:t> %</a:t>
            </a:r>
            <a:r>
              <a:rPr lang="en-US" sz="1800" u="sng" dirty="0" err="1">
                <a:latin typeface="Courier New" pitchFamily="49" charset="0"/>
              </a:rPr>
              <a:t>ebp,%esp</a:t>
            </a:r>
            <a:endParaRPr lang="en-US" sz="1800" u="sng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popl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ret</a:t>
            </a:r>
          </a:p>
        </p:txBody>
      </p:sp>
      <p:sp>
        <p:nvSpPr>
          <p:cNvPr id="32" name="Rectangle 4"/>
          <p:cNvSpPr>
            <a:spLocks noChangeArrowheads="1"/>
          </p:cNvSpPr>
          <p:nvPr/>
        </p:nvSpPr>
        <p:spPr bwMode="auto">
          <a:xfrm>
            <a:off x="5851525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5851525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xp</a:t>
            </a:r>
          </a:p>
        </p:txBody>
      </p:sp>
      <p:sp>
        <p:nvSpPr>
          <p:cNvPr id="34" name="Rectangle 6"/>
          <p:cNvSpPr>
            <a:spLocks noChangeArrowheads="1"/>
          </p:cNvSpPr>
          <p:nvPr/>
        </p:nvSpPr>
        <p:spPr bwMode="auto">
          <a:xfrm>
            <a:off x="5851525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35" name="Rectangle 7"/>
          <p:cNvSpPr>
            <a:spLocks noChangeArrowheads="1"/>
          </p:cNvSpPr>
          <p:nvPr/>
        </p:nvSpPr>
        <p:spPr bwMode="auto">
          <a:xfrm>
            <a:off x="5851525" y="4419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36" name="Line 8"/>
          <p:cNvSpPr>
            <a:spLocks noChangeShapeType="1"/>
          </p:cNvSpPr>
          <p:nvPr/>
        </p:nvSpPr>
        <p:spPr bwMode="auto">
          <a:xfrm flipH="1">
            <a:off x="6905625" y="4605337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7" name="Text Box 9"/>
          <p:cNvSpPr txBox="1">
            <a:spLocks noChangeArrowheads="1"/>
          </p:cNvSpPr>
          <p:nvPr/>
        </p:nvSpPr>
        <p:spPr bwMode="auto">
          <a:xfrm>
            <a:off x="7499350" y="4433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38" name="Rectangle 11"/>
          <p:cNvSpPr>
            <a:spLocks noChangeArrowheads="1"/>
          </p:cNvSpPr>
          <p:nvPr/>
        </p:nvSpPr>
        <p:spPr bwMode="auto">
          <a:xfrm>
            <a:off x="5851525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39" name="Freeform 21"/>
          <p:cNvSpPr>
            <a:spLocks/>
          </p:cNvSpPr>
          <p:nvPr/>
        </p:nvSpPr>
        <p:spPr bwMode="auto">
          <a:xfrm>
            <a:off x="6765925" y="1981200"/>
            <a:ext cx="1003300" cy="2514600"/>
          </a:xfrm>
          <a:custGeom>
            <a:avLst/>
            <a:gdLst/>
            <a:ahLst/>
            <a:cxnLst>
              <a:cxn ang="0">
                <a:pos x="0" y="1584"/>
              </a:cxn>
              <a:cxn ang="0">
                <a:pos x="288" y="1536"/>
              </a:cxn>
              <a:cxn ang="0">
                <a:pos x="528" y="1296"/>
              </a:cxn>
              <a:cxn ang="0">
                <a:pos x="624" y="864"/>
              </a:cxn>
              <a:cxn ang="0">
                <a:pos x="576" y="432"/>
              </a:cxn>
              <a:cxn ang="0">
                <a:pos x="336" y="96"/>
              </a:cxn>
              <a:cxn ang="0">
                <a:pos x="96" y="0"/>
              </a:cxn>
            </a:cxnLst>
            <a:rect l="0" t="0" r="r" b="b"/>
            <a:pathLst>
              <a:path w="632" h="1584">
                <a:moveTo>
                  <a:pt x="0" y="1584"/>
                </a:moveTo>
                <a:cubicBezTo>
                  <a:pt x="100" y="1584"/>
                  <a:pt x="200" y="1584"/>
                  <a:pt x="288" y="1536"/>
                </a:cubicBezTo>
                <a:cubicBezTo>
                  <a:pt x="376" y="1488"/>
                  <a:pt x="472" y="1408"/>
                  <a:pt x="528" y="1296"/>
                </a:cubicBezTo>
                <a:cubicBezTo>
                  <a:pt x="584" y="1184"/>
                  <a:pt x="616" y="1008"/>
                  <a:pt x="624" y="864"/>
                </a:cubicBezTo>
                <a:cubicBezTo>
                  <a:pt x="632" y="720"/>
                  <a:pt x="624" y="560"/>
                  <a:pt x="576" y="432"/>
                </a:cubicBezTo>
                <a:cubicBezTo>
                  <a:pt x="528" y="304"/>
                  <a:pt x="416" y="168"/>
                  <a:pt x="336" y="96"/>
                </a:cubicBezTo>
                <a:cubicBezTo>
                  <a:pt x="256" y="24"/>
                  <a:pt x="136" y="16"/>
                  <a:pt x="96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515226" y="46624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43" name="Line 8"/>
          <p:cNvSpPr>
            <a:spLocks noChangeShapeType="1"/>
          </p:cNvSpPr>
          <p:nvPr/>
        </p:nvSpPr>
        <p:spPr bwMode="auto">
          <a:xfrm flipH="1" flipV="1">
            <a:off x="6918325" y="4724399"/>
            <a:ext cx="457200" cy="904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5334000" y="1276290"/>
            <a:ext cx="20415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Resulting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5438775" cy="573088"/>
          </a:xfrm>
        </p:spPr>
        <p:txBody>
          <a:bodyPr/>
          <a:lstStyle/>
          <a:p>
            <a:r>
              <a:rPr lang="en-US" dirty="0">
                <a:latin typeface="Courier New" pitchFamily="49" charset="0"/>
              </a:rPr>
              <a:t>swap</a:t>
            </a:r>
            <a:r>
              <a:rPr lang="en-US" dirty="0"/>
              <a:t> </a:t>
            </a:r>
            <a:r>
              <a:rPr lang="en-US" dirty="0" smtClean="0"/>
              <a:t>Finish #3</a:t>
            </a:r>
            <a:endParaRPr lang="en-US" dirty="0"/>
          </a:p>
        </p:txBody>
      </p:sp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1050925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239621" name="Rectangle 5"/>
          <p:cNvSpPr>
            <a:spLocks noChangeArrowheads="1"/>
          </p:cNvSpPr>
          <p:nvPr/>
        </p:nvSpPr>
        <p:spPr bwMode="auto">
          <a:xfrm>
            <a:off x="1050925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xp</a:t>
            </a:r>
          </a:p>
        </p:txBody>
      </p:sp>
      <p:sp>
        <p:nvSpPr>
          <p:cNvPr id="239622" name="Rectangle 6"/>
          <p:cNvSpPr>
            <a:spLocks noChangeArrowheads="1"/>
          </p:cNvSpPr>
          <p:nvPr/>
        </p:nvSpPr>
        <p:spPr bwMode="auto">
          <a:xfrm>
            <a:off x="1050925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3" name="Rectangle 7"/>
          <p:cNvSpPr>
            <a:spLocks noChangeArrowheads="1"/>
          </p:cNvSpPr>
          <p:nvPr/>
        </p:nvSpPr>
        <p:spPr bwMode="auto">
          <a:xfrm>
            <a:off x="1050925" y="4419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4" name="Line 8"/>
          <p:cNvSpPr>
            <a:spLocks noChangeShapeType="1"/>
          </p:cNvSpPr>
          <p:nvPr/>
        </p:nvSpPr>
        <p:spPr bwMode="auto">
          <a:xfrm flipH="1">
            <a:off x="2105025" y="4605337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25" name="Text Box 9"/>
          <p:cNvSpPr txBox="1">
            <a:spLocks noChangeArrowheads="1"/>
          </p:cNvSpPr>
          <p:nvPr/>
        </p:nvSpPr>
        <p:spPr bwMode="auto">
          <a:xfrm>
            <a:off x="2698750" y="4433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239627" name="Rectangle 11"/>
          <p:cNvSpPr>
            <a:spLocks noChangeArrowheads="1"/>
          </p:cNvSpPr>
          <p:nvPr/>
        </p:nvSpPr>
        <p:spPr bwMode="auto">
          <a:xfrm>
            <a:off x="1050925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37" name="Freeform 21"/>
          <p:cNvSpPr>
            <a:spLocks/>
          </p:cNvSpPr>
          <p:nvPr/>
        </p:nvSpPr>
        <p:spPr bwMode="auto">
          <a:xfrm>
            <a:off x="1965325" y="1981200"/>
            <a:ext cx="1003300" cy="2514600"/>
          </a:xfrm>
          <a:custGeom>
            <a:avLst/>
            <a:gdLst/>
            <a:ahLst/>
            <a:cxnLst>
              <a:cxn ang="0">
                <a:pos x="0" y="1584"/>
              </a:cxn>
              <a:cxn ang="0">
                <a:pos x="288" y="1536"/>
              </a:cxn>
              <a:cxn ang="0">
                <a:pos x="528" y="1296"/>
              </a:cxn>
              <a:cxn ang="0">
                <a:pos x="624" y="864"/>
              </a:cxn>
              <a:cxn ang="0">
                <a:pos x="576" y="432"/>
              </a:cxn>
              <a:cxn ang="0">
                <a:pos x="336" y="96"/>
              </a:cxn>
              <a:cxn ang="0">
                <a:pos x="96" y="0"/>
              </a:cxn>
            </a:cxnLst>
            <a:rect l="0" t="0" r="r" b="b"/>
            <a:pathLst>
              <a:path w="632" h="1584">
                <a:moveTo>
                  <a:pt x="0" y="1584"/>
                </a:moveTo>
                <a:cubicBezTo>
                  <a:pt x="100" y="1584"/>
                  <a:pt x="200" y="1584"/>
                  <a:pt x="288" y="1536"/>
                </a:cubicBezTo>
                <a:cubicBezTo>
                  <a:pt x="376" y="1488"/>
                  <a:pt x="472" y="1408"/>
                  <a:pt x="528" y="1296"/>
                </a:cubicBezTo>
                <a:cubicBezTo>
                  <a:pt x="584" y="1184"/>
                  <a:pt x="616" y="1008"/>
                  <a:pt x="624" y="864"/>
                </a:cubicBezTo>
                <a:cubicBezTo>
                  <a:pt x="632" y="720"/>
                  <a:pt x="624" y="560"/>
                  <a:pt x="576" y="432"/>
                </a:cubicBezTo>
                <a:cubicBezTo>
                  <a:pt x="528" y="304"/>
                  <a:pt x="416" y="168"/>
                  <a:pt x="336" y="96"/>
                </a:cubicBezTo>
                <a:cubicBezTo>
                  <a:pt x="256" y="24"/>
                  <a:pt x="136" y="16"/>
                  <a:pt x="96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9" name="Text Box 23"/>
          <p:cNvSpPr txBox="1">
            <a:spLocks noChangeArrowheads="1"/>
          </p:cNvSpPr>
          <p:nvPr/>
        </p:nvSpPr>
        <p:spPr bwMode="auto">
          <a:xfrm>
            <a:off x="2689225" y="4814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533400" y="1276290"/>
            <a:ext cx="20415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swap’s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1050925" y="4800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ebx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5" name="Line 8"/>
          <p:cNvSpPr>
            <a:spLocks noChangeShapeType="1"/>
          </p:cNvSpPr>
          <p:nvPr/>
        </p:nvSpPr>
        <p:spPr bwMode="auto">
          <a:xfrm flipH="1">
            <a:off x="2117725" y="4986868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507999" y="5486400"/>
            <a:ext cx="3124200" cy="1187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-4(%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ebx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ebp,%esp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u="sng" dirty="0" err="1">
                <a:latin typeface="Courier New" pitchFamily="49" charset="0"/>
              </a:rPr>
              <a:t>popl</a:t>
            </a:r>
            <a:r>
              <a:rPr lang="en-US" sz="1800" u="sng" dirty="0">
                <a:latin typeface="Courier New" pitchFamily="49" charset="0"/>
              </a:rPr>
              <a:t> %</a:t>
            </a:r>
            <a:r>
              <a:rPr lang="en-US" sz="1800" u="sng" dirty="0" err="1">
                <a:latin typeface="Courier New" pitchFamily="49" charset="0"/>
              </a:rPr>
              <a:t>ebp</a:t>
            </a:r>
            <a:endParaRPr lang="en-US" sz="1800" u="sng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ret</a:t>
            </a: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5410200" y="1276290"/>
            <a:ext cx="20415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Resulting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5927725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5927725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xp</a:t>
            </a: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5927725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 flipH="1">
            <a:off x="6981825" y="19939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44" name="Text Box 9"/>
          <p:cNvSpPr txBox="1">
            <a:spLocks noChangeArrowheads="1"/>
          </p:cNvSpPr>
          <p:nvPr/>
        </p:nvSpPr>
        <p:spPr bwMode="auto">
          <a:xfrm>
            <a:off x="7575550" y="182245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45" name="Rectangle 11"/>
          <p:cNvSpPr>
            <a:spLocks noChangeArrowheads="1"/>
          </p:cNvSpPr>
          <p:nvPr/>
        </p:nvSpPr>
        <p:spPr bwMode="auto">
          <a:xfrm>
            <a:off x="5927725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47" name="Line 22"/>
          <p:cNvSpPr>
            <a:spLocks noChangeShapeType="1"/>
          </p:cNvSpPr>
          <p:nvPr/>
        </p:nvSpPr>
        <p:spPr bwMode="auto">
          <a:xfrm flipH="1">
            <a:off x="6972300" y="4224337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48" name="Text Box 23"/>
          <p:cNvSpPr txBox="1">
            <a:spLocks noChangeArrowheads="1"/>
          </p:cNvSpPr>
          <p:nvPr/>
        </p:nvSpPr>
        <p:spPr bwMode="auto">
          <a:xfrm>
            <a:off x="7566025" y="4052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5438775" cy="573088"/>
          </a:xfrm>
        </p:spPr>
        <p:txBody>
          <a:bodyPr/>
          <a:lstStyle/>
          <a:p>
            <a:r>
              <a:rPr lang="en-US" dirty="0">
                <a:latin typeface="Courier New" pitchFamily="49" charset="0"/>
              </a:rPr>
              <a:t>swap</a:t>
            </a:r>
            <a:r>
              <a:rPr lang="en-US" dirty="0"/>
              <a:t> </a:t>
            </a:r>
            <a:r>
              <a:rPr lang="en-US" dirty="0" smtClean="0"/>
              <a:t>Finish #4</a:t>
            </a:r>
            <a:endParaRPr lang="en-US" dirty="0"/>
          </a:p>
        </p:txBody>
      </p:sp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1050925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239621" name="Rectangle 5"/>
          <p:cNvSpPr>
            <a:spLocks noChangeArrowheads="1"/>
          </p:cNvSpPr>
          <p:nvPr/>
        </p:nvSpPr>
        <p:spPr bwMode="auto">
          <a:xfrm>
            <a:off x="1050925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xp</a:t>
            </a:r>
          </a:p>
        </p:txBody>
      </p:sp>
      <p:sp>
        <p:nvSpPr>
          <p:cNvPr id="239622" name="Rectangle 6"/>
          <p:cNvSpPr>
            <a:spLocks noChangeArrowheads="1"/>
          </p:cNvSpPr>
          <p:nvPr/>
        </p:nvSpPr>
        <p:spPr bwMode="auto">
          <a:xfrm>
            <a:off x="1050925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3" name="Rectangle 7"/>
          <p:cNvSpPr>
            <a:spLocks noChangeArrowheads="1"/>
          </p:cNvSpPr>
          <p:nvPr/>
        </p:nvSpPr>
        <p:spPr bwMode="auto">
          <a:xfrm>
            <a:off x="1050925" y="4419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4" name="Line 8"/>
          <p:cNvSpPr>
            <a:spLocks noChangeShapeType="1"/>
          </p:cNvSpPr>
          <p:nvPr/>
        </p:nvSpPr>
        <p:spPr bwMode="auto">
          <a:xfrm flipH="1">
            <a:off x="2105025" y="4605337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25" name="Text Box 9"/>
          <p:cNvSpPr txBox="1">
            <a:spLocks noChangeArrowheads="1"/>
          </p:cNvSpPr>
          <p:nvPr/>
        </p:nvSpPr>
        <p:spPr bwMode="auto">
          <a:xfrm>
            <a:off x="2698750" y="4433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239627" name="Rectangle 11"/>
          <p:cNvSpPr>
            <a:spLocks noChangeArrowheads="1"/>
          </p:cNvSpPr>
          <p:nvPr/>
        </p:nvSpPr>
        <p:spPr bwMode="auto">
          <a:xfrm>
            <a:off x="1050925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37" name="Freeform 21"/>
          <p:cNvSpPr>
            <a:spLocks/>
          </p:cNvSpPr>
          <p:nvPr/>
        </p:nvSpPr>
        <p:spPr bwMode="auto">
          <a:xfrm>
            <a:off x="1965325" y="1981200"/>
            <a:ext cx="1003300" cy="2514600"/>
          </a:xfrm>
          <a:custGeom>
            <a:avLst/>
            <a:gdLst/>
            <a:ahLst/>
            <a:cxnLst>
              <a:cxn ang="0">
                <a:pos x="0" y="1584"/>
              </a:cxn>
              <a:cxn ang="0">
                <a:pos x="288" y="1536"/>
              </a:cxn>
              <a:cxn ang="0">
                <a:pos x="528" y="1296"/>
              </a:cxn>
              <a:cxn ang="0">
                <a:pos x="624" y="864"/>
              </a:cxn>
              <a:cxn ang="0">
                <a:pos x="576" y="432"/>
              </a:cxn>
              <a:cxn ang="0">
                <a:pos x="336" y="96"/>
              </a:cxn>
              <a:cxn ang="0">
                <a:pos x="96" y="0"/>
              </a:cxn>
            </a:cxnLst>
            <a:rect l="0" t="0" r="r" b="b"/>
            <a:pathLst>
              <a:path w="632" h="1584">
                <a:moveTo>
                  <a:pt x="0" y="1584"/>
                </a:moveTo>
                <a:cubicBezTo>
                  <a:pt x="100" y="1584"/>
                  <a:pt x="200" y="1584"/>
                  <a:pt x="288" y="1536"/>
                </a:cubicBezTo>
                <a:cubicBezTo>
                  <a:pt x="376" y="1488"/>
                  <a:pt x="472" y="1408"/>
                  <a:pt x="528" y="1296"/>
                </a:cubicBezTo>
                <a:cubicBezTo>
                  <a:pt x="584" y="1184"/>
                  <a:pt x="616" y="1008"/>
                  <a:pt x="624" y="864"/>
                </a:cubicBezTo>
                <a:cubicBezTo>
                  <a:pt x="632" y="720"/>
                  <a:pt x="624" y="560"/>
                  <a:pt x="576" y="432"/>
                </a:cubicBezTo>
                <a:cubicBezTo>
                  <a:pt x="528" y="304"/>
                  <a:pt x="416" y="168"/>
                  <a:pt x="336" y="96"/>
                </a:cubicBezTo>
                <a:cubicBezTo>
                  <a:pt x="256" y="24"/>
                  <a:pt x="136" y="16"/>
                  <a:pt x="96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9" name="Text Box 23"/>
          <p:cNvSpPr txBox="1">
            <a:spLocks noChangeArrowheads="1"/>
          </p:cNvSpPr>
          <p:nvPr/>
        </p:nvSpPr>
        <p:spPr bwMode="auto">
          <a:xfrm>
            <a:off x="2689225" y="4814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533400" y="1276290"/>
            <a:ext cx="20415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swap’s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1050925" y="4800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ebx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5" name="Line 8"/>
          <p:cNvSpPr>
            <a:spLocks noChangeShapeType="1"/>
          </p:cNvSpPr>
          <p:nvPr/>
        </p:nvSpPr>
        <p:spPr bwMode="auto">
          <a:xfrm flipH="1">
            <a:off x="2117725" y="4986868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507999" y="5486400"/>
            <a:ext cx="3124200" cy="1187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-4(%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ebx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ebp,%esp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popl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u="sng" dirty="0">
                <a:latin typeface="Courier New" pitchFamily="49" charset="0"/>
              </a:rPr>
              <a:t>ret</a:t>
            </a:r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5927725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5927725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xp</a:t>
            </a:r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 flipH="1">
            <a:off x="6981825" y="19939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44" name="Text Box 9"/>
          <p:cNvSpPr txBox="1">
            <a:spLocks noChangeArrowheads="1"/>
          </p:cNvSpPr>
          <p:nvPr/>
        </p:nvSpPr>
        <p:spPr bwMode="auto">
          <a:xfrm>
            <a:off x="7575550" y="182245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45" name="Rectangle 11"/>
          <p:cNvSpPr>
            <a:spLocks noChangeArrowheads="1"/>
          </p:cNvSpPr>
          <p:nvPr/>
        </p:nvSpPr>
        <p:spPr bwMode="auto">
          <a:xfrm>
            <a:off x="5927725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47" name="Line 22"/>
          <p:cNvSpPr>
            <a:spLocks noChangeShapeType="1"/>
          </p:cNvSpPr>
          <p:nvPr/>
        </p:nvSpPr>
        <p:spPr bwMode="auto">
          <a:xfrm flipH="1">
            <a:off x="6972300" y="3837517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48" name="Text Box 23"/>
          <p:cNvSpPr txBox="1">
            <a:spLocks noChangeArrowheads="1"/>
          </p:cNvSpPr>
          <p:nvPr/>
        </p:nvSpPr>
        <p:spPr bwMode="auto">
          <a:xfrm>
            <a:off x="7566025" y="366606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5410200" y="1276290"/>
            <a:ext cx="20415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Resulting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5883275" cy="573088"/>
          </a:xfrm>
        </p:spPr>
        <p:txBody>
          <a:bodyPr/>
          <a:lstStyle/>
          <a:p>
            <a:r>
              <a:rPr lang="en-US"/>
              <a:t>Disassembled </a:t>
            </a:r>
            <a:r>
              <a:rPr lang="en-US">
                <a:latin typeface="Courier New" pitchFamily="49" charset="0"/>
              </a:rPr>
              <a:t>swap</a:t>
            </a:r>
            <a:endParaRPr lang="en-US"/>
          </a:p>
        </p:txBody>
      </p:sp>
      <p:sp>
        <p:nvSpPr>
          <p:cNvPr id="371716" name="Rectangle 4"/>
          <p:cNvSpPr>
            <a:spLocks noChangeArrowheads="1"/>
          </p:cNvSpPr>
          <p:nvPr/>
        </p:nvSpPr>
        <p:spPr bwMode="auto">
          <a:xfrm>
            <a:off x="457200" y="1370012"/>
            <a:ext cx="6400800" cy="36591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080483a4 &lt;swap&gt;: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80483a4:   55          push  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80483a5:   89 e5       </a:t>
            </a:r>
            <a:r>
              <a:rPr lang="en-US" sz="1800" dirty="0" err="1">
                <a:latin typeface="Courier New" pitchFamily="49" charset="0"/>
              </a:rPr>
              <a:t>mov</a:t>
            </a:r>
            <a:r>
              <a:rPr lang="en-US" sz="1800" dirty="0">
                <a:latin typeface="Courier New" pitchFamily="49" charset="0"/>
              </a:rPr>
              <a:t>    %</a:t>
            </a:r>
            <a:r>
              <a:rPr lang="en-US" sz="1800" dirty="0" err="1">
                <a:latin typeface="Courier New" pitchFamily="49" charset="0"/>
              </a:rPr>
              <a:t>esp,%ebp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80483a7:   53          push   %</a:t>
            </a:r>
            <a:r>
              <a:rPr lang="en-US" sz="1800" dirty="0" err="1">
                <a:latin typeface="Courier New" pitchFamily="49" charset="0"/>
              </a:rPr>
              <a:t>ebx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80483a8:   8b 55 08    </a:t>
            </a:r>
            <a:r>
              <a:rPr lang="en-US" sz="1800" dirty="0" err="1">
                <a:latin typeface="Courier New" pitchFamily="49" charset="0"/>
              </a:rPr>
              <a:t>mov</a:t>
            </a:r>
            <a:r>
              <a:rPr lang="en-US" sz="1800" dirty="0">
                <a:latin typeface="Courier New" pitchFamily="49" charset="0"/>
              </a:rPr>
              <a:t>    0x8(%ebp),%edx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80483ab:   8b 4d 0c    </a:t>
            </a:r>
            <a:r>
              <a:rPr lang="en-US" sz="1800" dirty="0" err="1">
                <a:latin typeface="Courier New" pitchFamily="49" charset="0"/>
              </a:rPr>
              <a:t>mov</a:t>
            </a:r>
            <a:r>
              <a:rPr lang="en-US" sz="1800" dirty="0">
                <a:latin typeface="Courier New" pitchFamily="49" charset="0"/>
              </a:rPr>
              <a:t>    0xc(%ebp),%ecx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80483ae:   8b 1a       </a:t>
            </a:r>
            <a:r>
              <a:rPr lang="en-US" sz="1800" dirty="0" err="1">
                <a:latin typeface="Courier New" pitchFamily="49" charset="0"/>
              </a:rPr>
              <a:t>mov</a:t>
            </a:r>
            <a:r>
              <a:rPr lang="en-US" sz="1800" dirty="0">
                <a:latin typeface="Courier New" pitchFamily="49" charset="0"/>
              </a:rPr>
              <a:t>    (%</a:t>
            </a:r>
            <a:r>
              <a:rPr lang="en-US" sz="1800" dirty="0" err="1">
                <a:latin typeface="Courier New" pitchFamily="49" charset="0"/>
              </a:rPr>
              <a:t>edx),%ebx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80483b0:   8b 01       </a:t>
            </a:r>
            <a:r>
              <a:rPr lang="en-US" sz="1800" dirty="0" err="1">
                <a:latin typeface="Courier New" pitchFamily="49" charset="0"/>
              </a:rPr>
              <a:t>mov</a:t>
            </a:r>
            <a:r>
              <a:rPr lang="en-US" sz="1800" dirty="0">
                <a:latin typeface="Courier New" pitchFamily="49" charset="0"/>
              </a:rPr>
              <a:t>    (%</a:t>
            </a:r>
            <a:r>
              <a:rPr lang="en-US" sz="1800" dirty="0" err="1">
                <a:latin typeface="Courier New" pitchFamily="49" charset="0"/>
              </a:rPr>
              <a:t>ecx),%eax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80483b2:   89 02       </a:t>
            </a:r>
            <a:r>
              <a:rPr lang="en-US" sz="1800" dirty="0" err="1">
                <a:latin typeface="Courier New" pitchFamily="49" charset="0"/>
              </a:rPr>
              <a:t>mov</a:t>
            </a:r>
            <a:r>
              <a:rPr lang="en-US" sz="1800" dirty="0">
                <a:latin typeface="Courier New" pitchFamily="49" charset="0"/>
              </a:rPr>
              <a:t>    %</a:t>
            </a:r>
            <a:r>
              <a:rPr lang="en-US" sz="1800" dirty="0" err="1">
                <a:latin typeface="Courier New" pitchFamily="49" charset="0"/>
              </a:rPr>
              <a:t>eax,(%edx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80483b4:   89 19       </a:t>
            </a:r>
            <a:r>
              <a:rPr lang="en-US" sz="1800" dirty="0" err="1">
                <a:latin typeface="Courier New" pitchFamily="49" charset="0"/>
              </a:rPr>
              <a:t>mov</a:t>
            </a:r>
            <a:r>
              <a:rPr lang="en-US" sz="1800" dirty="0">
                <a:latin typeface="Courier New" pitchFamily="49" charset="0"/>
              </a:rPr>
              <a:t>    %</a:t>
            </a:r>
            <a:r>
              <a:rPr lang="en-US" sz="1800" dirty="0" err="1">
                <a:latin typeface="Courier New" pitchFamily="49" charset="0"/>
              </a:rPr>
              <a:t>ebx,(%ecx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80483b6:   5b          pop    %</a:t>
            </a:r>
            <a:r>
              <a:rPr lang="en-US" sz="1800" dirty="0" err="1">
                <a:latin typeface="Courier New" pitchFamily="49" charset="0"/>
              </a:rPr>
              <a:t>ebx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80483b7:   c9          leave  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80483b8:   c3          ret    </a:t>
            </a:r>
          </a:p>
        </p:txBody>
      </p:sp>
      <p:sp>
        <p:nvSpPr>
          <p:cNvPr id="371723" name="Rectangle 11"/>
          <p:cNvSpPr>
            <a:spLocks noChangeArrowheads="1"/>
          </p:cNvSpPr>
          <p:nvPr/>
        </p:nvSpPr>
        <p:spPr bwMode="auto">
          <a:xfrm>
            <a:off x="381000" y="5686425"/>
            <a:ext cx="7924800" cy="638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8048409:   e8 96 ff ff ff   call 80483a4 &lt;swap&gt;</a:t>
            </a: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804840e:   8b 45 f8         </a:t>
            </a:r>
            <a:r>
              <a:rPr lang="en-US" sz="1800" dirty="0" err="1">
                <a:latin typeface="Courier New" pitchFamily="49" charset="0"/>
              </a:rPr>
              <a:t>mov</a:t>
            </a:r>
            <a:r>
              <a:rPr lang="en-US" sz="1800" dirty="0">
                <a:latin typeface="Courier New" pitchFamily="49" charset="0"/>
              </a:rPr>
              <a:t>  0xfffffff8(%ebp),%eax</a:t>
            </a:r>
          </a:p>
        </p:txBody>
      </p:sp>
      <p:sp>
        <p:nvSpPr>
          <p:cNvPr id="371724" name="Text Box 12"/>
          <p:cNvSpPr txBox="1">
            <a:spLocks noChangeArrowheads="1"/>
          </p:cNvSpPr>
          <p:nvPr/>
        </p:nvSpPr>
        <p:spPr bwMode="auto">
          <a:xfrm>
            <a:off x="304800" y="5257800"/>
            <a:ext cx="1401987" cy="40011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Calling Code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578963" y="4185261"/>
            <a:ext cx="4407233" cy="646331"/>
            <a:chOff x="4578963" y="4185261"/>
            <a:chExt cx="4407233" cy="646331"/>
          </a:xfrm>
        </p:grpSpPr>
        <p:sp>
          <p:nvSpPr>
            <p:cNvPr id="8" name="TextBox 7"/>
            <p:cNvSpPr txBox="1"/>
            <p:nvPr/>
          </p:nvSpPr>
          <p:spPr>
            <a:xfrm>
              <a:off x="6585178" y="4185261"/>
              <a:ext cx="2401018" cy="64633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tabLst>
                  <a:tab pos="457200" algn="l"/>
                  <a:tab pos="1485900" algn="l"/>
                  <a:tab pos="3149600" algn="l"/>
                </a:tabLst>
              </a:pPr>
              <a:r>
                <a:rPr lang="en-US" sz="1800" dirty="0" err="1" smtClean="0">
                  <a:solidFill>
                    <a:srgbClr val="FF0000"/>
                  </a:solidFill>
                  <a:latin typeface="Courier New" pitchFamily="49" charset="0"/>
                </a:rPr>
                <a:t>mov</a:t>
              </a:r>
              <a:r>
                <a:rPr lang="en-US" sz="1800" dirty="0" smtClean="0">
                  <a:solidFill>
                    <a:srgbClr val="FF0000"/>
                  </a:solidFill>
                  <a:latin typeface="Courier New" pitchFamily="49" charset="0"/>
                </a:rPr>
                <a:t>    %</a:t>
              </a:r>
              <a:r>
                <a:rPr lang="en-US" sz="1800" dirty="0" err="1" smtClean="0">
                  <a:solidFill>
                    <a:srgbClr val="FF0000"/>
                  </a:solidFill>
                  <a:latin typeface="Courier New" pitchFamily="49" charset="0"/>
                </a:rPr>
                <a:t>ebp,%esp</a:t>
              </a:r>
              <a:endParaRPr lang="en-US" sz="1800" dirty="0" smtClean="0">
                <a:solidFill>
                  <a:srgbClr val="FF0000"/>
                </a:solidFill>
                <a:latin typeface="Courier New" pitchFamily="49" charset="0"/>
              </a:endParaRPr>
            </a:p>
            <a:p>
              <a:pPr>
                <a:lnSpc>
                  <a:spcPct val="100000"/>
                </a:lnSpc>
                <a:tabLst>
                  <a:tab pos="457200" algn="l"/>
                  <a:tab pos="1485900" algn="l"/>
                  <a:tab pos="3149600" algn="l"/>
                </a:tabLst>
              </a:pPr>
              <a:r>
                <a:rPr lang="en-US" sz="1800" dirty="0" smtClean="0">
                  <a:solidFill>
                    <a:srgbClr val="FF0000"/>
                  </a:solidFill>
                  <a:latin typeface="Courier New" pitchFamily="49" charset="0"/>
                </a:rPr>
                <a:t>pop    %</a:t>
              </a:r>
              <a:r>
                <a:rPr lang="en-US" sz="1800" dirty="0" err="1" smtClean="0">
                  <a:solidFill>
                    <a:srgbClr val="FF0000"/>
                  </a:solidFill>
                  <a:latin typeface="Courier New" pitchFamily="49" charset="0"/>
                </a:rPr>
                <a:t>ebp</a:t>
              </a:r>
              <a:endParaRPr lang="en-US" sz="1800" dirty="0" smtClean="0">
                <a:solidFill>
                  <a:srgbClr val="FF0000"/>
                </a:solidFill>
                <a:latin typeface="Courier New" pitchFamily="49" charset="0"/>
              </a:endParaRPr>
            </a:p>
          </p:txBody>
        </p:sp>
        <p:cxnSp>
          <p:nvCxnSpPr>
            <p:cNvPr id="10" name="Straight Arrow Connector 9"/>
            <p:cNvCxnSpPr>
              <a:endCxn id="8" idx="1"/>
            </p:cNvCxnSpPr>
            <p:nvPr/>
          </p:nvCxnSpPr>
          <p:spPr bwMode="auto">
            <a:xfrm flipV="1">
              <a:off x="4578963" y="4508427"/>
              <a:ext cx="2006215" cy="92351"/>
            </a:xfrm>
            <a:prstGeom prst="straightConnector1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arrow" w="lg" len="med"/>
            </a:ln>
            <a:effectLst/>
          </p:spPr>
        </p:cxnSp>
      </p:grpSp>
      <p:sp>
        <p:nvSpPr>
          <p:cNvPr id="16" name="Footer Placeholder 1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5438775" cy="573088"/>
          </a:xfrm>
        </p:spPr>
        <p:txBody>
          <a:bodyPr/>
          <a:lstStyle/>
          <a:p>
            <a:r>
              <a:rPr lang="en-US" dirty="0">
                <a:latin typeface="Courier New" pitchFamily="49" charset="0"/>
              </a:rPr>
              <a:t>swap</a:t>
            </a:r>
            <a:r>
              <a:rPr lang="en-US" dirty="0"/>
              <a:t> </a:t>
            </a:r>
            <a:r>
              <a:rPr lang="en-US" dirty="0" smtClean="0"/>
              <a:t>Finish #4</a:t>
            </a:r>
            <a:endParaRPr lang="en-US" dirty="0"/>
          </a:p>
        </p:txBody>
      </p:sp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1050925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239621" name="Rectangle 5"/>
          <p:cNvSpPr>
            <a:spLocks noChangeArrowheads="1"/>
          </p:cNvSpPr>
          <p:nvPr/>
        </p:nvSpPr>
        <p:spPr bwMode="auto">
          <a:xfrm>
            <a:off x="1050925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xp</a:t>
            </a:r>
          </a:p>
        </p:txBody>
      </p:sp>
      <p:sp>
        <p:nvSpPr>
          <p:cNvPr id="239622" name="Rectangle 6"/>
          <p:cNvSpPr>
            <a:spLocks noChangeArrowheads="1"/>
          </p:cNvSpPr>
          <p:nvPr/>
        </p:nvSpPr>
        <p:spPr bwMode="auto">
          <a:xfrm>
            <a:off x="1050925" y="4038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 err="1">
                <a:latin typeface="Calibri" pitchFamily="34" charset="0"/>
              </a:rPr>
              <a:t>Rtn</a:t>
            </a:r>
            <a:r>
              <a:rPr lang="en-US" sz="1800" dirty="0">
                <a:latin typeface="Calibri" pitchFamily="34" charset="0"/>
              </a:rPr>
              <a:t> </a:t>
            </a:r>
            <a:r>
              <a:rPr lang="en-US" sz="1800" dirty="0" err="1">
                <a:latin typeface="Calibri" pitchFamily="34" charset="0"/>
              </a:rPr>
              <a:t>adr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3" name="Rectangle 7"/>
          <p:cNvSpPr>
            <a:spLocks noChangeArrowheads="1"/>
          </p:cNvSpPr>
          <p:nvPr/>
        </p:nvSpPr>
        <p:spPr bwMode="auto">
          <a:xfrm>
            <a:off x="1050925" y="4419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9624" name="Line 8"/>
          <p:cNvSpPr>
            <a:spLocks noChangeShapeType="1"/>
          </p:cNvSpPr>
          <p:nvPr/>
        </p:nvSpPr>
        <p:spPr bwMode="auto">
          <a:xfrm flipH="1">
            <a:off x="2105025" y="4605337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25" name="Text Box 9"/>
          <p:cNvSpPr txBox="1">
            <a:spLocks noChangeArrowheads="1"/>
          </p:cNvSpPr>
          <p:nvPr/>
        </p:nvSpPr>
        <p:spPr bwMode="auto">
          <a:xfrm>
            <a:off x="2698750" y="4433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239627" name="Rectangle 11"/>
          <p:cNvSpPr>
            <a:spLocks noChangeArrowheads="1"/>
          </p:cNvSpPr>
          <p:nvPr/>
        </p:nvSpPr>
        <p:spPr bwMode="auto">
          <a:xfrm>
            <a:off x="1050925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9637" name="Freeform 21"/>
          <p:cNvSpPr>
            <a:spLocks/>
          </p:cNvSpPr>
          <p:nvPr/>
        </p:nvSpPr>
        <p:spPr bwMode="auto">
          <a:xfrm>
            <a:off x="1965325" y="1981200"/>
            <a:ext cx="1003300" cy="2514600"/>
          </a:xfrm>
          <a:custGeom>
            <a:avLst/>
            <a:gdLst/>
            <a:ahLst/>
            <a:cxnLst>
              <a:cxn ang="0">
                <a:pos x="0" y="1584"/>
              </a:cxn>
              <a:cxn ang="0">
                <a:pos x="288" y="1536"/>
              </a:cxn>
              <a:cxn ang="0">
                <a:pos x="528" y="1296"/>
              </a:cxn>
              <a:cxn ang="0">
                <a:pos x="624" y="864"/>
              </a:cxn>
              <a:cxn ang="0">
                <a:pos x="576" y="432"/>
              </a:cxn>
              <a:cxn ang="0">
                <a:pos x="336" y="96"/>
              </a:cxn>
              <a:cxn ang="0">
                <a:pos x="96" y="0"/>
              </a:cxn>
            </a:cxnLst>
            <a:rect l="0" t="0" r="r" b="b"/>
            <a:pathLst>
              <a:path w="632" h="1584">
                <a:moveTo>
                  <a:pt x="0" y="1584"/>
                </a:moveTo>
                <a:cubicBezTo>
                  <a:pt x="100" y="1584"/>
                  <a:pt x="200" y="1584"/>
                  <a:pt x="288" y="1536"/>
                </a:cubicBezTo>
                <a:cubicBezTo>
                  <a:pt x="376" y="1488"/>
                  <a:pt x="472" y="1408"/>
                  <a:pt x="528" y="1296"/>
                </a:cubicBezTo>
                <a:cubicBezTo>
                  <a:pt x="584" y="1184"/>
                  <a:pt x="616" y="1008"/>
                  <a:pt x="624" y="864"/>
                </a:cubicBezTo>
                <a:cubicBezTo>
                  <a:pt x="632" y="720"/>
                  <a:pt x="624" y="560"/>
                  <a:pt x="576" y="432"/>
                </a:cubicBezTo>
                <a:cubicBezTo>
                  <a:pt x="528" y="304"/>
                  <a:pt x="416" y="168"/>
                  <a:pt x="336" y="96"/>
                </a:cubicBezTo>
                <a:cubicBezTo>
                  <a:pt x="256" y="24"/>
                  <a:pt x="136" y="16"/>
                  <a:pt x="96" y="0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9639" name="Text Box 23"/>
          <p:cNvSpPr txBox="1">
            <a:spLocks noChangeArrowheads="1"/>
          </p:cNvSpPr>
          <p:nvPr/>
        </p:nvSpPr>
        <p:spPr bwMode="auto">
          <a:xfrm>
            <a:off x="2689225" y="481488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533400" y="1276290"/>
            <a:ext cx="20415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swap’s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1050925" y="4800600"/>
            <a:ext cx="1066800" cy="381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Old </a:t>
            </a: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ebx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5" name="Line 8"/>
          <p:cNvSpPr>
            <a:spLocks noChangeShapeType="1"/>
          </p:cNvSpPr>
          <p:nvPr/>
        </p:nvSpPr>
        <p:spPr bwMode="auto">
          <a:xfrm flipH="1">
            <a:off x="2117725" y="4986868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507999" y="5486400"/>
            <a:ext cx="3124200" cy="1187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-4(%</a:t>
            </a:r>
            <a:r>
              <a:rPr lang="en-US" sz="1800" dirty="0" err="1">
                <a:latin typeface="Courier New" pitchFamily="49" charset="0"/>
              </a:rPr>
              <a:t>ebp</a:t>
            </a:r>
            <a:r>
              <a:rPr lang="en-US" sz="1800" dirty="0">
                <a:latin typeface="Courier New" pitchFamily="49" charset="0"/>
              </a:rPr>
              <a:t>),%</a:t>
            </a:r>
            <a:r>
              <a:rPr lang="en-US" sz="1800" dirty="0" err="1">
                <a:latin typeface="Courier New" pitchFamily="49" charset="0"/>
              </a:rPr>
              <a:t>ebx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movl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ebp,%esp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popl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ebp</a:t>
            </a:r>
            <a:endParaRPr lang="en-US" sz="1800" dirty="0">
              <a:latin typeface="Courier New" pitchFamily="49" charset="0"/>
            </a:endParaRPr>
          </a:p>
          <a:p>
            <a:pPr>
              <a:lnSpc>
                <a:spcPct val="100000"/>
              </a:lnSpc>
              <a:tabLst>
                <a:tab pos="457200" algn="l"/>
                <a:tab pos="1485900" algn="l"/>
                <a:tab pos="3149600" algn="l"/>
              </a:tabLst>
            </a:pP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u="sng" dirty="0">
                <a:latin typeface="Courier New" pitchFamily="49" charset="0"/>
              </a:rPr>
              <a:t>ret</a:t>
            </a:r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5927725" y="3276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yp</a:t>
            </a: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5927725" y="365760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xp</a:t>
            </a:r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 flipH="1">
            <a:off x="6981825" y="1993900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44" name="Text Box 9"/>
          <p:cNvSpPr txBox="1">
            <a:spLocks noChangeArrowheads="1"/>
          </p:cNvSpPr>
          <p:nvPr/>
        </p:nvSpPr>
        <p:spPr bwMode="auto">
          <a:xfrm>
            <a:off x="7575550" y="1822450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%ebp</a:t>
            </a:r>
          </a:p>
        </p:txBody>
      </p:sp>
      <p:sp>
        <p:nvSpPr>
          <p:cNvPr id="45" name="Rectangle 11"/>
          <p:cNvSpPr>
            <a:spLocks noChangeArrowheads="1"/>
          </p:cNvSpPr>
          <p:nvPr/>
        </p:nvSpPr>
        <p:spPr bwMode="auto">
          <a:xfrm>
            <a:off x="5927725" y="1828800"/>
            <a:ext cx="1066800" cy="1447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latin typeface="Calibri" pitchFamily="34" charset="0"/>
              </a:rPr>
              <a:t>•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47" name="Line 22"/>
          <p:cNvSpPr>
            <a:spLocks noChangeShapeType="1"/>
          </p:cNvSpPr>
          <p:nvPr/>
        </p:nvSpPr>
        <p:spPr bwMode="auto">
          <a:xfrm flipH="1">
            <a:off x="6972300" y="3837517"/>
            <a:ext cx="457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48" name="Text Box 23"/>
          <p:cNvSpPr txBox="1">
            <a:spLocks noChangeArrowheads="1"/>
          </p:cNvSpPr>
          <p:nvPr/>
        </p:nvSpPr>
        <p:spPr bwMode="auto">
          <a:xfrm>
            <a:off x="7566025" y="3666067"/>
            <a:ext cx="7302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%esp</a:t>
            </a: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5410200" y="1276290"/>
            <a:ext cx="2041525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Resulting Stack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7" name="Rectangle 12"/>
          <p:cNvSpPr txBox="1">
            <a:spLocks noChangeArrowheads="1"/>
          </p:cNvSpPr>
          <p:nvPr/>
        </p:nvSpPr>
        <p:spPr>
          <a:xfrm>
            <a:off x="3962400" y="5087938"/>
            <a:ext cx="5119687" cy="11604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Observation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Saved &amp; restored register </a:t>
            </a: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</a:rPr>
              <a:t>%</a:t>
            </a:r>
            <a:r>
              <a:rPr kumimoji="0" lang="en-US" sz="200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</a:rPr>
              <a:t>ebx</a:t>
            </a:r>
            <a:endParaRPr kumimoji="0" lang="en-US" sz="20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Didn’t do so for </a:t>
            </a: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</a:rPr>
              <a:t>%</a:t>
            </a:r>
            <a:r>
              <a:rPr kumimoji="0" lang="en-US" sz="200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</a:rPr>
              <a:t>eax</a:t>
            </a: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, </a:t>
            </a: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</a:rPr>
              <a:t>%</a:t>
            </a:r>
            <a:r>
              <a:rPr kumimoji="0" lang="en-US" sz="200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</a:rPr>
              <a:t>ecx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, or </a:t>
            </a: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</a:rPr>
              <a:t>%</a:t>
            </a:r>
            <a:r>
              <a:rPr kumimoji="0" lang="en-US" sz="200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itchFamily="49" charset="0"/>
              </a:rPr>
              <a:t>edx</a:t>
            </a:r>
            <a:endParaRPr kumimoji="0" lang="en-US" sz="200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4" name="Footer Placeholder 3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Linux Stack Frame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1310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22168</TotalTime>
  <Words>1454</Words>
  <Application>Microsoft Macintosh PowerPoint</Application>
  <PresentationFormat>On-screen Show (4:3)</PresentationFormat>
  <Paragraphs>433</Paragraphs>
  <Slides>18</Slides>
  <Notes>17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template2010</vt:lpstr>
      <vt:lpstr>Section 5: Procedures &amp; Stacks</vt:lpstr>
      <vt:lpstr>IA32/Linux Stack Frame</vt:lpstr>
      <vt:lpstr>Revisiting swap</vt:lpstr>
      <vt:lpstr>Revisiting swap</vt:lpstr>
      <vt:lpstr>Revisiting swap</vt:lpstr>
      <vt:lpstr>Revisiting swap</vt:lpstr>
      <vt:lpstr>swap Setup #1</vt:lpstr>
      <vt:lpstr>swap Setup #1</vt:lpstr>
      <vt:lpstr>swap Setup #2</vt:lpstr>
      <vt:lpstr>swap Setup #3</vt:lpstr>
      <vt:lpstr>swap Body</vt:lpstr>
      <vt:lpstr>swap Finish #1</vt:lpstr>
      <vt:lpstr>swap Finish #1</vt:lpstr>
      <vt:lpstr>swap Finish #2</vt:lpstr>
      <vt:lpstr>swap Finish #3</vt:lpstr>
      <vt:lpstr>swap Finish #4</vt:lpstr>
      <vt:lpstr>Disassembled swap</vt:lpstr>
      <vt:lpstr>swap Finish #4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subject/>
  <dc:creator>Borriello/Ceze</dc:creator>
  <cp:keywords/>
  <dc:description/>
  <cp:lastModifiedBy>Gaetano Borriello</cp:lastModifiedBy>
  <cp:revision>417</cp:revision>
  <cp:lastPrinted>2013-01-30T08:31:11Z</cp:lastPrinted>
  <dcterms:created xsi:type="dcterms:W3CDTF">2013-04-16T14:03:41Z</dcterms:created>
  <dcterms:modified xsi:type="dcterms:W3CDTF">2013-04-16T14:04:05Z</dcterms:modified>
  <cp:category/>
</cp:coreProperties>
</file>