
<file path=[Content_Types].xml><?xml version="1.0" encoding="utf-8"?>
<Types xmlns="http://schemas.openxmlformats.org/package/2006/content-types">
  <Override PartName="/ppt/tags/tag1.xml" ContentType="application/vnd.openxmlformats-officedocument.presentationml.tags+xml"/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s/slide14.xml" ContentType="application/vnd.openxmlformats-officedocument.presentationml.slide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71" r:id="rId1"/>
  </p:sldMasterIdLst>
  <p:notesMasterIdLst>
    <p:notesMasterId r:id="rId17"/>
  </p:notesMasterIdLst>
  <p:handoutMasterIdLst>
    <p:handoutMasterId r:id="rId18"/>
  </p:handoutMasterIdLst>
  <p:sldIdLst>
    <p:sldId id="768" r:id="rId2"/>
    <p:sldId id="665" r:id="rId3"/>
    <p:sldId id="666" r:id="rId4"/>
    <p:sldId id="741" r:id="rId5"/>
    <p:sldId id="668" r:id="rId6"/>
    <p:sldId id="669" r:id="rId7"/>
    <p:sldId id="670" r:id="rId8"/>
    <p:sldId id="671" r:id="rId9"/>
    <p:sldId id="672" r:id="rId10"/>
    <p:sldId id="673" r:id="rId11"/>
    <p:sldId id="674" r:id="rId12"/>
    <p:sldId id="675" r:id="rId13"/>
    <p:sldId id="676" r:id="rId14"/>
    <p:sldId id="677" r:id="rId15"/>
    <p:sldId id="678" r:id="rId16"/>
  </p:sldIdLst>
  <p:sldSz cx="9144000" cy="6858000" type="screen4x3"/>
  <p:notesSz cx="9586913" cy="73025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4"/>
  <p:clrMru>
    <a:srgbClr val="C00000"/>
    <a:srgbClr val="D6D6F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00" autoAdjust="0"/>
    <p:restoredTop sz="92754" autoAdjust="0"/>
  </p:normalViewPr>
  <p:slideViewPr>
    <p:cSldViewPr>
      <p:cViewPr>
        <p:scale>
          <a:sx n="95" d="100"/>
          <a:sy n="95" d="100"/>
        </p:scale>
        <p:origin x="-1168" y="-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gs" Target="tags/tag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912642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4750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216725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5: Procedures &amp; 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Stacks in memory and stack operations</a:t>
            </a:r>
          </a:p>
          <a:p>
            <a:r>
              <a:rPr lang="en-US" dirty="0" smtClean="0"/>
              <a:t>The stack used to keep track of procedure calls</a:t>
            </a:r>
          </a:p>
          <a:p>
            <a:r>
              <a:rPr lang="en-US" dirty="0" smtClean="0"/>
              <a:t>Return addresses and return values</a:t>
            </a:r>
          </a:p>
          <a:p>
            <a:r>
              <a:rPr lang="en-US" u="sng" dirty="0" smtClean="0"/>
              <a:t>Stack-based languages</a:t>
            </a:r>
          </a:p>
          <a:p>
            <a:r>
              <a:rPr lang="en-US" dirty="0" smtClean="0"/>
              <a:t>The Linux stack frame</a:t>
            </a:r>
          </a:p>
          <a:p>
            <a:r>
              <a:rPr lang="en-US" dirty="0" smtClean="0"/>
              <a:t>Passing arguments on the stack</a:t>
            </a:r>
          </a:p>
          <a:p>
            <a:r>
              <a:rPr lang="en-US" dirty="0" smtClean="0"/>
              <a:t>Allocating local variables on the stack</a:t>
            </a:r>
          </a:p>
          <a:p>
            <a:r>
              <a:rPr lang="en-US" dirty="0" smtClean="0"/>
              <a:t>Register-saving conventions</a:t>
            </a:r>
          </a:p>
          <a:p>
            <a:r>
              <a:rPr lang="en-US" smtClean="0"/>
              <a:t>Procedures and stacks on x64 architecture</a:t>
            </a:r>
          </a:p>
          <a:p>
            <a:endParaRPr lang="en-US" smtClean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6858000" cy="555625"/>
          </a:xfrm>
          <a:noFill/>
          <a:ln/>
        </p:spPr>
        <p:txBody>
          <a:bodyPr/>
          <a:lstStyle/>
          <a:p>
            <a:r>
              <a:rPr lang="en-US"/>
              <a:t>Stack-Based Languages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174750"/>
            <a:ext cx="8307387" cy="5530850"/>
          </a:xfrm>
          <a:noFill/>
          <a:ln/>
        </p:spPr>
        <p:txBody>
          <a:bodyPr lIns="90487" tIns="44450" rIns="90487" bIns="44450"/>
          <a:lstStyle/>
          <a:p>
            <a:r>
              <a:rPr lang="en-US" sz="2000" dirty="0"/>
              <a:t>Languages that </a:t>
            </a:r>
            <a:r>
              <a:rPr lang="en-US" sz="2000" dirty="0" smtClean="0"/>
              <a:t>support recursion</a:t>
            </a:r>
            <a:endParaRPr lang="en-US" sz="2000" dirty="0"/>
          </a:p>
          <a:p>
            <a:pPr lvl="1"/>
            <a:r>
              <a:rPr lang="en-US" sz="1800" dirty="0"/>
              <a:t>e.g., C, Pascal, Java</a:t>
            </a:r>
          </a:p>
          <a:p>
            <a:pPr lvl="1"/>
            <a:r>
              <a:rPr lang="en-US" sz="1800" dirty="0"/>
              <a:t>Code must be</a:t>
            </a:r>
            <a:r>
              <a:rPr lang="en-US" sz="1800" dirty="0" smtClean="0"/>
              <a:t> </a:t>
            </a:r>
            <a:r>
              <a:rPr lang="en-US" sz="1800" i="1" u="sng" dirty="0" smtClean="0">
                <a:solidFill>
                  <a:srgbClr val="CC0000"/>
                </a:solidFill>
              </a:rPr>
              <a:t>re-entrant</a:t>
            </a:r>
            <a:endParaRPr lang="en-US" sz="1800" u="sng" dirty="0" smtClean="0">
              <a:solidFill>
                <a:srgbClr val="CC0000"/>
              </a:solidFill>
            </a:endParaRPr>
          </a:p>
          <a:p>
            <a:pPr lvl="2"/>
            <a:r>
              <a:rPr lang="en-US" sz="1800" dirty="0"/>
              <a:t>Multiple simultaneous instantiations of single </a:t>
            </a:r>
            <a:r>
              <a:rPr lang="en-US" sz="1800" dirty="0" smtClean="0"/>
              <a:t>procedure</a:t>
            </a:r>
          </a:p>
          <a:p>
            <a:pPr lvl="1"/>
            <a:r>
              <a:rPr lang="en-US" sz="1800" dirty="0"/>
              <a:t>Need some place to store state of each instantiation</a:t>
            </a:r>
          </a:p>
          <a:p>
            <a:pPr lvl="2"/>
            <a:r>
              <a:rPr lang="en-US" sz="1800" dirty="0"/>
              <a:t>Arguments</a:t>
            </a:r>
          </a:p>
          <a:p>
            <a:pPr lvl="2"/>
            <a:r>
              <a:rPr lang="en-US" sz="1800" dirty="0"/>
              <a:t>Local variables</a:t>
            </a:r>
          </a:p>
          <a:p>
            <a:pPr lvl="2"/>
            <a:r>
              <a:rPr lang="en-US" sz="1800" dirty="0"/>
              <a:t>Return pointer</a:t>
            </a:r>
          </a:p>
          <a:p>
            <a:r>
              <a:rPr lang="en-US" sz="2000" dirty="0"/>
              <a:t>Stack </a:t>
            </a:r>
            <a:r>
              <a:rPr lang="en-US" sz="2000" dirty="0" smtClean="0"/>
              <a:t>discipline</a:t>
            </a:r>
            <a:endParaRPr lang="en-US" sz="2000" dirty="0"/>
          </a:p>
          <a:p>
            <a:pPr lvl="1"/>
            <a:r>
              <a:rPr lang="en-US" sz="1800" dirty="0"/>
              <a:t>State for</a:t>
            </a:r>
            <a:r>
              <a:rPr lang="en-US" sz="1800" dirty="0" smtClean="0"/>
              <a:t> a given </a:t>
            </a:r>
            <a:r>
              <a:rPr lang="en-US" sz="1800" dirty="0"/>
              <a:t>procedure needed for</a:t>
            </a:r>
            <a:r>
              <a:rPr lang="en-US" sz="1800" dirty="0" smtClean="0"/>
              <a:t> a limited </a:t>
            </a:r>
            <a:r>
              <a:rPr lang="en-US" sz="1800" dirty="0"/>
              <a:t>time</a:t>
            </a:r>
            <a:endParaRPr lang="en-US" sz="1800" dirty="0" smtClean="0"/>
          </a:p>
          <a:p>
            <a:pPr lvl="2"/>
            <a:r>
              <a:rPr lang="en-US" sz="1800" dirty="0" smtClean="0"/>
              <a:t>Starting from when it is called </a:t>
            </a:r>
            <a:r>
              <a:rPr lang="en-US" sz="1800" dirty="0"/>
              <a:t>to when</a:t>
            </a:r>
            <a:r>
              <a:rPr lang="en-US" sz="1800" dirty="0" smtClean="0"/>
              <a:t> it returns</a:t>
            </a:r>
          </a:p>
          <a:p>
            <a:pPr lvl="1"/>
            <a:r>
              <a:rPr lang="en-US" sz="1800" dirty="0" err="1"/>
              <a:t>Callee</a:t>
            </a:r>
            <a:r>
              <a:rPr lang="en-US" sz="1800" dirty="0" smtClean="0"/>
              <a:t> always returns </a:t>
            </a:r>
            <a:r>
              <a:rPr lang="en-US" sz="1800" dirty="0"/>
              <a:t>before caller does</a:t>
            </a:r>
          </a:p>
          <a:p>
            <a:r>
              <a:rPr lang="en-US" sz="2000" dirty="0"/>
              <a:t>Stack </a:t>
            </a:r>
            <a:r>
              <a:rPr lang="en-US" sz="2000" dirty="0" smtClean="0"/>
              <a:t>allocated </a:t>
            </a:r>
            <a:r>
              <a:rPr lang="en-US" sz="2000" dirty="0"/>
              <a:t>in</a:t>
            </a:r>
            <a:r>
              <a:rPr lang="en-US" sz="2000" dirty="0" smtClean="0"/>
              <a:t> </a:t>
            </a:r>
            <a:r>
              <a:rPr lang="en-US" sz="2000" i="1" u="sng" dirty="0" smtClean="0">
                <a:solidFill>
                  <a:srgbClr val="CC0000"/>
                </a:solidFill>
              </a:rPr>
              <a:t>frames</a:t>
            </a:r>
          </a:p>
          <a:p>
            <a:pPr lvl="1"/>
            <a:r>
              <a:rPr lang="en-US" sz="1800" dirty="0" smtClean="0"/>
              <a:t>State </a:t>
            </a:r>
            <a:r>
              <a:rPr lang="en-US" sz="1800" dirty="0"/>
              <a:t>for</a:t>
            </a:r>
            <a:r>
              <a:rPr lang="en-US" sz="1800" dirty="0" smtClean="0"/>
              <a:t> a single </a:t>
            </a:r>
            <a:r>
              <a:rPr lang="en-US" sz="1800" dirty="0"/>
              <a:t>procedure instantiation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68300" y="533400"/>
            <a:ext cx="6261100" cy="573088"/>
          </a:xfrm>
          <a:noFill/>
          <a:ln/>
        </p:spPr>
        <p:txBody>
          <a:bodyPr/>
          <a:lstStyle/>
          <a:p>
            <a:r>
              <a:rPr lang="en-US"/>
              <a:t>Call Chain Example</a:t>
            </a:r>
          </a:p>
        </p:txBody>
      </p:sp>
      <p:sp>
        <p:nvSpPr>
          <p:cNvPr id="234500" name="Rectangle 4"/>
          <p:cNvSpPr>
            <a:spLocks noChangeArrowheads="1"/>
          </p:cNvSpPr>
          <p:nvPr/>
        </p:nvSpPr>
        <p:spPr bwMode="auto">
          <a:xfrm>
            <a:off x="457200" y="1447800"/>
            <a:ext cx="1524000" cy="23114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r>
              <a:rPr lang="en-US" sz="1800" dirty="0">
                <a:latin typeface="Courier New" pitchFamily="49" charset="0"/>
              </a:rPr>
              <a:t>(…)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who();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2286000" y="2362200"/>
            <a:ext cx="1600200" cy="23114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who(…)</a:t>
            </a:r>
          </a:p>
          <a:p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34502" name="Rectangle 6"/>
          <p:cNvSpPr>
            <a:spLocks noChangeArrowheads="1"/>
          </p:cNvSpPr>
          <p:nvPr/>
        </p:nvSpPr>
        <p:spPr bwMode="auto">
          <a:xfrm>
            <a:off x="4191000" y="3276600"/>
            <a:ext cx="1524000" cy="23114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amI(…)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34505" name="Rectangle 9"/>
          <p:cNvSpPr>
            <a:spLocks noChangeArrowheads="1"/>
          </p:cNvSpPr>
          <p:nvPr/>
        </p:nvSpPr>
        <p:spPr bwMode="auto">
          <a:xfrm>
            <a:off x="6883400" y="1676400"/>
            <a:ext cx="1498600" cy="35814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4507" name="Rectangle 11"/>
          <p:cNvSpPr>
            <a:spLocks noChangeArrowheads="1"/>
          </p:cNvSpPr>
          <p:nvPr/>
        </p:nvSpPr>
        <p:spPr bwMode="auto">
          <a:xfrm>
            <a:off x="7097713" y="19050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34508" name="Rectangle 12"/>
          <p:cNvSpPr>
            <a:spLocks noChangeArrowheads="1"/>
          </p:cNvSpPr>
          <p:nvPr/>
        </p:nvSpPr>
        <p:spPr bwMode="auto">
          <a:xfrm>
            <a:off x="7097713" y="2590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234509" name="Rectangle 13"/>
          <p:cNvSpPr>
            <a:spLocks noChangeArrowheads="1"/>
          </p:cNvSpPr>
          <p:nvPr/>
        </p:nvSpPr>
        <p:spPr bwMode="auto">
          <a:xfrm>
            <a:off x="7086600" y="32654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234510" name="Rectangle 14"/>
          <p:cNvSpPr>
            <a:spLocks noChangeArrowheads="1"/>
          </p:cNvSpPr>
          <p:nvPr/>
        </p:nvSpPr>
        <p:spPr bwMode="auto">
          <a:xfrm>
            <a:off x="7097713" y="39624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234511" name="Rectangle 15"/>
          <p:cNvSpPr>
            <a:spLocks noChangeArrowheads="1"/>
          </p:cNvSpPr>
          <p:nvPr/>
        </p:nvSpPr>
        <p:spPr bwMode="auto">
          <a:xfrm>
            <a:off x="7097713" y="47244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234512" name="Line 16"/>
          <p:cNvSpPr>
            <a:spLocks noChangeShapeType="1"/>
          </p:cNvSpPr>
          <p:nvPr/>
        </p:nvSpPr>
        <p:spPr bwMode="auto">
          <a:xfrm>
            <a:off x="7402513" y="22098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4513" name="Line 17"/>
          <p:cNvSpPr>
            <a:spLocks noChangeShapeType="1"/>
          </p:cNvSpPr>
          <p:nvPr/>
        </p:nvSpPr>
        <p:spPr bwMode="auto">
          <a:xfrm>
            <a:off x="7402513" y="2895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4514" name="Line 18"/>
          <p:cNvSpPr>
            <a:spLocks noChangeShapeType="1"/>
          </p:cNvSpPr>
          <p:nvPr/>
        </p:nvSpPr>
        <p:spPr bwMode="auto">
          <a:xfrm>
            <a:off x="7402513" y="35814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4515" name="Line 19"/>
          <p:cNvSpPr>
            <a:spLocks noChangeShapeType="1"/>
          </p:cNvSpPr>
          <p:nvPr/>
        </p:nvSpPr>
        <p:spPr bwMode="auto">
          <a:xfrm>
            <a:off x="7402513" y="43434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4516" name="Rectangle 20"/>
          <p:cNvSpPr>
            <a:spLocks noChangeArrowheads="1"/>
          </p:cNvSpPr>
          <p:nvPr/>
        </p:nvSpPr>
        <p:spPr bwMode="auto">
          <a:xfrm>
            <a:off x="6781800" y="1066800"/>
            <a:ext cx="1122101" cy="64376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Example</a:t>
            </a:r>
          </a:p>
          <a:p>
            <a:pPr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Call </a:t>
            </a:r>
            <a:r>
              <a:rPr lang="en-US" sz="1800" dirty="0">
                <a:latin typeface="Calibri" pitchFamily="34" charset="0"/>
              </a:rPr>
              <a:t>Chain</a:t>
            </a:r>
          </a:p>
        </p:txBody>
      </p:sp>
      <p:sp>
        <p:nvSpPr>
          <p:cNvPr id="234519" name="Rectangle 23"/>
          <p:cNvSpPr>
            <a:spLocks noChangeArrowheads="1"/>
          </p:cNvSpPr>
          <p:nvPr/>
        </p:nvSpPr>
        <p:spPr bwMode="auto">
          <a:xfrm>
            <a:off x="7764463" y="32654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234521" name="Line 25"/>
          <p:cNvSpPr>
            <a:spLocks noChangeShapeType="1"/>
          </p:cNvSpPr>
          <p:nvPr/>
        </p:nvSpPr>
        <p:spPr bwMode="auto">
          <a:xfrm>
            <a:off x="7543800" y="2895600"/>
            <a:ext cx="536575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87204" y="5715000"/>
            <a:ext cx="2877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en-US" sz="1800" dirty="0" smtClean="0">
                <a:latin typeface="Calibri" pitchFamily="34" charset="0"/>
              </a:rPr>
              <a:t>Procedure  </a:t>
            </a:r>
            <a:r>
              <a:rPr lang="en-US" sz="1800" dirty="0" err="1" smtClean="0">
                <a:latin typeface="Courier New" pitchFamily="49" charset="0"/>
              </a:rPr>
              <a:t>amI</a:t>
            </a:r>
            <a:r>
              <a:rPr lang="en-US" sz="1800" dirty="0">
                <a:latin typeface="Calibri" pitchFamily="34" charset="0"/>
              </a:rPr>
              <a:t>  is recursive</a:t>
            </a:r>
            <a:br>
              <a:rPr lang="en-US" sz="1800" dirty="0">
                <a:latin typeface="Calibri" pitchFamily="34" charset="0"/>
              </a:rPr>
            </a:br>
            <a:r>
              <a:rPr lang="en-US" sz="1800" dirty="0">
                <a:latin typeface="Calibri" pitchFamily="34" charset="0"/>
              </a:rPr>
              <a:t>(calls itself)</a:t>
            </a: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3" name="Line 1037"/>
          <p:cNvSpPr>
            <a:spLocks noChangeShapeType="1"/>
          </p:cNvSpPr>
          <p:nvPr/>
        </p:nvSpPr>
        <p:spPr bwMode="auto">
          <a:xfrm>
            <a:off x="6324600" y="2244458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35534" name="Rectangle 1038"/>
          <p:cNvSpPr>
            <a:spLocks noChangeArrowheads="1"/>
          </p:cNvSpPr>
          <p:nvPr/>
        </p:nvSpPr>
        <p:spPr bwMode="auto">
          <a:xfrm>
            <a:off x="3898899" y="2069387"/>
            <a:ext cx="2425701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Frame Pointer: </a:t>
            </a: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35543" name="Rectangle 1047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5029200" cy="573088"/>
          </a:xfrm>
        </p:spPr>
        <p:txBody>
          <a:bodyPr/>
          <a:lstStyle/>
          <a:p>
            <a:r>
              <a:rPr lang="en-US"/>
              <a:t>Stack Frames</a:t>
            </a:r>
          </a:p>
        </p:txBody>
      </p:sp>
      <p:sp>
        <p:nvSpPr>
          <p:cNvPr id="235544" name="Rectangle 1048"/>
          <p:cNvSpPr>
            <a:spLocks noGrp="1" noChangeArrowheads="1"/>
          </p:cNvSpPr>
          <p:nvPr>
            <p:ph type="body" idx="1"/>
          </p:nvPr>
        </p:nvSpPr>
        <p:spPr>
          <a:xfrm>
            <a:off x="366713" y="1295400"/>
            <a:ext cx="5462434" cy="5224463"/>
          </a:xfrm>
        </p:spPr>
        <p:txBody>
          <a:bodyPr/>
          <a:lstStyle/>
          <a:p>
            <a:r>
              <a:rPr lang="en-US" dirty="0"/>
              <a:t>Contents</a:t>
            </a:r>
          </a:p>
          <a:p>
            <a:pPr lvl="1"/>
            <a:r>
              <a:rPr lang="en-US" dirty="0"/>
              <a:t>Local variables</a:t>
            </a:r>
          </a:p>
          <a:p>
            <a:pPr lvl="1"/>
            <a:r>
              <a:rPr lang="en-US" dirty="0"/>
              <a:t>Function arguments</a:t>
            </a:r>
          </a:p>
          <a:p>
            <a:pPr lvl="1"/>
            <a:r>
              <a:rPr lang="en-US" dirty="0"/>
              <a:t>Return information</a:t>
            </a:r>
          </a:p>
          <a:p>
            <a:pPr lvl="1"/>
            <a:r>
              <a:rPr lang="en-US" dirty="0"/>
              <a:t>Temporary space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Management</a:t>
            </a:r>
            <a:endParaRPr lang="en-US" dirty="0"/>
          </a:p>
          <a:p>
            <a:pPr lvl="1"/>
            <a:r>
              <a:rPr lang="en-US" dirty="0"/>
              <a:t>Space allocated when</a:t>
            </a:r>
            <a:r>
              <a:rPr lang="en-US" dirty="0" smtClean="0"/>
              <a:t> procedure is entered</a:t>
            </a:r>
          </a:p>
          <a:p>
            <a:pPr lvl="2"/>
            <a:r>
              <a:rPr lang="en-US" dirty="0"/>
              <a:t>“Set-up” code</a:t>
            </a:r>
            <a:endParaRPr lang="en-US" dirty="0" smtClean="0"/>
          </a:p>
          <a:p>
            <a:pPr lvl="1"/>
            <a:r>
              <a:rPr lang="en-US" dirty="0" smtClean="0"/>
              <a:t>Space </a:t>
            </a:r>
            <a:r>
              <a:rPr lang="en-US" dirty="0" err="1" smtClean="0"/>
              <a:t>deallocated</a:t>
            </a:r>
            <a:r>
              <a:rPr lang="en-US" dirty="0" smtClean="0"/>
              <a:t> upon return</a:t>
            </a:r>
            <a:endParaRPr lang="en-US" dirty="0"/>
          </a:p>
          <a:p>
            <a:pPr lvl="2"/>
            <a:r>
              <a:rPr lang="en-US" dirty="0"/>
              <a:t>“Finish” </a:t>
            </a:r>
            <a:r>
              <a:rPr lang="en-US" dirty="0" smtClean="0"/>
              <a:t>code</a:t>
            </a:r>
            <a:endParaRPr lang="en-US" dirty="0"/>
          </a:p>
        </p:txBody>
      </p:sp>
      <p:sp>
        <p:nvSpPr>
          <p:cNvPr id="16" name="Line 1037"/>
          <p:cNvSpPr>
            <a:spLocks noChangeShapeType="1"/>
          </p:cNvSpPr>
          <p:nvPr/>
        </p:nvSpPr>
        <p:spPr bwMode="auto">
          <a:xfrm>
            <a:off x="6334572" y="3943529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7" name="Rectangle 1038"/>
          <p:cNvSpPr>
            <a:spLocks noChangeArrowheads="1"/>
          </p:cNvSpPr>
          <p:nvPr/>
        </p:nvSpPr>
        <p:spPr bwMode="auto">
          <a:xfrm>
            <a:off x="3908871" y="3768458"/>
            <a:ext cx="2425701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alibri" pitchFamily="34" charset="0"/>
              </a:rPr>
              <a:t>Stack Pointer: </a:t>
            </a: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4"/>
          <p:cNvSpPr>
            <a:spLocks noChangeArrowheads="1"/>
          </p:cNvSpPr>
          <p:nvPr/>
        </p:nvSpPr>
        <p:spPr bwMode="auto">
          <a:xfrm>
            <a:off x="7089775" y="533400"/>
            <a:ext cx="1292225" cy="156709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Previous</a:t>
            </a:r>
          </a:p>
          <a:p>
            <a:pPr algn="ctr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Frame</a:t>
            </a: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 useBgFill="1">
        <p:nvSpPr>
          <p:cNvPr id="19" name="Rectangle 14"/>
          <p:cNvSpPr>
            <a:spLocks noChangeArrowheads="1"/>
          </p:cNvSpPr>
          <p:nvPr/>
        </p:nvSpPr>
        <p:spPr bwMode="auto">
          <a:xfrm>
            <a:off x="6934200" y="4493900"/>
            <a:ext cx="1666417" cy="459100"/>
          </a:xfrm>
          <a:prstGeom prst="rect">
            <a:avLst/>
          </a:prstGeom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Stack “Top”</a:t>
            </a:r>
          </a:p>
        </p:txBody>
      </p:sp>
      <p:sp>
        <p:nvSpPr>
          <p:cNvPr id="20" name="Down Arrow 19"/>
          <p:cNvSpPr/>
          <p:nvPr/>
        </p:nvSpPr>
        <p:spPr bwMode="auto">
          <a:xfrm flipV="1">
            <a:off x="7462608" y="4114800"/>
            <a:ext cx="609600" cy="381000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7089775" y="2092058"/>
            <a:ext cx="1292225" cy="19465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 smtClean="0">
                <a:latin typeface="Calibri" pitchFamily="34" charset="0"/>
              </a:rPr>
              <a:t>Frame for</a:t>
            </a:r>
            <a:br>
              <a:rPr lang="en-US" dirty="0" smtClean="0">
                <a:latin typeface="Calibri" pitchFamily="34" charset="0"/>
              </a:rPr>
            </a:br>
            <a:r>
              <a:rPr lang="en-US" dirty="0" smtClean="0">
                <a:latin typeface="Calibri" pitchFamily="34" charset="0"/>
              </a:rPr>
              <a:t>current</a:t>
            </a:r>
          </a:p>
          <a:p>
            <a:pPr algn="ctr">
              <a:lnSpc>
                <a:spcPct val="100000"/>
              </a:lnSpc>
            </a:pPr>
            <a:r>
              <a:rPr lang="en-US" dirty="0" smtClean="0">
                <a:latin typeface="Courier New" pitchFamily="49" charset="0"/>
              </a:rPr>
              <a:t>proc</a:t>
            </a:r>
            <a:endParaRPr lang="en-US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1257136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85800" y="1447800"/>
            <a:ext cx="1524000" cy="23114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r>
              <a:rPr lang="en-US" sz="1800" dirty="0">
                <a:latin typeface="Courier New" pitchFamily="49" charset="0"/>
              </a:rPr>
              <a:t>(…)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who();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1742227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1567156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2487810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2293868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72062" y="2133600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who(…)</a:t>
            </a:r>
          </a:p>
          <a:p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26629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24879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34085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32146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1981200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amI(…)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35773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34023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43229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41290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2126181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6" name="Rectangle 1034"/>
          <p:cNvSpPr>
            <a:spLocks noChangeArrowheads="1"/>
          </p:cNvSpPr>
          <p:nvPr/>
        </p:nvSpPr>
        <p:spPr bwMode="auto">
          <a:xfrm>
            <a:off x="6934200" y="34761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amI(…)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44917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43167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52373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50434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2126181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6" name="Rectangle 1034"/>
          <p:cNvSpPr>
            <a:spLocks noChangeArrowheads="1"/>
          </p:cNvSpPr>
          <p:nvPr/>
        </p:nvSpPr>
        <p:spPr bwMode="auto">
          <a:xfrm>
            <a:off x="6934200" y="34761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7" name="Rectangle 1034"/>
          <p:cNvSpPr>
            <a:spLocks noChangeArrowheads="1"/>
          </p:cNvSpPr>
          <p:nvPr/>
        </p:nvSpPr>
        <p:spPr bwMode="auto">
          <a:xfrm>
            <a:off x="6934200" y="43905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 smtClean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 smtClean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amI(…)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54061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52311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61517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59578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2126181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6" name="Rectangle 1034"/>
          <p:cNvSpPr>
            <a:spLocks noChangeArrowheads="1"/>
          </p:cNvSpPr>
          <p:nvPr/>
        </p:nvSpPr>
        <p:spPr bwMode="auto">
          <a:xfrm>
            <a:off x="6934200" y="34761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7" name="Rectangle 1034"/>
          <p:cNvSpPr>
            <a:spLocks noChangeArrowheads="1"/>
          </p:cNvSpPr>
          <p:nvPr/>
        </p:nvSpPr>
        <p:spPr bwMode="auto">
          <a:xfrm>
            <a:off x="6934200" y="43905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 smtClean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 smtClean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8" name="Rectangle 1034"/>
          <p:cNvSpPr>
            <a:spLocks noChangeArrowheads="1"/>
          </p:cNvSpPr>
          <p:nvPr/>
        </p:nvSpPr>
        <p:spPr bwMode="auto">
          <a:xfrm>
            <a:off x="6934200" y="53049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 smtClean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 smtClean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amI(…)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44917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43167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52373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50434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2895600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6" name="Rectangle 1034"/>
          <p:cNvSpPr>
            <a:spLocks noChangeArrowheads="1"/>
          </p:cNvSpPr>
          <p:nvPr/>
        </p:nvSpPr>
        <p:spPr bwMode="auto">
          <a:xfrm>
            <a:off x="6934200" y="34761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7" name="Rectangle 1034"/>
          <p:cNvSpPr>
            <a:spLocks noChangeArrowheads="1"/>
          </p:cNvSpPr>
          <p:nvPr/>
        </p:nvSpPr>
        <p:spPr bwMode="auto">
          <a:xfrm>
            <a:off x="6934200" y="43905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 smtClean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 smtClean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31" name="Footer Placeholder 3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amI(…)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35773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34023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43229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41290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2895600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6" name="Rectangle 1034"/>
          <p:cNvSpPr>
            <a:spLocks noChangeArrowheads="1"/>
          </p:cNvSpPr>
          <p:nvPr/>
        </p:nvSpPr>
        <p:spPr bwMode="auto">
          <a:xfrm>
            <a:off x="6934200" y="34761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who(…)</a:t>
            </a:r>
          </a:p>
          <a:p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26629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24879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34085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32146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2514600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685800" y="1447800"/>
            <a:ext cx="1600200" cy="2305759"/>
          </a:xfrm>
          <a:prstGeom prst="rect">
            <a:avLst/>
          </a:prstGeom>
          <a:solidFill>
            <a:srgbClr val="F1C7C7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amI(…)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/>
            <a:r>
              <a:rPr lang="en-US" sz="1800" dirty="0" smtClean="0">
                <a:latin typeface="Courier New" pitchFamily="49" charset="0"/>
              </a:rPr>
              <a:t>•</a:t>
            </a:r>
            <a:endParaRPr lang="en-US" sz="1800" dirty="0">
              <a:latin typeface="Courier New" pitchFamily="49" charset="0"/>
            </a:endParaRP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 lvl="1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35773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34023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43229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41290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2133600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6" name="Rectangle 1034"/>
          <p:cNvSpPr>
            <a:spLocks noChangeArrowheads="1"/>
          </p:cNvSpPr>
          <p:nvPr/>
        </p:nvSpPr>
        <p:spPr bwMode="auto">
          <a:xfrm>
            <a:off x="6934200" y="3476164"/>
            <a:ext cx="1292225" cy="920765"/>
          </a:xfrm>
          <a:prstGeom prst="rect">
            <a:avLst/>
          </a:prstGeom>
          <a:solidFill>
            <a:srgbClr val="F1C7C7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amI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85800" y="1447800"/>
            <a:ext cx="1600200" cy="2311400"/>
          </a:xfrm>
          <a:prstGeom prst="rect">
            <a:avLst/>
          </a:prstGeom>
          <a:solidFill>
            <a:srgbClr val="D5F1C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who(…)</a:t>
            </a:r>
          </a:p>
          <a:p>
            <a:r>
              <a:rPr lang="en-US" sz="1800" dirty="0" err="1">
                <a:latin typeface="Courier New" pitchFamily="49" charset="0"/>
              </a:rPr>
              <a:t>{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amI();</a:t>
            </a:r>
          </a:p>
          <a:p>
            <a:pPr marL="342900" lvl="1"/>
            <a:r>
              <a:rPr lang="en-US" sz="1800" dirty="0" err="1">
                <a:latin typeface="Courier New" pitchFamily="49" charset="0"/>
              </a:rPr>
              <a:t>• • •</a:t>
            </a:r>
          </a:p>
          <a:p>
            <a:r>
              <a:rPr lang="en-US" sz="1800" dirty="0" err="1">
                <a:latin typeface="Courier New" pitchFamily="49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2662992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2487921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3408575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3214633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57200" y="3040581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4" name="Rectangle 1034"/>
          <p:cNvSpPr>
            <a:spLocks noChangeArrowheads="1"/>
          </p:cNvSpPr>
          <p:nvPr/>
        </p:nvSpPr>
        <p:spPr bwMode="auto">
          <a:xfrm>
            <a:off x="6937375" y="2560572"/>
            <a:ext cx="1292225" cy="920765"/>
          </a:xfrm>
          <a:prstGeom prst="rect">
            <a:avLst/>
          </a:prstGeom>
          <a:solidFill>
            <a:srgbClr val="D5F1C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smtClean="0">
                <a:latin typeface="Courier New" pitchFamily="49" charset="0"/>
              </a:rPr>
              <a:t>who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85800" y="1447800"/>
            <a:ext cx="1524000" cy="231140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r>
              <a:rPr lang="en-US" sz="1800" dirty="0">
                <a:latin typeface="Courier New" pitchFamily="49" charset="0"/>
              </a:rPr>
              <a:t>(…)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who();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 marL="342900" lvl="1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•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3516313" y="14478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3516313" y="21336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who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3505200" y="2808288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3516313" y="3505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3516313" y="4267200"/>
            <a:ext cx="606425" cy="36353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0" name="Line 16"/>
          <p:cNvSpPr>
            <a:spLocks noChangeShapeType="1"/>
          </p:cNvSpPr>
          <p:nvPr/>
        </p:nvSpPr>
        <p:spPr bwMode="auto">
          <a:xfrm>
            <a:off x="3821113" y="17526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>
            <a:off x="3821113" y="24384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2" name="Line 18"/>
          <p:cNvSpPr>
            <a:spLocks noChangeShapeType="1"/>
          </p:cNvSpPr>
          <p:nvPr/>
        </p:nvSpPr>
        <p:spPr bwMode="auto">
          <a:xfrm>
            <a:off x="3821113" y="3124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821113" y="3886200"/>
            <a:ext cx="0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4183063" y="2796301"/>
            <a:ext cx="606425" cy="36353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>
                <a:solidFill>
                  <a:schemeClr val="bg1">
                    <a:lumMod val="65000"/>
                  </a:schemeClr>
                </a:solidFill>
                <a:latin typeface="Courier New" pitchFamily="49" charset="0"/>
              </a:rPr>
              <a:t>amI</a:t>
            </a:r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962400" y="2438400"/>
            <a:ext cx="536575" cy="4318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Rectangle 1034"/>
          <p:cNvSpPr>
            <a:spLocks noChangeArrowheads="1"/>
          </p:cNvSpPr>
          <p:nvPr/>
        </p:nvSpPr>
        <p:spPr bwMode="auto">
          <a:xfrm>
            <a:off x="6934200" y="1642726"/>
            <a:ext cx="1292225" cy="920765"/>
          </a:xfrm>
          <a:prstGeom prst="rect">
            <a:avLst/>
          </a:prstGeom>
          <a:solidFill>
            <a:srgbClr val="F6F5BD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 sz="1800" dirty="0">
              <a:latin typeface="Courier New" pitchFamily="49" charset="0"/>
            </a:endParaRPr>
          </a:p>
          <a:p>
            <a:pPr algn="ctr"/>
            <a:r>
              <a:rPr lang="en-US" sz="1800" dirty="0" err="1" smtClean="0">
                <a:latin typeface="Courier New" pitchFamily="49" charset="0"/>
              </a:rPr>
              <a:t>yoo</a:t>
            </a:r>
            <a:endParaRPr lang="en-US" sz="1800" dirty="0">
              <a:latin typeface="Courier New" pitchFamily="49" charset="0"/>
            </a:endParaRPr>
          </a:p>
          <a:p>
            <a:endParaRPr lang="en-US" sz="1800" dirty="0">
              <a:latin typeface="Courier New" pitchFamily="49" charset="0"/>
            </a:endParaRPr>
          </a:p>
        </p:txBody>
      </p:sp>
      <p:sp>
        <p:nvSpPr>
          <p:cNvPr id="17" name="Line 1037"/>
          <p:cNvSpPr>
            <a:spLocks noChangeShapeType="1"/>
          </p:cNvSpPr>
          <p:nvPr/>
        </p:nvSpPr>
        <p:spPr bwMode="auto">
          <a:xfrm>
            <a:off x="6182172" y="1742227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18" name="Rectangle 1038"/>
          <p:cNvSpPr>
            <a:spLocks noChangeArrowheads="1"/>
          </p:cNvSpPr>
          <p:nvPr/>
        </p:nvSpPr>
        <p:spPr bwMode="auto">
          <a:xfrm>
            <a:off x="5410200" y="1567156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ebp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9" name="Line 1037"/>
          <p:cNvSpPr>
            <a:spLocks noChangeShapeType="1"/>
          </p:cNvSpPr>
          <p:nvPr/>
        </p:nvSpPr>
        <p:spPr bwMode="auto">
          <a:xfrm>
            <a:off x="6192144" y="2487810"/>
            <a:ext cx="71799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20" name="Rectangle 1038"/>
          <p:cNvSpPr>
            <a:spLocks noChangeArrowheads="1"/>
          </p:cNvSpPr>
          <p:nvPr/>
        </p:nvSpPr>
        <p:spPr bwMode="auto">
          <a:xfrm>
            <a:off x="5420172" y="2293868"/>
            <a:ext cx="771972" cy="36676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%</a:t>
            </a:r>
            <a:r>
              <a:rPr lang="en-US" sz="1800" dirty="0" err="1" smtClean="0">
                <a:latin typeface="Courier New" pitchFamily="49" charset="0"/>
              </a:rPr>
              <a:t>esp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ectangle 1034"/>
          <p:cNvSpPr>
            <a:spLocks noChangeArrowheads="1"/>
          </p:cNvSpPr>
          <p:nvPr/>
        </p:nvSpPr>
        <p:spPr bwMode="auto">
          <a:xfrm>
            <a:off x="6934200" y="831835"/>
            <a:ext cx="1292225" cy="8284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 anchor="ctr" anchorCtr="1">
            <a:spAutoFit/>
          </a:bodyPr>
          <a:lstStyle/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  <a:p>
            <a:pPr algn="ctr">
              <a:lnSpc>
                <a:spcPct val="100000"/>
              </a:lnSpc>
            </a:pPr>
            <a:endParaRPr lang="en-US" dirty="0"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8071" y="381000"/>
            <a:ext cx="862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Stack</a:t>
            </a:r>
          </a:p>
        </p:txBody>
      </p:sp>
      <p:sp>
        <p:nvSpPr>
          <p:cNvPr id="30" name="Right Arrow 29"/>
          <p:cNvSpPr/>
          <p:nvPr/>
        </p:nvSpPr>
        <p:spPr bwMode="auto">
          <a:xfrm>
            <a:off x="472062" y="2888181"/>
            <a:ext cx="594738" cy="388419"/>
          </a:xfrm>
          <a:prstGeom prst="rightArrow">
            <a:avLst/>
          </a:prstGeom>
          <a:solidFill>
            <a:srgbClr val="C0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Stack-Based Languages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22167</TotalTime>
  <Words>660</Words>
  <Application>Microsoft Macintosh PowerPoint</Application>
  <PresentationFormat>On-screen Show (4:3)</PresentationFormat>
  <Paragraphs>353</Paragraphs>
  <Slides>15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template2010</vt:lpstr>
      <vt:lpstr>Section 5: Procedures &amp; Stacks</vt:lpstr>
      <vt:lpstr>Stack-Based Languages</vt:lpstr>
      <vt:lpstr>Call Chain Example</vt:lpstr>
      <vt:lpstr>Stack Frames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417</cp:revision>
  <cp:lastPrinted>2013-01-30T08:31:11Z</cp:lastPrinted>
  <dcterms:created xsi:type="dcterms:W3CDTF">2013-04-16T14:03:18Z</dcterms:created>
  <dcterms:modified xsi:type="dcterms:W3CDTF">2013-04-16T14:03:39Z</dcterms:modified>
  <cp:category/>
</cp:coreProperties>
</file>