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6"/>
  </p:notesMasterIdLst>
  <p:handoutMasterIdLst>
    <p:handoutMasterId r:id="rId17"/>
  </p:handoutMasterIdLst>
  <p:sldIdLst>
    <p:sldId id="770" r:id="rId2"/>
    <p:sldId id="771" r:id="rId3"/>
    <p:sldId id="795" r:id="rId4"/>
    <p:sldId id="789" r:id="rId5"/>
    <p:sldId id="772" r:id="rId6"/>
    <p:sldId id="773" r:id="rId7"/>
    <p:sldId id="774" r:id="rId8"/>
    <p:sldId id="776" r:id="rId9"/>
    <p:sldId id="777" r:id="rId10"/>
    <p:sldId id="778" r:id="rId11"/>
    <p:sldId id="779" r:id="rId12"/>
    <p:sldId id="780" r:id="rId13"/>
    <p:sldId id="781" r:id="rId14"/>
    <p:sldId id="796" r:id="rId15"/>
  </p:sldIdLst>
  <p:sldSz cx="9144000" cy="6858000" type="screen4x3"/>
  <p:notesSz cx="9586913" cy="7302500"/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4" autoAdjust="0"/>
    <p:restoredTop sz="91948" autoAdjust="0"/>
  </p:normalViewPr>
  <p:slideViewPr>
    <p:cSldViewPr snapToGrid="0">
      <p:cViewPr>
        <p:scale>
          <a:sx n="114" d="100"/>
          <a:sy n="114" d="100"/>
        </p:scale>
        <p:origin x="-1554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4750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.long – for IA32</a:t>
            </a:r>
            <a:r>
              <a:rPr lang="en-US" baseline="0"/>
              <a:t> code (long words are 32-bits wide, which matches address width for IA32)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43225" y="522288"/>
            <a:ext cx="3714750" cy="2786062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4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7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9" y="435678"/>
            <a:ext cx="8405983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6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7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3" y="445070"/>
            <a:ext cx="8405239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7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7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1" y="371182"/>
            <a:ext cx="838891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6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2" y="-48397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7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0" y="352426"/>
            <a:ext cx="3581400" cy="1095375"/>
          </a:xfrm>
          <a:noFill/>
          <a:ln/>
        </p:spPr>
        <p:txBody>
          <a:bodyPr/>
          <a:lstStyle/>
          <a:p>
            <a:pPr marL="0" indent="0"/>
            <a:r>
              <a:rPr lang="en-US" dirty="0"/>
              <a:t>Switch Statement Example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2" y="1905001"/>
            <a:ext cx="3441700" cy="4471766"/>
          </a:xfrm>
          <a:noFill/>
          <a:ln/>
        </p:spPr>
        <p:txBody>
          <a:bodyPr lIns="90487" tIns="44450" rIns="90487" bIns="44450"/>
          <a:lstStyle/>
          <a:p>
            <a:pPr marL="228600" indent="-228600"/>
            <a:r>
              <a:rPr lang="en-US" dirty="0" smtClean="0"/>
              <a:t>Multiple </a:t>
            </a:r>
            <a:r>
              <a:rPr lang="en-US" dirty="0"/>
              <a:t>case </a:t>
            </a:r>
            <a:r>
              <a:rPr lang="en-US" dirty="0" smtClean="0"/>
              <a:t>labels</a:t>
            </a:r>
          </a:p>
          <a:p>
            <a:pPr marL="628650" lvl="1" indent="-228600"/>
            <a:r>
              <a:rPr lang="en-US" dirty="0" smtClean="0"/>
              <a:t>Here: 5, 6</a:t>
            </a:r>
            <a:endParaRPr lang="en-US" dirty="0"/>
          </a:p>
          <a:p>
            <a:pPr marL="228600" indent="-228600"/>
            <a:r>
              <a:rPr lang="en-US" dirty="0"/>
              <a:t>Fall through </a:t>
            </a:r>
            <a:r>
              <a:rPr lang="en-US" dirty="0" smtClean="0"/>
              <a:t>cases</a:t>
            </a:r>
          </a:p>
          <a:p>
            <a:pPr marL="628650" lvl="1" indent="-228600"/>
            <a:r>
              <a:rPr lang="en-US" dirty="0" smtClean="0"/>
              <a:t>Here: 2</a:t>
            </a:r>
            <a:endParaRPr lang="en-US" dirty="0"/>
          </a:p>
          <a:p>
            <a:pPr marL="228600" indent="-228600"/>
            <a:r>
              <a:rPr lang="en-US" dirty="0"/>
              <a:t>Missing </a:t>
            </a:r>
            <a:r>
              <a:rPr lang="en-US" dirty="0" smtClean="0"/>
              <a:t>cases</a:t>
            </a:r>
          </a:p>
          <a:p>
            <a:pPr marL="628650" lvl="1" indent="-228600"/>
            <a:r>
              <a:rPr lang="en-US" dirty="0" smtClean="0"/>
              <a:t>Here: 4</a:t>
            </a:r>
          </a:p>
          <a:p>
            <a:pPr marL="628650" lvl="1" indent="-228600"/>
            <a:endParaRPr lang="en-US" dirty="0" smtClean="0"/>
          </a:p>
          <a:p>
            <a:pPr marL="628650" lvl="1" indent="-228600"/>
            <a:endParaRPr lang="en-US" dirty="0" smtClean="0"/>
          </a:p>
          <a:p>
            <a:pPr marL="228600" indent="-228600"/>
            <a:r>
              <a:rPr lang="en-US" dirty="0" smtClean="0"/>
              <a:t>Lots to manage, we need a </a:t>
            </a:r>
            <a:r>
              <a:rPr lang="en-US" i="1" dirty="0" smtClean="0">
                <a:solidFill>
                  <a:srgbClr val="C00000"/>
                </a:solidFill>
              </a:rPr>
              <a:t>jump table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152400" y="265550"/>
            <a:ext cx="4114800" cy="646074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long </a:t>
            </a:r>
            <a:r>
              <a:rPr lang="en-US" sz="1800" dirty="0" err="1" smtClean="0">
                <a:latin typeface="Courier New" pitchFamily="49" charset="0"/>
              </a:rPr>
              <a:t>switch_eg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(unsigned</a:t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long </a:t>
            </a:r>
            <a:r>
              <a:rPr lang="en-US" sz="1800" dirty="0">
                <a:latin typeface="Courier New" pitchFamily="49" charset="0"/>
              </a:rPr>
              <a:t>x, long y, long z)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long w = 1;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switch(x)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case 1: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w = y*z;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case 2: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w = y/z;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/* Fall Through */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case 3: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w += z;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case 5: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case 6: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w -= z;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default: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w = 2;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return w;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61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7513"/>
            <a:ext cx="6451600" cy="573088"/>
          </a:xfrm>
        </p:spPr>
        <p:txBody>
          <a:bodyPr/>
          <a:lstStyle/>
          <a:p>
            <a:r>
              <a:rPr lang="en-US"/>
              <a:t>Jump Table Structure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007102" y="1588532"/>
            <a:ext cx="2603500" cy="838200"/>
            <a:chOff x="3688" y="864"/>
            <a:chExt cx="1640" cy="528"/>
          </a:xfrm>
        </p:grpSpPr>
        <p:sp>
          <p:nvSpPr>
            <p:cNvPr id="210949" name="Rectangle 5"/>
            <p:cNvSpPr>
              <a:spLocks noChangeArrowheads="1"/>
            </p:cNvSpPr>
            <p:nvPr/>
          </p:nvSpPr>
          <p:spPr bwMode="auto">
            <a:xfrm>
              <a:off x="4320" y="864"/>
              <a:ext cx="1008" cy="528"/>
            </a:xfrm>
            <a:prstGeom prst="rect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 Block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0</a:t>
              </a:r>
            </a:p>
          </p:txBody>
        </p:sp>
        <p:sp>
          <p:nvSpPr>
            <p:cNvPr id="210950" name="Rectangle 6"/>
            <p:cNvSpPr>
              <a:spLocks noChangeArrowheads="1"/>
            </p:cNvSpPr>
            <p:nvPr/>
          </p:nvSpPr>
          <p:spPr bwMode="auto">
            <a:xfrm>
              <a:off x="3688" y="864"/>
              <a:ext cx="640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Targ0:</a:t>
              </a:r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6007102" y="2579132"/>
            <a:ext cx="2603500" cy="838200"/>
            <a:chOff x="3688" y="1488"/>
            <a:chExt cx="1640" cy="528"/>
          </a:xfrm>
        </p:grpSpPr>
        <p:sp>
          <p:nvSpPr>
            <p:cNvPr id="210952" name="Rectangle 8"/>
            <p:cNvSpPr>
              <a:spLocks noChangeArrowheads="1"/>
            </p:cNvSpPr>
            <p:nvPr/>
          </p:nvSpPr>
          <p:spPr bwMode="auto">
            <a:xfrm>
              <a:off x="4320" y="1488"/>
              <a:ext cx="1008" cy="528"/>
            </a:xfrm>
            <a:prstGeom prst="rect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 Block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1</a:t>
              </a:r>
            </a:p>
          </p:txBody>
        </p:sp>
        <p:sp>
          <p:nvSpPr>
            <p:cNvPr id="210953" name="Rectangle 9"/>
            <p:cNvSpPr>
              <a:spLocks noChangeArrowheads="1"/>
            </p:cNvSpPr>
            <p:nvPr/>
          </p:nvSpPr>
          <p:spPr bwMode="auto">
            <a:xfrm>
              <a:off x="3688" y="1488"/>
              <a:ext cx="640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Targ1:</a:t>
              </a:r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6007102" y="3569732"/>
            <a:ext cx="2603500" cy="838200"/>
            <a:chOff x="3688" y="2112"/>
            <a:chExt cx="1640" cy="528"/>
          </a:xfrm>
        </p:grpSpPr>
        <p:sp>
          <p:nvSpPr>
            <p:cNvPr id="210955" name="Rectangle 11"/>
            <p:cNvSpPr>
              <a:spLocks noChangeArrowheads="1"/>
            </p:cNvSpPr>
            <p:nvPr/>
          </p:nvSpPr>
          <p:spPr bwMode="auto">
            <a:xfrm>
              <a:off x="4320" y="2112"/>
              <a:ext cx="1008" cy="528"/>
            </a:xfrm>
            <a:prstGeom prst="rect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 Block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2</a:t>
              </a:r>
            </a:p>
          </p:txBody>
        </p:sp>
        <p:sp>
          <p:nvSpPr>
            <p:cNvPr id="210956" name="Rectangle 12"/>
            <p:cNvSpPr>
              <a:spLocks noChangeArrowheads="1"/>
            </p:cNvSpPr>
            <p:nvPr/>
          </p:nvSpPr>
          <p:spPr bwMode="auto">
            <a:xfrm>
              <a:off x="3688" y="2112"/>
              <a:ext cx="640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Targ2: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5699124" y="5703332"/>
            <a:ext cx="2879725" cy="838200"/>
            <a:chOff x="3494" y="3456"/>
            <a:chExt cx="1814" cy="528"/>
          </a:xfrm>
        </p:grpSpPr>
        <p:sp>
          <p:nvSpPr>
            <p:cNvPr id="210958" name="Rectangle 14"/>
            <p:cNvSpPr>
              <a:spLocks noChangeArrowheads="1"/>
            </p:cNvSpPr>
            <p:nvPr/>
          </p:nvSpPr>
          <p:spPr bwMode="auto">
            <a:xfrm>
              <a:off x="4300" y="3456"/>
              <a:ext cx="1008" cy="528"/>
            </a:xfrm>
            <a:prstGeom prst="rect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 Block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i="1" dirty="0">
                  <a:latin typeface="Calibri" pitchFamily="34" charset="0"/>
                </a:rPr>
                <a:t>n</a:t>
              </a:r>
              <a:r>
                <a:rPr lang="en-US" sz="1800" dirty="0">
                  <a:latin typeface="Calibri" pitchFamily="34" charset="0"/>
                </a:rPr>
                <a:t>–1</a:t>
              </a:r>
            </a:p>
          </p:txBody>
        </p:sp>
        <p:sp>
          <p:nvSpPr>
            <p:cNvPr id="210959" name="Rectangle 15"/>
            <p:cNvSpPr>
              <a:spLocks noChangeArrowheads="1"/>
            </p:cNvSpPr>
            <p:nvPr/>
          </p:nvSpPr>
          <p:spPr bwMode="auto">
            <a:xfrm>
              <a:off x="3494" y="3456"/>
              <a:ext cx="814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Targ</a:t>
              </a:r>
              <a:r>
                <a:rPr lang="en-US" sz="1800" i="1">
                  <a:latin typeface="Courier New" pitchFamily="49" charset="0"/>
                </a:rPr>
                <a:t>n</a:t>
              </a:r>
              <a:r>
                <a:rPr lang="en-US" sz="1800">
                  <a:latin typeface="Courier New" pitchFamily="49" charset="0"/>
                </a:rPr>
                <a:t>-1:</a:t>
              </a:r>
            </a:p>
          </p:txBody>
        </p:sp>
      </p:grpSp>
      <p:sp>
        <p:nvSpPr>
          <p:cNvPr id="210960" name="Rectangle 16"/>
          <p:cNvSpPr>
            <a:spLocks noChangeArrowheads="1"/>
          </p:cNvSpPr>
          <p:nvPr/>
        </p:nvSpPr>
        <p:spPr bwMode="auto">
          <a:xfrm>
            <a:off x="7010400" y="4560332"/>
            <a:ext cx="1600200" cy="9144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•</a:t>
            </a:r>
          </a:p>
        </p:txBody>
      </p:sp>
      <p:sp>
        <p:nvSpPr>
          <p:cNvPr id="210962" name="Rectangle 18"/>
          <p:cNvSpPr>
            <a:spLocks noChangeArrowheads="1"/>
          </p:cNvSpPr>
          <p:nvPr/>
        </p:nvSpPr>
        <p:spPr bwMode="auto">
          <a:xfrm>
            <a:off x="3838575" y="1664732"/>
            <a:ext cx="16002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Targ0</a:t>
            </a:r>
          </a:p>
        </p:txBody>
      </p:sp>
      <p:sp>
        <p:nvSpPr>
          <p:cNvPr id="210963" name="Rectangle 19"/>
          <p:cNvSpPr>
            <a:spLocks noChangeArrowheads="1"/>
          </p:cNvSpPr>
          <p:nvPr/>
        </p:nvSpPr>
        <p:spPr bwMode="auto">
          <a:xfrm>
            <a:off x="3838575" y="2045732"/>
            <a:ext cx="16002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Targ1</a:t>
            </a:r>
          </a:p>
        </p:txBody>
      </p:sp>
      <p:sp>
        <p:nvSpPr>
          <p:cNvPr id="210964" name="Rectangle 20"/>
          <p:cNvSpPr>
            <a:spLocks noChangeArrowheads="1"/>
          </p:cNvSpPr>
          <p:nvPr/>
        </p:nvSpPr>
        <p:spPr bwMode="auto">
          <a:xfrm>
            <a:off x="3838575" y="2426732"/>
            <a:ext cx="16002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Targ2</a:t>
            </a:r>
          </a:p>
        </p:txBody>
      </p:sp>
      <p:sp>
        <p:nvSpPr>
          <p:cNvPr id="210965" name="Rectangle 21"/>
          <p:cNvSpPr>
            <a:spLocks noChangeArrowheads="1"/>
          </p:cNvSpPr>
          <p:nvPr/>
        </p:nvSpPr>
        <p:spPr bwMode="auto">
          <a:xfrm>
            <a:off x="3838575" y="3722132"/>
            <a:ext cx="16002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Targ</a:t>
            </a:r>
            <a:r>
              <a:rPr lang="en-US" sz="1800" i="1">
                <a:latin typeface="Courier New" pitchFamily="49" charset="0"/>
              </a:rPr>
              <a:t>n</a:t>
            </a:r>
            <a:r>
              <a:rPr lang="en-US" sz="1800">
                <a:latin typeface="Courier New" pitchFamily="49" charset="0"/>
              </a:rPr>
              <a:t>-1</a:t>
            </a:r>
          </a:p>
        </p:txBody>
      </p:sp>
      <p:sp>
        <p:nvSpPr>
          <p:cNvPr id="210966" name="Rectangle 22"/>
          <p:cNvSpPr>
            <a:spLocks noChangeArrowheads="1"/>
          </p:cNvSpPr>
          <p:nvPr/>
        </p:nvSpPr>
        <p:spPr bwMode="auto">
          <a:xfrm>
            <a:off x="3838575" y="2807732"/>
            <a:ext cx="1600200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•</a:t>
            </a:r>
          </a:p>
        </p:txBody>
      </p:sp>
      <p:sp>
        <p:nvSpPr>
          <p:cNvPr id="210967" name="Rectangle 23"/>
          <p:cNvSpPr>
            <a:spLocks noChangeArrowheads="1"/>
          </p:cNvSpPr>
          <p:nvPr/>
        </p:nvSpPr>
        <p:spPr bwMode="auto">
          <a:xfrm>
            <a:off x="2971803" y="1664732"/>
            <a:ext cx="8772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JTab:</a:t>
            </a:r>
          </a:p>
        </p:txBody>
      </p:sp>
      <p:sp>
        <p:nvSpPr>
          <p:cNvPr id="210968" name="Rectangle 24"/>
          <p:cNvSpPr>
            <a:spLocks noChangeArrowheads="1"/>
          </p:cNvSpPr>
          <p:nvPr/>
        </p:nvSpPr>
        <p:spPr bwMode="auto">
          <a:xfrm>
            <a:off x="304800" y="5093733"/>
            <a:ext cx="2971800" cy="64376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target = JTab[x];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goto *target;</a:t>
            </a:r>
          </a:p>
        </p:txBody>
      </p:sp>
      <p:sp>
        <p:nvSpPr>
          <p:cNvPr id="210969" name="Rectangle 25"/>
          <p:cNvSpPr>
            <a:spLocks noChangeArrowheads="1"/>
          </p:cNvSpPr>
          <p:nvPr/>
        </p:nvSpPr>
        <p:spPr bwMode="auto">
          <a:xfrm>
            <a:off x="304800" y="1664733"/>
            <a:ext cx="2286000" cy="2582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switch(x)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case val_0: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Block</a:t>
            </a:r>
            <a:r>
              <a:rPr lang="en-US" sz="1800" dirty="0">
                <a:latin typeface="Calibri" pitchFamily="34" charset="0"/>
              </a:rPr>
              <a:t> 0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case val_1: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Block</a:t>
            </a:r>
            <a:r>
              <a:rPr lang="en-US" sz="1800" dirty="0">
                <a:latin typeface="Calibri" pitchFamily="34" charset="0"/>
              </a:rPr>
              <a:t> 1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• • •</a:t>
            </a:r>
            <a:endParaRPr lang="en-US" sz="1800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case val_</a:t>
            </a:r>
            <a:r>
              <a:rPr lang="en-US" sz="1800" i="1" dirty="0">
                <a:latin typeface="Courier New" pitchFamily="49" charset="0"/>
              </a:rPr>
              <a:t>n</a:t>
            </a:r>
            <a:r>
              <a:rPr lang="en-US" sz="1800" dirty="0">
                <a:latin typeface="Courier New" pitchFamily="49" charset="0"/>
              </a:rPr>
              <a:t>-1: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Block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i="1" dirty="0">
                <a:latin typeface="Calibri" pitchFamily="34" charset="0"/>
              </a:rPr>
              <a:t>n</a:t>
            </a:r>
            <a:r>
              <a:rPr lang="en-US" sz="1800" dirty="0">
                <a:latin typeface="Calibri" pitchFamily="34" charset="0"/>
              </a:rPr>
              <a:t>–1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10970" name="Rectangle 26"/>
          <p:cNvSpPr>
            <a:spLocks noChangeArrowheads="1"/>
          </p:cNvSpPr>
          <p:nvPr/>
        </p:nvSpPr>
        <p:spPr bwMode="auto">
          <a:xfrm>
            <a:off x="228600" y="1295400"/>
            <a:ext cx="13750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Switch Form</a:t>
            </a:r>
          </a:p>
        </p:txBody>
      </p:sp>
      <p:sp>
        <p:nvSpPr>
          <p:cNvPr id="210971" name="Rectangle 27"/>
          <p:cNvSpPr>
            <a:spLocks noChangeArrowheads="1"/>
          </p:cNvSpPr>
          <p:nvPr/>
        </p:nvSpPr>
        <p:spPr bwMode="auto">
          <a:xfrm>
            <a:off x="209493" y="4724400"/>
            <a:ext cx="25713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Approximate </a:t>
            </a:r>
            <a:r>
              <a:rPr lang="en-US" sz="1800" dirty="0">
                <a:latin typeface="Calibri" pitchFamily="34" charset="0"/>
              </a:rPr>
              <a:t>Translation</a:t>
            </a:r>
          </a:p>
        </p:txBody>
      </p:sp>
      <p:sp>
        <p:nvSpPr>
          <p:cNvPr id="210972" name="Rectangle 28"/>
          <p:cNvSpPr>
            <a:spLocks noChangeArrowheads="1"/>
          </p:cNvSpPr>
          <p:nvPr/>
        </p:nvSpPr>
        <p:spPr bwMode="auto">
          <a:xfrm>
            <a:off x="3727515" y="1283732"/>
            <a:ext cx="12747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Jump Table</a:t>
            </a:r>
          </a:p>
        </p:txBody>
      </p:sp>
      <p:sp>
        <p:nvSpPr>
          <p:cNvPr id="210973" name="Rectangle 29"/>
          <p:cNvSpPr>
            <a:spLocks noChangeArrowheads="1"/>
          </p:cNvSpPr>
          <p:nvPr/>
        </p:nvSpPr>
        <p:spPr bwMode="auto">
          <a:xfrm>
            <a:off x="6934204" y="1219200"/>
            <a:ext cx="14568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Jump Targets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6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60" grpId="0" animBg="1"/>
      <p:bldP spid="210962" grpId="0" animBg="1"/>
      <p:bldP spid="210963" grpId="0" animBg="1"/>
      <p:bldP spid="210964" grpId="0" animBg="1"/>
      <p:bldP spid="210965" grpId="0" animBg="1"/>
      <p:bldP spid="210966" grpId="0" animBg="1"/>
      <p:bldP spid="210967" grpId="0"/>
      <p:bldP spid="210968" grpId="0" animBg="1"/>
      <p:bldP spid="210971" grpId="0"/>
      <p:bldP spid="210972" grpId="0"/>
      <p:bldP spid="2109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6113637" y="1447800"/>
            <a:ext cx="1676400" cy="5181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107301" y="2865450"/>
            <a:ext cx="1676400" cy="381000"/>
          </a:xfrm>
          <a:prstGeom prst="rect">
            <a:avLst/>
          </a:prstGeom>
          <a:solidFill>
            <a:srgbClr val="3366FF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107545" y="59436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6107545" y="61722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7513"/>
            <a:ext cx="6451600" cy="573088"/>
          </a:xfrm>
        </p:spPr>
        <p:txBody>
          <a:bodyPr>
            <a:normAutofit fontScale="90000"/>
          </a:bodyPr>
          <a:lstStyle/>
          <a:p>
            <a:r>
              <a:rPr lang="en-US"/>
              <a:t>Jump Table Structure</a:t>
            </a:r>
          </a:p>
        </p:txBody>
      </p:sp>
      <p:sp>
        <p:nvSpPr>
          <p:cNvPr id="210969" name="Rectangle 25"/>
          <p:cNvSpPr>
            <a:spLocks noChangeArrowheads="1"/>
          </p:cNvSpPr>
          <p:nvPr/>
        </p:nvSpPr>
        <p:spPr bwMode="auto">
          <a:xfrm>
            <a:off x="762000" y="1431392"/>
            <a:ext cx="3276600" cy="313675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switch(x)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4DB23A"/>
                </a:solidFill>
                <a:latin typeface="Courier New" pitchFamily="49" charset="0"/>
              </a:rPr>
              <a:t>  case</a:t>
            </a:r>
            <a:r>
              <a:rPr lang="en-US" sz="1800" dirty="0" smtClean="0">
                <a:solidFill>
                  <a:srgbClr val="4DB23A"/>
                </a:solidFill>
                <a:latin typeface="Courier New" pitchFamily="49" charset="0"/>
              </a:rPr>
              <a:t> 1: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4DB23A"/>
                </a:solidFill>
                <a:latin typeface="Courier New" pitchFamily="49" charset="0"/>
              </a:rPr>
              <a:t>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FF6600"/>
                </a:solidFill>
                <a:latin typeface="Courier New" pitchFamily="49" charset="0"/>
              </a:rPr>
              <a:t>  case 2: &lt;some code&gt;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3366FF"/>
                </a:solidFill>
                <a:latin typeface="Courier New" pitchFamily="49" charset="0"/>
              </a:rPr>
              <a:t>  case 3: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3366FF"/>
                </a:solidFill>
                <a:latin typeface="Courier New" pitchFamily="49" charset="0"/>
              </a:rPr>
              <a:t>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CC00DF"/>
                </a:solidFill>
                <a:latin typeface="Courier New" pitchFamily="49" charset="0"/>
              </a:rPr>
              <a:t>  case 5: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CC00DF"/>
                </a:solidFill>
                <a:latin typeface="Courier New" pitchFamily="49" charset="0"/>
              </a:rPr>
              <a:t>  case 6: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CC00DF"/>
                </a:solidFill>
                <a:latin typeface="Courier New" pitchFamily="49" charset="0"/>
              </a:rPr>
              <a:t>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</a:rPr>
              <a:t>  default: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}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113637" y="48006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113637" y="50292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6113637" y="52578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113637" y="54864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113637" y="5715000"/>
            <a:ext cx="1676400" cy="22860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113637" y="4800602"/>
            <a:ext cx="1676400" cy="1607127"/>
          </a:xfrm>
          <a:prstGeom prst="rect">
            <a:avLst/>
          </a:prstGeom>
          <a:noFill/>
          <a:ln w="508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08839" y="4742877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08839" y="4980045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11150" y="5195462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11150" y="5432630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13466" y="5654300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4</a:t>
            </a:r>
          </a:p>
        </p:txBody>
      </p:sp>
      <p:sp>
        <p:nvSpPr>
          <p:cNvPr id="73" name="Freeform 72"/>
          <p:cNvSpPr/>
          <p:nvPr/>
        </p:nvSpPr>
        <p:spPr bwMode="auto">
          <a:xfrm>
            <a:off x="7796432" y="2170546"/>
            <a:ext cx="405059" cy="2962619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323" h="2759364">
                <a:moveTo>
                  <a:pt x="77453" y="2759364"/>
                </a:moveTo>
                <a:cubicBezTo>
                  <a:pt x="685323" y="1966576"/>
                  <a:pt x="683877" y="203970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4DB23A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6113637" y="1981200"/>
            <a:ext cx="1676400" cy="533400"/>
          </a:xfrm>
          <a:prstGeom prst="rect">
            <a:avLst/>
          </a:prstGeom>
          <a:solidFill>
            <a:srgbClr val="4DB23A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6113637" y="2514600"/>
            <a:ext cx="1676400" cy="381000"/>
          </a:xfrm>
          <a:prstGeom prst="rect">
            <a:avLst/>
          </a:prstGeom>
          <a:solidFill>
            <a:srgbClr val="FF66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6113637" y="3239580"/>
            <a:ext cx="1676400" cy="685800"/>
          </a:xfrm>
          <a:prstGeom prst="rect">
            <a:avLst/>
          </a:prstGeom>
          <a:solidFill>
            <a:srgbClr val="CC00DF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6113637" y="3925380"/>
            <a:ext cx="1676400" cy="381000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2" name="Freeform 81"/>
          <p:cNvSpPr/>
          <p:nvPr/>
        </p:nvSpPr>
        <p:spPr bwMode="auto">
          <a:xfrm>
            <a:off x="7798741" y="2727039"/>
            <a:ext cx="667315" cy="2644264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1073840"/>
              <a:gd name="connsiteY0" fmla="*/ 2759364 h 2759364"/>
              <a:gd name="connsiteX1" fmla="*/ 0 w 1073840"/>
              <a:gd name="connsiteY1" fmla="*/ 0 h 2759364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1073840"/>
              <a:gd name="connsiteY0" fmla="*/ 2436091 h 2436091"/>
              <a:gd name="connsiteX1" fmla="*/ 0 w 1073840"/>
              <a:gd name="connsiteY1" fmla="*/ 0 h 243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3840" h="2436091">
                <a:moveTo>
                  <a:pt x="77453" y="2436091"/>
                </a:moveTo>
                <a:cubicBezTo>
                  <a:pt x="904676" y="1643303"/>
                  <a:pt x="1073840" y="273242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3" name="Freeform 82"/>
          <p:cNvSpPr/>
          <p:nvPr/>
        </p:nvSpPr>
        <p:spPr bwMode="auto">
          <a:xfrm>
            <a:off x="7801051" y="3572049"/>
            <a:ext cx="1342951" cy="2754862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1073840"/>
              <a:gd name="connsiteY0" fmla="*/ 2759364 h 2759364"/>
              <a:gd name="connsiteX1" fmla="*/ 0 w 1073840"/>
              <a:gd name="connsiteY1" fmla="*/ 0 h 2759364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3951250"/>
              <a:gd name="connsiteY0" fmla="*/ 2436091 h 2436091"/>
              <a:gd name="connsiteX1" fmla="*/ 0 w 3951250"/>
              <a:gd name="connsiteY1" fmla="*/ 0 h 2436091"/>
              <a:gd name="connsiteX0" fmla="*/ 77453 w 1684600"/>
              <a:gd name="connsiteY0" fmla="*/ 2436091 h 2436091"/>
              <a:gd name="connsiteX1" fmla="*/ 0 w 1684600"/>
              <a:gd name="connsiteY1" fmla="*/ 0 h 2436091"/>
              <a:gd name="connsiteX0" fmla="*/ 77453 w 1684600"/>
              <a:gd name="connsiteY0" fmla="*/ 2439940 h 2439940"/>
              <a:gd name="connsiteX1" fmla="*/ 0 w 1684600"/>
              <a:gd name="connsiteY1" fmla="*/ 3849 h 2439940"/>
              <a:gd name="connsiteX0" fmla="*/ 77453 w 1684600"/>
              <a:gd name="connsiteY0" fmla="*/ 2439940 h 2439940"/>
              <a:gd name="connsiteX1" fmla="*/ 0 w 1684600"/>
              <a:gd name="connsiteY1" fmla="*/ 3849 h 2439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84600" h="2439940">
                <a:moveTo>
                  <a:pt x="77453" y="2439940"/>
                </a:moveTo>
                <a:cubicBezTo>
                  <a:pt x="1684600" y="1231516"/>
                  <a:pt x="903232" y="0"/>
                  <a:pt x="0" y="3849"/>
                </a:cubicBezTo>
              </a:path>
            </a:pathLst>
          </a:custGeom>
          <a:noFill/>
          <a:ln w="25400" cap="flat" cmpd="sng" algn="ctr">
            <a:solidFill>
              <a:srgbClr val="CC00DF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4" name="Freeform 83"/>
          <p:cNvSpPr/>
          <p:nvPr/>
        </p:nvSpPr>
        <p:spPr bwMode="auto">
          <a:xfrm>
            <a:off x="7795179" y="4097588"/>
            <a:ext cx="247575" cy="823901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1073840"/>
              <a:gd name="connsiteY0" fmla="*/ 2759364 h 2759364"/>
              <a:gd name="connsiteX1" fmla="*/ 0 w 1073840"/>
              <a:gd name="connsiteY1" fmla="*/ 0 h 2759364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3951250"/>
              <a:gd name="connsiteY0" fmla="*/ 2436091 h 2436091"/>
              <a:gd name="connsiteX1" fmla="*/ 0 w 3951250"/>
              <a:gd name="connsiteY1" fmla="*/ 0 h 2436091"/>
              <a:gd name="connsiteX0" fmla="*/ 77453 w 1684600"/>
              <a:gd name="connsiteY0" fmla="*/ 2436091 h 2436091"/>
              <a:gd name="connsiteX1" fmla="*/ 0 w 1684600"/>
              <a:gd name="connsiteY1" fmla="*/ 0 h 2436091"/>
              <a:gd name="connsiteX0" fmla="*/ 77453 w 1684600"/>
              <a:gd name="connsiteY0" fmla="*/ 2439940 h 2439940"/>
              <a:gd name="connsiteX1" fmla="*/ 0 w 1684600"/>
              <a:gd name="connsiteY1" fmla="*/ 3849 h 2439940"/>
              <a:gd name="connsiteX0" fmla="*/ 77453 w 1684600"/>
              <a:gd name="connsiteY0" fmla="*/ 2439940 h 2439940"/>
              <a:gd name="connsiteX1" fmla="*/ 0 w 1684600"/>
              <a:gd name="connsiteY1" fmla="*/ 3849 h 2439940"/>
              <a:gd name="connsiteX0" fmla="*/ 0 w 1607147"/>
              <a:gd name="connsiteY0" fmla="*/ 1851740 h 1851740"/>
              <a:gd name="connsiteX1" fmla="*/ 215017 w 1607147"/>
              <a:gd name="connsiteY1" fmla="*/ 3849 h 1851740"/>
              <a:gd name="connsiteX0" fmla="*/ 0 w 3581327"/>
              <a:gd name="connsiteY0" fmla="*/ 1851740 h 1851740"/>
              <a:gd name="connsiteX1" fmla="*/ 215017 w 3581327"/>
              <a:gd name="connsiteY1" fmla="*/ 3849 h 1851740"/>
              <a:gd name="connsiteX0" fmla="*/ 126198 w 3707525"/>
              <a:gd name="connsiteY0" fmla="*/ 1535855 h 1535855"/>
              <a:gd name="connsiteX1" fmla="*/ 0 w 3707525"/>
              <a:gd name="connsiteY1" fmla="*/ 3849 h 1535855"/>
              <a:gd name="connsiteX0" fmla="*/ 126198 w 3707525"/>
              <a:gd name="connsiteY0" fmla="*/ 1532006 h 1532006"/>
              <a:gd name="connsiteX1" fmla="*/ 0 w 3707525"/>
              <a:gd name="connsiteY1" fmla="*/ 0 h 153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07525" h="1532006">
                <a:moveTo>
                  <a:pt x="126198" y="1532006"/>
                </a:moveTo>
                <a:cubicBezTo>
                  <a:pt x="3707525" y="868212"/>
                  <a:pt x="1707527" y="28828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80594" y="5022275"/>
            <a:ext cx="884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Jump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Table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718831" y="2621082"/>
            <a:ext cx="997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Code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Blocks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00685" y="946729"/>
            <a:ext cx="1279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</a:p>
        </p:txBody>
      </p:sp>
      <p:sp>
        <p:nvSpPr>
          <p:cNvPr id="94" name="Rectangle 27"/>
          <p:cNvSpPr>
            <a:spLocks noChangeArrowheads="1"/>
          </p:cNvSpPr>
          <p:nvPr/>
        </p:nvSpPr>
        <p:spPr bwMode="auto">
          <a:xfrm>
            <a:off x="304803" y="4624920"/>
            <a:ext cx="4004221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We can use the jump table when </a:t>
            </a:r>
            <a:r>
              <a:rPr lang="en-US" sz="1800" dirty="0" err="1" smtClean="0">
                <a:latin typeface="Calibri" pitchFamily="34" charset="0"/>
              </a:rPr>
              <a:t>x</a:t>
            </a:r>
            <a:r>
              <a:rPr lang="en-US" sz="1800" dirty="0" smtClean="0">
                <a:latin typeface="Calibri" pitchFamily="34" charset="0"/>
              </a:rPr>
              <a:t> &lt;= 6: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762000" y="5017532"/>
            <a:ext cx="327660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if (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 &lt;= 6)</a:t>
            </a:r>
            <a:endParaRPr lang="en-US" sz="1800" i="1" dirty="0" smtClean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target = </a:t>
            </a:r>
            <a:r>
              <a:rPr lang="en-US" sz="1800" dirty="0" err="1" smtClean="0">
                <a:latin typeface="Courier New" pitchFamily="49" charset="0"/>
              </a:rPr>
              <a:t>JTab[x</a:t>
            </a:r>
            <a:r>
              <a:rPr lang="en-US" sz="1800" dirty="0" smtClean="0">
                <a:latin typeface="Courier New" pitchFamily="49" charset="0"/>
              </a:rPr>
              <a:t>];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goto</a:t>
            </a:r>
            <a:r>
              <a:rPr lang="en-US" sz="1800" dirty="0" smtClean="0">
                <a:latin typeface="Courier New" pitchFamily="49" charset="0"/>
              </a:rPr>
              <a:t> *target;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else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latin typeface="Courier New" pitchFamily="49" charset="0"/>
              </a:rPr>
              <a:t>goto</a:t>
            </a:r>
            <a:r>
              <a:rPr lang="en-US" sz="1800" dirty="0" smtClean="0">
                <a:solidFill>
                  <a:srgbClr val="000000"/>
                </a:solidFill>
                <a:latin typeface="Courier New" pitchFamily="49" charset="0"/>
              </a:rPr>
              <a:t> default;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96" name="Rectangle 27"/>
          <p:cNvSpPr>
            <a:spLocks noChangeArrowheads="1"/>
          </p:cNvSpPr>
          <p:nvPr/>
        </p:nvSpPr>
        <p:spPr bwMode="auto">
          <a:xfrm>
            <a:off x="381002" y="1050390"/>
            <a:ext cx="883475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C code: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18026" y="5867402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20342" y="6089072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6</a:t>
            </a:r>
          </a:p>
        </p:txBody>
      </p:sp>
      <p:sp>
        <p:nvSpPr>
          <p:cNvPr id="51" name="Freeform 50"/>
          <p:cNvSpPr/>
          <p:nvPr/>
        </p:nvSpPr>
        <p:spPr bwMode="auto">
          <a:xfrm>
            <a:off x="7805632" y="3051429"/>
            <a:ext cx="858845" cy="2518321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1073840"/>
              <a:gd name="connsiteY0" fmla="*/ 2759364 h 2759364"/>
              <a:gd name="connsiteX1" fmla="*/ 0 w 1073840"/>
              <a:gd name="connsiteY1" fmla="*/ 0 h 2759364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1073840"/>
              <a:gd name="connsiteY0" fmla="*/ 2436091 h 2436091"/>
              <a:gd name="connsiteX1" fmla="*/ 0 w 1073840"/>
              <a:gd name="connsiteY1" fmla="*/ 0 h 243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3840" h="2436091">
                <a:moveTo>
                  <a:pt x="77453" y="2436091"/>
                </a:moveTo>
                <a:cubicBezTo>
                  <a:pt x="904676" y="1643303"/>
                  <a:pt x="1073840" y="273242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3" name="Freeform 52"/>
          <p:cNvSpPr/>
          <p:nvPr/>
        </p:nvSpPr>
        <p:spPr bwMode="auto">
          <a:xfrm>
            <a:off x="7790504" y="4114471"/>
            <a:ext cx="397761" cy="1752931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1073840"/>
              <a:gd name="connsiteY0" fmla="*/ 2759364 h 2759364"/>
              <a:gd name="connsiteX1" fmla="*/ 0 w 1073840"/>
              <a:gd name="connsiteY1" fmla="*/ 0 h 2759364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3951250"/>
              <a:gd name="connsiteY0" fmla="*/ 2436091 h 2436091"/>
              <a:gd name="connsiteX1" fmla="*/ 0 w 3951250"/>
              <a:gd name="connsiteY1" fmla="*/ 0 h 2436091"/>
              <a:gd name="connsiteX0" fmla="*/ 77453 w 1684600"/>
              <a:gd name="connsiteY0" fmla="*/ 2436091 h 2436091"/>
              <a:gd name="connsiteX1" fmla="*/ 0 w 1684600"/>
              <a:gd name="connsiteY1" fmla="*/ 0 h 2436091"/>
              <a:gd name="connsiteX0" fmla="*/ 77453 w 1684600"/>
              <a:gd name="connsiteY0" fmla="*/ 2439940 h 2439940"/>
              <a:gd name="connsiteX1" fmla="*/ 0 w 1684600"/>
              <a:gd name="connsiteY1" fmla="*/ 3849 h 2439940"/>
              <a:gd name="connsiteX0" fmla="*/ 77453 w 1684600"/>
              <a:gd name="connsiteY0" fmla="*/ 2439940 h 2439940"/>
              <a:gd name="connsiteX1" fmla="*/ 0 w 1684600"/>
              <a:gd name="connsiteY1" fmla="*/ 3849 h 2439940"/>
              <a:gd name="connsiteX0" fmla="*/ 0 w 1607147"/>
              <a:gd name="connsiteY0" fmla="*/ 1851740 h 1851740"/>
              <a:gd name="connsiteX1" fmla="*/ 215017 w 1607147"/>
              <a:gd name="connsiteY1" fmla="*/ 3849 h 1851740"/>
              <a:gd name="connsiteX0" fmla="*/ 0 w 3581327"/>
              <a:gd name="connsiteY0" fmla="*/ 1851740 h 1851740"/>
              <a:gd name="connsiteX1" fmla="*/ 215017 w 3581327"/>
              <a:gd name="connsiteY1" fmla="*/ 3849 h 1851740"/>
              <a:gd name="connsiteX0" fmla="*/ 126198 w 3707525"/>
              <a:gd name="connsiteY0" fmla="*/ 1535855 h 1535855"/>
              <a:gd name="connsiteX1" fmla="*/ 0 w 3707525"/>
              <a:gd name="connsiteY1" fmla="*/ 3849 h 1535855"/>
              <a:gd name="connsiteX0" fmla="*/ 126198 w 3707525"/>
              <a:gd name="connsiteY0" fmla="*/ 1532006 h 1532006"/>
              <a:gd name="connsiteX1" fmla="*/ 0 w 3707525"/>
              <a:gd name="connsiteY1" fmla="*/ 0 h 1532006"/>
              <a:gd name="connsiteX0" fmla="*/ 0 w 3581327"/>
              <a:gd name="connsiteY0" fmla="*/ 1717180 h 1717180"/>
              <a:gd name="connsiteX1" fmla="*/ 190644 w 3581327"/>
              <a:gd name="connsiteY1" fmla="*/ 0 h 1717180"/>
              <a:gd name="connsiteX0" fmla="*/ 0 w 3581327"/>
              <a:gd name="connsiteY0" fmla="*/ 1717180 h 1717180"/>
              <a:gd name="connsiteX1" fmla="*/ 190645 w 3581327"/>
              <a:gd name="connsiteY1" fmla="*/ 0 h 1717180"/>
              <a:gd name="connsiteX0" fmla="*/ 5536913 w 9118240"/>
              <a:gd name="connsiteY0" fmla="*/ 5387982 h 5387982"/>
              <a:gd name="connsiteX1" fmla="*/ 0 w 9118240"/>
              <a:gd name="connsiteY1" fmla="*/ 0 h 5387982"/>
              <a:gd name="connsiteX0" fmla="*/ 0 w 3581327"/>
              <a:gd name="connsiteY0" fmla="*/ 1738965 h 1738965"/>
              <a:gd name="connsiteX1" fmla="*/ 166272 w 3581327"/>
              <a:gd name="connsiteY1" fmla="*/ 0 h 173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1327" h="1738965">
                <a:moveTo>
                  <a:pt x="0" y="1738965"/>
                </a:moveTo>
                <a:cubicBezTo>
                  <a:pt x="3581327" y="1075171"/>
                  <a:pt x="1873799" y="28828"/>
                  <a:pt x="16627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4" name="Freeform 53"/>
          <p:cNvSpPr/>
          <p:nvPr/>
        </p:nvSpPr>
        <p:spPr bwMode="auto">
          <a:xfrm>
            <a:off x="7794715" y="3572047"/>
            <a:ext cx="1342951" cy="2473974"/>
          </a:xfrm>
          <a:custGeom>
            <a:avLst/>
            <a:gdLst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1 w 1041015"/>
              <a:gd name="connsiteY2" fmla="*/ 0 h 2759364"/>
              <a:gd name="connsiteX0" fmla="*/ 0 w 1041015"/>
              <a:gd name="connsiteY0" fmla="*/ 2759364 h 2759364"/>
              <a:gd name="connsiteX1" fmla="*/ 1016000 w 1041015"/>
              <a:gd name="connsiteY1" fmla="*/ 1362364 h 2759364"/>
              <a:gd name="connsiteX2" fmla="*/ 150092 w 1041015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1106362"/>
              <a:gd name="connsiteY0" fmla="*/ 2759364 h 2759364"/>
              <a:gd name="connsiteX1" fmla="*/ 1093453 w 1106362"/>
              <a:gd name="connsiteY1" fmla="*/ 1362364 h 2759364"/>
              <a:gd name="connsiteX2" fmla="*/ 0 w 1106362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907261"/>
              <a:gd name="connsiteY0" fmla="*/ 2759364 h 2759364"/>
              <a:gd name="connsiteX1" fmla="*/ 894352 w 907261"/>
              <a:gd name="connsiteY1" fmla="*/ 1500909 h 2759364"/>
              <a:gd name="connsiteX2" fmla="*/ 0 w 907261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644563"/>
              <a:gd name="connsiteY0" fmla="*/ 2759364 h 2759364"/>
              <a:gd name="connsiteX1" fmla="*/ 567258 w 644563"/>
              <a:gd name="connsiteY1" fmla="*/ 1500909 h 2759364"/>
              <a:gd name="connsiteX2" fmla="*/ 0 w 644563"/>
              <a:gd name="connsiteY2" fmla="*/ 0 h 2759364"/>
              <a:gd name="connsiteX0" fmla="*/ 77453 w 77453"/>
              <a:gd name="connsiteY0" fmla="*/ 2759364 h 2759364"/>
              <a:gd name="connsiteX1" fmla="*/ 0 w 7745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685323"/>
              <a:gd name="connsiteY0" fmla="*/ 2759364 h 2759364"/>
              <a:gd name="connsiteX1" fmla="*/ 0 w 685323"/>
              <a:gd name="connsiteY1" fmla="*/ 0 h 2759364"/>
              <a:gd name="connsiteX0" fmla="*/ 77453 w 1073840"/>
              <a:gd name="connsiteY0" fmla="*/ 2759364 h 2759364"/>
              <a:gd name="connsiteX1" fmla="*/ 0 w 1073840"/>
              <a:gd name="connsiteY1" fmla="*/ 0 h 2759364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1073840"/>
              <a:gd name="connsiteY0" fmla="*/ 2436091 h 2436091"/>
              <a:gd name="connsiteX1" fmla="*/ 0 w 1073840"/>
              <a:gd name="connsiteY1" fmla="*/ 0 h 2436091"/>
              <a:gd name="connsiteX0" fmla="*/ 77453 w 3951250"/>
              <a:gd name="connsiteY0" fmla="*/ 2436091 h 2436091"/>
              <a:gd name="connsiteX1" fmla="*/ 0 w 3951250"/>
              <a:gd name="connsiteY1" fmla="*/ 0 h 2436091"/>
              <a:gd name="connsiteX0" fmla="*/ 77453 w 1684600"/>
              <a:gd name="connsiteY0" fmla="*/ 2436091 h 2436091"/>
              <a:gd name="connsiteX1" fmla="*/ 0 w 1684600"/>
              <a:gd name="connsiteY1" fmla="*/ 0 h 2436091"/>
              <a:gd name="connsiteX0" fmla="*/ 77453 w 1684600"/>
              <a:gd name="connsiteY0" fmla="*/ 2439940 h 2439940"/>
              <a:gd name="connsiteX1" fmla="*/ 0 w 1684600"/>
              <a:gd name="connsiteY1" fmla="*/ 3849 h 2439940"/>
              <a:gd name="connsiteX0" fmla="*/ 77453 w 1684600"/>
              <a:gd name="connsiteY0" fmla="*/ 2439940 h 2439940"/>
              <a:gd name="connsiteX1" fmla="*/ 0 w 1684600"/>
              <a:gd name="connsiteY1" fmla="*/ 3849 h 2439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84600" h="2439940">
                <a:moveTo>
                  <a:pt x="77453" y="2439940"/>
                </a:moveTo>
                <a:cubicBezTo>
                  <a:pt x="1684600" y="1231516"/>
                  <a:pt x="903232" y="0"/>
                  <a:pt x="0" y="3849"/>
                </a:cubicBezTo>
              </a:path>
            </a:pathLst>
          </a:custGeom>
          <a:noFill/>
          <a:ln w="25400" cap="flat" cmpd="sng" algn="ctr">
            <a:solidFill>
              <a:srgbClr val="CC00DF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6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2" grpId="0" animBg="1"/>
      <p:bldP spid="83" grpId="0" animBg="1"/>
      <p:bldP spid="84" grpId="0" animBg="1"/>
      <p:bldP spid="94" grpId="0"/>
      <p:bldP spid="95" grpId="0" animBg="1"/>
      <p:bldP spid="51" grpId="0" animBg="1"/>
      <p:bldP spid="53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5334000" cy="573088"/>
          </a:xfrm>
          <a:noFill/>
          <a:ln/>
        </p:spPr>
        <p:txBody>
          <a:bodyPr/>
          <a:lstStyle/>
          <a:p>
            <a:r>
              <a:rPr lang="en-US"/>
              <a:t>Jump Table</a:t>
            </a:r>
          </a:p>
        </p:txBody>
      </p:sp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381000" y="1706565"/>
            <a:ext cx="3505200" cy="28597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.section .rodata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   .align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.L62: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.L61  # x = 0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.L56  # x = 1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.L57  # x = 2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.L58  # x = 3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.L61  # x =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.L60  # x = 5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.L60  # x = 6</a:t>
            </a:r>
          </a:p>
        </p:txBody>
      </p:sp>
      <p:sp>
        <p:nvSpPr>
          <p:cNvPr id="284676" name="Rectangle 4"/>
          <p:cNvSpPr>
            <a:spLocks noChangeArrowheads="1"/>
          </p:cNvSpPr>
          <p:nvPr/>
        </p:nvSpPr>
        <p:spPr bwMode="auto">
          <a:xfrm>
            <a:off x="292102" y="1371600"/>
            <a:ext cx="3441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Jump table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84679" name="Rectangle 7"/>
          <p:cNvSpPr>
            <a:spLocks noChangeArrowheads="1"/>
          </p:cNvSpPr>
          <p:nvPr/>
        </p:nvSpPr>
        <p:spPr bwMode="auto">
          <a:xfrm>
            <a:off x="4419600" y="1706565"/>
            <a:ext cx="4419600" cy="4845559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switch(x)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1:      // .L56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= y*z;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2:      // .L57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= y/z;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/* Fall Through */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3:      // .L58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+= z;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5: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6:      // .L60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-= z;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default:     // .L61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= 2;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}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 rot="16200000" flipH="1">
            <a:off x="2781300" y="3467100"/>
            <a:ext cx="3048000" cy="14478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3581400" y="2209800"/>
            <a:ext cx="1447800" cy="7620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3581400" y="2971800"/>
            <a:ext cx="1447800" cy="3048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3581400" y="3505200"/>
            <a:ext cx="1447800" cy="3048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rot="16200000" flipH="1">
            <a:off x="3352800" y="4038600"/>
            <a:ext cx="1905000" cy="14478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3581400" y="4038600"/>
            <a:ext cx="1447800" cy="6096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3581400" y="4343400"/>
            <a:ext cx="1447800" cy="5334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04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Switch Statement Example (IA32)</a:t>
            </a:r>
          </a:p>
        </p:txBody>
      </p:sp>
      <p:sp>
        <p:nvSpPr>
          <p:cNvPr id="211972" name="Rectangle 4"/>
          <p:cNvSpPr>
            <a:spLocks noChangeArrowheads="1"/>
          </p:cNvSpPr>
          <p:nvPr/>
        </p:nvSpPr>
        <p:spPr bwMode="auto">
          <a:xfrm>
            <a:off x="368302" y="3760956"/>
            <a:ext cx="3441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Setup:</a:t>
            </a:r>
          </a:p>
        </p:txBody>
      </p:sp>
      <p:sp>
        <p:nvSpPr>
          <p:cNvPr id="211973" name="Rectangle 5"/>
          <p:cNvSpPr>
            <a:spLocks noChangeArrowheads="1"/>
          </p:cNvSpPr>
          <p:nvPr/>
        </p:nvSpPr>
        <p:spPr bwMode="auto">
          <a:xfrm>
            <a:off x="1371600" y="3763382"/>
            <a:ext cx="6248400" cy="28597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switch_eg: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solidFill>
                  <a:srgbClr val="7F7F7F"/>
                </a:solidFill>
                <a:latin typeface="Courier New" pitchFamily="49" charset="0"/>
              </a:rPr>
              <a:t>	pushl %ebp	# Setup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solidFill>
                  <a:srgbClr val="7F7F7F"/>
                </a:solidFill>
                <a:latin typeface="Courier New" pitchFamily="49" charset="0"/>
              </a:rPr>
              <a:t>	movl  %esp, %ebp	# Setup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solidFill>
                  <a:srgbClr val="7F7F7F"/>
                </a:solidFill>
                <a:latin typeface="Courier New" pitchFamily="49" charset="0"/>
              </a:rPr>
              <a:t>	pushl %ebx	# Setup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movl  $1, %ebx	# w = 1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movl  8(%ebp), %edx	# edx = x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movl  16(%ebp), %ecx	# ecx = z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cmpl  $6, %edx	# x:6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ja    .L61	# if &gt; goto default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jmp   *.L62(,%edx,4)	# goto JTab[x]</a:t>
            </a:r>
          </a:p>
        </p:txBody>
      </p:sp>
      <p:sp>
        <p:nvSpPr>
          <p:cNvPr id="211976" name="Rectangle 8"/>
          <p:cNvSpPr>
            <a:spLocks noChangeArrowheads="1"/>
          </p:cNvSpPr>
          <p:nvPr/>
        </p:nvSpPr>
        <p:spPr bwMode="auto">
          <a:xfrm>
            <a:off x="457200" y="1219543"/>
            <a:ext cx="5562600" cy="2582759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long </a:t>
            </a:r>
            <a:r>
              <a:rPr lang="en-US" sz="1800" dirty="0" err="1" smtClean="0">
                <a:latin typeface="Courier New" pitchFamily="49" charset="0"/>
              </a:rPr>
              <a:t>switch_eg</a:t>
            </a:r>
            <a:r>
              <a:rPr lang="en-US" sz="1800" dirty="0" smtClean="0">
                <a:latin typeface="Courier New" pitchFamily="49" charset="0"/>
              </a:rPr>
              <a:t>(unsigned long </a:t>
            </a:r>
            <a:r>
              <a:rPr lang="en-US" sz="1800" dirty="0">
                <a:latin typeface="Courier New" pitchFamily="49" charset="0"/>
              </a:rPr>
              <a:t>x, long y,</a:t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   long z)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long w = 1;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switch(x)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. . 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return w;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724401" y="5775878"/>
            <a:ext cx="2683395" cy="822778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i="1" dirty="0" smtClean="0">
                <a:latin typeface="Calibri" pitchFamily="34" charset="0"/>
              </a:rPr>
              <a:t>Translation?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1" y="2743200"/>
            <a:ext cx="123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Jump table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248400" y="3124200"/>
            <a:ext cx="2819400" cy="22442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.section .rodata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   .align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.L62: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.L61  # x = 0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.L56  # x = 1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.L57  # x = 2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.L58  # x = 3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.L61  # x =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.L60  # x = 5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.L60  # x = 6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23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Switch Statement Example (IA32)</a:t>
            </a:r>
          </a:p>
        </p:txBody>
      </p:sp>
      <p:sp>
        <p:nvSpPr>
          <p:cNvPr id="211972" name="Rectangle 4"/>
          <p:cNvSpPr>
            <a:spLocks noChangeArrowheads="1"/>
          </p:cNvSpPr>
          <p:nvPr/>
        </p:nvSpPr>
        <p:spPr bwMode="auto">
          <a:xfrm>
            <a:off x="368302" y="3752448"/>
            <a:ext cx="3441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Setup:</a:t>
            </a:r>
          </a:p>
        </p:txBody>
      </p:sp>
      <p:sp>
        <p:nvSpPr>
          <p:cNvPr id="211973" name="Rectangle 5"/>
          <p:cNvSpPr>
            <a:spLocks noChangeArrowheads="1"/>
          </p:cNvSpPr>
          <p:nvPr/>
        </p:nvSpPr>
        <p:spPr bwMode="auto">
          <a:xfrm>
            <a:off x="1371600" y="3754876"/>
            <a:ext cx="6248400" cy="28597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 err="1">
                <a:latin typeface="Courier New" pitchFamily="49" charset="0"/>
              </a:rPr>
              <a:t>switch_eg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pushl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Setup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esp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Setup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pushl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ebx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Setup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$1,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w</a:t>
            </a:r>
            <a:r>
              <a:rPr lang="en-US" sz="1800" dirty="0">
                <a:latin typeface="Courier New" pitchFamily="49" charset="0"/>
              </a:rPr>
              <a:t> = 1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8(%ebp),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16(%ebp), 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z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cmpl</a:t>
            </a:r>
            <a:r>
              <a:rPr lang="en-US" sz="1800" dirty="0">
                <a:latin typeface="Courier New" pitchFamily="49" charset="0"/>
              </a:rPr>
              <a:t>  $6,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x:6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ja</a:t>
            </a:r>
            <a:r>
              <a:rPr lang="en-US" sz="1800" dirty="0">
                <a:latin typeface="Courier New" pitchFamily="49" charset="0"/>
              </a:rPr>
              <a:t>    .L61	# if &gt;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default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*.L62(,%edx,4)	#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JTab[x</a:t>
            </a:r>
            <a:r>
              <a:rPr lang="en-US" sz="1800" dirty="0">
                <a:latin typeface="Courier New" pitchFamily="49" charset="0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289" y="5929752"/>
            <a:ext cx="985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Indirect </a:t>
            </a:r>
            <a:b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jump</a:t>
            </a:r>
          </a:p>
        </p:txBody>
      </p:sp>
      <p:sp>
        <p:nvSpPr>
          <p:cNvPr id="7" name="Right Arrow 6"/>
          <p:cNvSpPr/>
          <p:nvPr/>
        </p:nvSpPr>
        <p:spPr bwMode="auto">
          <a:xfrm>
            <a:off x="1031289" y="6236046"/>
            <a:ext cx="631665" cy="381000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1" y="2743200"/>
            <a:ext cx="123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Jump table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48400" y="3124200"/>
            <a:ext cx="2819400" cy="22442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.section .rodata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   .align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.L62: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.L61  # x = 0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.L56  # x = 1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.L57  # x = 2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.L58  # x = 3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.L61  # x =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.L60  # x = 5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400">
                <a:latin typeface="Courier New" pitchFamily="49" charset="0"/>
              </a:rPr>
              <a:t>	.long   .L60  # x = 6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57200" y="1219543"/>
            <a:ext cx="5562600" cy="2582759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long </a:t>
            </a:r>
            <a:r>
              <a:rPr lang="en-US" sz="1800" dirty="0" err="1" smtClean="0">
                <a:latin typeface="Courier New" pitchFamily="49" charset="0"/>
              </a:rPr>
              <a:t>switch_eg</a:t>
            </a:r>
            <a:r>
              <a:rPr lang="en-US" sz="1800" dirty="0" smtClean="0">
                <a:latin typeface="Courier New" pitchFamily="49" charset="0"/>
              </a:rPr>
              <a:t>(unsigned long </a:t>
            </a:r>
            <a:r>
              <a:rPr lang="en-US" sz="1800" dirty="0">
                <a:latin typeface="Courier New" pitchFamily="49" charset="0"/>
              </a:rPr>
              <a:t>x, long y,</a:t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   long z)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long w = 1;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switch(x)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. . 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return w;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41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086600" cy="573088"/>
          </a:xfrm>
        </p:spPr>
        <p:txBody>
          <a:bodyPr/>
          <a:lstStyle/>
          <a:p>
            <a:r>
              <a:rPr lang="en-US"/>
              <a:t>Assembly Setup Explanation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50950"/>
            <a:ext cx="8307387" cy="5454650"/>
          </a:xfrm>
        </p:spPr>
        <p:txBody>
          <a:bodyPr/>
          <a:lstStyle/>
          <a:p>
            <a:r>
              <a:rPr lang="en-US" dirty="0"/>
              <a:t>Table Structure</a:t>
            </a:r>
          </a:p>
          <a:p>
            <a:pPr lvl="1"/>
            <a:r>
              <a:rPr lang="en-US" dirty="0"/>
              <a:t>Each target requires 4 bytes</a:t>
            </a:r>
          </a:p>
          <a:p>
            <a:pPr lvl="1"/>
            <a:r>
              <a:rPr lang="en-US" dirty="0"/>
              <a:t>Base address at </a:t>
            </a:r>
            <a:r>
              <a:rPr lang="en-US" b="1" dirty="0">
                <a:latin typeface="Courier New" pitchFamily="49" charset="0"/>
              </a:rPr>
              <a:t>.L62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Jumping: different address modes</a:t>
            </a:r>
            <a:br>
              <a:rPr lang="en-US" dirty="0" smtClean="0"/>
            </a:br>
            <a:r>
              <a:rPr lang="en-US" dirty="0" smtClean="0"/>
              <a:t>for target</a:t>
            </a:r>
            <a:endParaRPr lang="en-US" dirty="0"/>
          </a:p>
          <a:p>
            <a:pPr lvl="1">
              <a:buFont typeface="Wingdings" pitchFamily="2" charset="2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Direct: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jmp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.L61</a:t>
            </a:r>
          </a:p>
          <a:p>
            <a:pPr lvl="1"/>
            <a:r>
              <a:rPr lang="en-US" b="0" dirty="0"/>
              <a:t>Jump target is denoted by label </a:t>
            </a:r>
            <a:r>
              <a:rPr lang="en-US" b="1" dirty="0">
                <a:latin typeface="Courier New" pitchFamily="49" charset="0"/>
              </a:rPr>
              <a:t>.L61</a:t>
            </a:r>
          </a:p>
          <a:p>
            <a:pPr lvl="1">
              <a:buFont typeface="Wingdings" pitchFamily="2" charset="2"/>
              <a:buNone/>
            </a:pPr>
            <a:endParaRPr lang="en-US" dirty="0" smtClean="0">
              <a:latin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Indirect:</a:t>
            </a: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jmp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*.L62(,%edx,4)</a:t>
            </a:r>
            <a:endParaRPr lang="en-US" sz="2400" b="1" dirty="0">
              <a:latin typeface="Courier New" pitchFamily="49" charset="0"/>
            </a:endParaRPr>
          </a:p>
          <a:p>
            <a:pPr lvl="1"/>
            <a:r>
              <a:rPr lang="en-US" b="0" dirty="0"/>
              <a:t>Start of jump </a:t>
            </a:r>
            <a:r>
              <a:rPr lang="en-US" b="0" dirty="0" smtClean="0"/>
              <a:t>table: </a:t>
            </a:r>
            <a:r>
              <a:rPr lang="en-US" b="1" dirty="0" smtClean="0"/>
              <a:t>.</a:t>
            </a:r>
            <a:r>
              <a:rPr lang="en-US" b="1" dirty="0" smtClean="0">
                <a:latin typeface="Courier New" pitchFamily="49" charset="0"/>
              </a:rPr>
              <a:t>L62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b="0" dirty="0" smtClean="0"/>
              <a:t>Must </a:t>
            </a:r>
            <a:r>
              <a:rPr lang="en-US" b="0" dirty="0"/>
              <a:t>scale by factor of 4 </a:t>
            </a:r>
            <a:r>
              <a:rPr lang="en-US" b="0" dirty="0" smtClean="0"/>
              <a:t>(labels are 32-bits = </a:t>
            </a:r>
            <a:r>
              <a:rPr lang="en-US" dirty="0" smtClean="0"/>
              <a:t>4 bytes on IA32)</a:t>
            </a:r>
            <a:endParaRPr lang="en-US" b="0" dirty="0"/>
          </a:p>
          <a:p>
            <a:pPr lvl="1"/>
            <a:r>
              <a:rPr lang="en-US" b="0" dirty="0"/>
              <a:t>Fetch target from effective address </a:t>
            </a:r>
            <a:r>
              <a:rPr lang="en-US" b="1" dirty="0"/>
              <a:t>.</a:t>
            </a:r>
            <a:r>
              <a:rPr lang="en-US" b="1" dirty="0" smtClean="0">
                <a:latin typeface="Courier New" pitchFamily="49" charset="0"/>
              </a:rPr>
              <a:t>L62 </a:t>
            </a:r>
            <a:r>
              <a:rPr lang="en-US" b="1" dirty="0">
                <a:latin typeface="Courier New" pitchFamily="49" charset="0"/>
              </a:rPr>
              <a:t>+ </a:t>
            </a:r>
            <a:r>
              <a:rPr lang="en-US" b="1" dirty="0" err="1" smtClean="0">
                <a:latin typeface="Courier New" pitchFamily="49" charset="0"/>
              </a:rPr>
              <a:t>edx</a:t>
            </a:r>
            <a:r>
              <a:rPr lang="en-US" b="1" dirty="0" smtClean="0">
                <a:latin typeface="Courier New" pitchFamily="49" charset="0"/>
              </a:rPr>
              <a:t>*4</a:t>
            </a:r>
            <a:endParaRPr lang="en-US" b="1" dirty="0">
              <a:latin typeface="Courier New" pitchFamily="49" charset="0"/>
            </a:endParaRPr>
          </a:p>
          <a:p>
            <a:pPr lvl="2"/>
            <a:r>
              <a:rPr lang="en-US" b="1" dirty="0" err="1">
                <a:latin typeface="Courier New"/>
                <a:cs typeface="Courier New"/>
              </a:rPr>
              <a:t>target = JTab[x</a:t>
            </a:r>
            <a:r>
              <a:rPr lang="en-US" b="1" dirty="0">
                <a:latin typeface="Courier New"/>
                <a:cs typeface="Courier New"/>
              </a:rPr>
              <a:t>]; goto *target; </a:t>
            </a:r>
            <a:r>
              <a:rPr lang="en-US" dirty="0">
                <a:latin typeface="Calibri"/>
                <a:cs typeface="Calibri"/>
              </a:rPr>
              <a:t> (o</a:t>
            </a:r>
            <a:r>
              <a:rPr lang="en-US" b="0" dirty="0"/>
              <a:t>nly for  0 </a:t>
            </a:r>
            <a:r>
              <a:rPr lang="en-US" b="0" dirty="0">
                <a:sym typeface="Symbol" pitchFamily="18" charset="2"/>
              </a:rPr>
              <a:t></a:t>
            </a:r>
            <a:r>
              <a:rPr lang="en-US" b="0" dirty="0"/>
              <a:t> </a:t>
            </a:r>
            <a:r>
              <a:rPr lang="en-US" b="1" dirty="0">
                <a:latin typeface="Courier New" pitchFamily="49" charset="0"/>
              </a:rPr>
              <a:t>x</a:t>
            </a:r>
            <a:r>
              <a:rPr lang="en-US" b="0" dirty="0"/>
              <a:t> </a:t>
            </a:r>
            <a:r>
              <a:rPr lang="en-US" b="0" dirty="0">
                <a:sym typeface="Symbol" pitchFamily="18" charset="2"/>
              </a:rPr>
              <a:t></a:t>
            </a:r>
            <a:r>
              <a:rPr lang="en-US" b="0" dirty="0"/>
              <a:t> 6)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3" y="2017045"/>
            <a:ext cx="3635895" cy="28597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.section .rodata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   .align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.L62: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.L61  # x = 0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.L56  # x = 1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.L57  # x = 2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.L58  # x = 3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.L61  # x = 4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.L60  # x = 5</a:t>
            </a:r>
          </a:p>
          <a:p>
            <a:pPr>
              <a:lnSpc>
                <a:spcPct val="100000"/>
              </a:lnSpc>
              <a:tabLst>
                <a:tab pos="228600" algn="l"/>
                <a:tab pos="1663700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.long   .L60  # x =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1" y="1647711"/>
            <a:ext cx="123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Jump table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39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686800" cy="573088"/>
          </a:xfrm>
          <a:noFill/>
          <a:ln/>
        </p:spPr>
        <p:txBody>
          <a:bodyPr/>
          <a:lstStyle/>
          <a:p>
            <a:r>
              <a:rPr lang="en-US"/>
              <a:t>Code Blocks (Partial)</a:t>
            </a:r>
          </a:p>
        </p:txBody>
      </p:sp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4267200" y="1295402"/>
            <a:ext cx="4724400" cy="526105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.L61:  // Default case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movl  $2, %ebx    # w = 2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movl  %ebx, %eax  # Return w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popl  %ebx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.L57:  // Case 2: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movl  12(%ebp), %eax  # y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cltd             # Div prep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idivl %ecx       # y/z      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movl  %eax, %ebx # w = y/z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# Fall through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.L58:  // Case 3:            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addl  %ecx, %ebx # w+= z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movl  %ebx, %eax # Return w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popl  %ebx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</p:txBody>
      </p:sp>
      <p:sp>
        <p:nvSpPr>
          <p:cNvPr id="214024" name="Rectangle 8"/>
          <p:cNvSpPr>
            <a:spLocks noChangeArrowheads="1"/>
          </p:cNvSpPr>
          <p:nvPr/>
        </p:nvSpPr>
        <p:spPr bwMode="auto">
          <a:xfrm>
            <a:off x="228600" y="1295401"/>
            <a:ext cx="3886200" cy="341375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</a:rPr>
              <a:t>switch(x</a:t>
            </a:r>
            <a:r>
              <a:rPr lang="en-US" sz="1800" dirty="0">
                <a:latin typeface="Courier New" pitchFamily="49" charset="0"/>
              </a:rPr>
              <a:t>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</a:rPr>
              <a:t>. . </a:t>
            </a:r>
            <a:r>
              <a:rPr lang="en-US" sz="1800" dirty="0" smtClean="0">
                <a:latin typeface="Courier New" pitchFamily="49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</a:rPr>
              <a:t>case 2:      // .L57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</a:rPr>
              <a:t>w = y/z;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</a:rPr>
              <a:t>/* Fall Through */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</a:rPr>
              <a:t>case </a:t>
            </a:r>
            <a:r>
              <a:rPr lang="en-US" sz="1800" dirty="0">
                <a:latin typeface="Courier New" pitchFamily="49" charset="0"/>
              </a:rPr>
              <a:t>3:      // .L58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w += z;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</a:rPr>
              <a:t>break;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. . .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</a:rPr>
              <a:t>default</a:t>
            </a:r>
            <a:r>
              <a:rPr lang="en-US" sz="1800" dirty="0">
                <a:latin typeface="Courier New" pitchFamily="49" charset="0"/>
              </a:rPr>
              <a:t>:     // .L61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</a:rPr>
              <a:t>w = 2;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65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93713"/>
            <a:ext cx="8686800" cy="573088"/>
          </a:xfrm>
          <a:noFill/>
          <a:ln/>
        </p:spPr>
        <p:txBody>
          <a:bodyPr/>
          <a:lstStyle/>
          <a:p>
            <a:r>
              <a:rPr lang="en-US" dirty="0"/>
              <a:t>Code Blocks (Rest)</a:t>
            </a: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4419600" y="1433513"/>
            <a:ext cx="4419600" cy="3806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.L60: // Cases 5&amp;6: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 # </a:t>
            </a:r>
            <a:r>
              <a:rPr lang="en-US" sz="1800" dirty="0" err="1">
                <a:latin typeface="Courier New" pitchFamily="49" charset="0"/>
              </a:rPr>
              <a:t>w</a:t>
            </a:r>
            <a:r>
              <a:rPr lang="en-US" sz="1800" dirty="0">
                <a:latin typeface="Courier New" pitchFamily="49" charset="0"/>
              </a:rPr>
              <a:t> –= </a:t>
            </a:r>
            <a:r>
              <a:rPr lang="en-US" sz="1800" dirty="0" err="1">
                <a:latin typeface="Courier New" pitchFamily="49" charset="0"/>
              </a:rPr>
              <a:t>z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 # Return </a:t>
            </a:r>
            <a:r>
              <a:rPr lang="en-US" sz="1800" dirty="0" err="1">
                <a:latin typeface="Courier New" pitchFamily="49" charset="0"/>
              </a:rPr>
              <a:t>w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.L56: // Case 1: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12(%ebp),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# </a:t>
            </a:r>
            <a:r>
              <a:rPr lang="en-US" sz="1800" dirty="0" err="1">
                <a:latin typeface="Courier New" pitchFamily="49" charset="0"/>
              </a:rPr>
              <a:t>w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    # </a:t>
            </a:r>
            <a:r>
              <a:rPr lang="en-US" sz="1800" dirty="0" err="1">
                <a:latin typeface="Courier New" pitchFamily="49" charset="0"/>
              </a:rPr>
              <a:t>w</a:t>
            </a:r>
            <a:r>
              <a:rPr lang="en-US" sz="1800" dirty="0">
                <a:latin typeface="Courier New" pitchFamily="49" charset="0"/>
              </a:rPr>
              <a:t>*= </a:t>
            </a:r>
            <a:r>
              <a:rPr lang="en-US" sz="1800" dirty="0" err="1">
                <a:latin typeface="Courier New" pitchFamily="49" charset="0"/>
              </a:rPr>
              <a:t>z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 # Return </a:t>
            </a:r>
            <a:r>
              <a:rPr lang="en-US" sz="1800" dirty="0" err="1">
                <a:latin typeface="Courier New" pitchFamily="49" charset="0"/>
              </a:rPr>
              <a:t>w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347663" algn="l"/>
                <a:tab pos="2463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286724" name="Rectangle 4"/>
          <p:cNvSpPr>
            <a:spLocks noChangeArrowheads="1"/>
          </p:cNvSpPr>
          <p:nvPr/>
        </p:nvSpPr>
        <p:spPr bwMode="auto">
          <a:xfrm>
            <a:off x="228600" y="1433512"/>
            <a:ext cx="3962400" cy="3136757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switch(x)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1:      // .L56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= y*z;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. . .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5: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case 6:      // .L60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w -= z;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break;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. . .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63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2" y="493713"/>
            <a:ext cx="5448300" cy="573088"/>
          </a:xfrm>
        </p:spPr>
        <p:txBody>
          <a:bodyPr/>
          <a:lstStyle/>
          <a:p>
            <a:r>
              <a:rPr lang="en-US"/>
              <a:t>IA32 Object Code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255000" cy="1447800"/>
          </a:xfrm>
        </p:spPr>
        <p:txBody>
          <a:bodyPr/>
          <a:lstStyle/>
          <a:p>
            <a:r>
              <a:rPr lang="en-US" dirty="0"/>
              <a:t>Setup</a:t>
            </a:r>
          </a:p>
          <a:p>
            <a:pPr lvl="1"/>
            <a:r>
              <a:rPr lang="en-US" dirty="0"/>
              <a:t>Label </a:t>
            </a:r>
            <a:r>
              <a:rPr lang="en-US" b="1" dirty="0">
                <a:latin typeface="Courier New" pitchFamily="49" charset="0"/>
              </a:rPr>
              <a:t>.L61</a:t>
            </a:r>
            <a:r>
              <a:rPr lang="en-US" b="1" dirty="0"/>
              <a:t> </a:t>
            </a:r>
            <a:r>
              <a:rPr lang="en-US" dirty="0"/>
              <a:t>becomes address </a:t>
            </a:r>
            <a:r>
              <a:rPr lang="en-US" b="1" dirty="0" smtClean="0">
                <a:latin typeface="Courier New" pitchFamily="49" charset="0"/>
              </a:rPr>
              <a:t>0x08048630</a:t>
            </a:r>
            <a:endParaRPr lang="en-US" b="1" dirty="0"/>
          </a:p>
          <a:p>
            <a:pPr lvl="1"/>
            <a:r>
              <a:rPr lang="en-US" dirty="0"/>
              <a:t>Label </a:t>
            </a:r>
            <a:r>
              <a:rPr lang="en-US" b="1" dirty="0">
                <a:latin typeface="Courier New" pitchFamily="49" charset="0"/>
              </a:rPr>
              <a:t>.L62</a:t>
            </a:r>
            <a:r>
              <a:rPr lang="en-US" b="1" dirty="0"/>
              <a:t> </a:t>
            </a:r>
            <a:r>
              <a:rPr lang="en-US" dirty="0"/>
              <a:t>becomes address </a:t>
            </a:r>
            <a:r>
              <a:rPr lang="en-US" b="1" dirty="0" smtClean="0">
                <a:latin typeface="Courier New" pitchFamily="49" charset="0"/>
              </a:rPr>
              <a:t>0x080488dc</a:t>
            </a:r>
            <a:endParaRPr lang="en-US" b="1" dirty="0">
              <a:latin typeface="Courier New" pitchFamily="49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457200" y="5048250"/>
            <a:ext cx="8610600" cy="11977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1257300" algn="l"/>
                <a:tab pos="3086100" algn="l"/>
              </a:tabLst>
            </a:pPr>
            <a:r>
              <a:rPr lang="en-US" sz="1800" dirty="0">
                <a:latin typeface="Courier New" pitchFamily="49" charset="0"/>
              </a:rPr>
              <a:t>08048610 &lt;</a:t>
            </a:r>
            <a:r>
              <a:rPr lang="en-US" sz="1800" dirty="0" err="1">
                <a:latin typeface="Courier New" pitchFamily="49" charset="0"/>
              </a:rPr>
              <a:t>switch_eg</a:t>
            </a:r>
            <a:r>
              <a:rPr lang="en-US" sz="1800" dirty="0">
                <a:latin typeface="Courier New" pitchFamily="49" charset="0"/>
              </a:rPr>
              <a:t>&gt;:</a:t>
            </a:r>
          </a:p>
          <a:p>
            <a:pPr>
              <a:lnSpc>
                <a:spcPct val="100000"/>
              </a:lnSpc>
              <a:tabLst>
                <a:tab pos="1257300" algn="l"/>
                <a:tab pos="3086100" algn="l"/>
              </a:tabLst>
            </a:pPr>
            <a:r>
              <a:rPr lang="en-US" sz="1800" dirty="0">
                <a:latin typeface="Courier New" pitchFamily="49" charset="0"/>
              </a:rPr>
              <a:t> . . .</a:t>
            </a:r>
            <a:endParaRPr lang="en-US" sz="1800" dirty="0" smtClean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1257300" algn="l"/>
                <a:tab pos="3086100" algn="l"/>
              </a:tabLst>
            </a:pPr>
            <a:r>
              <a:rPr lang="en-US" sz="1800" dirty="0" smtClean="0">
                <a:latin typeface="Courier New" pitchFamily="49" charset="0"/>
              </a:rPr>
              <a:t>08048622</a:t>
            </a:r>
            <a:r>
              <a:rPr lang="en-US" sz="1800" dirty="0">
                <a:latin typeface="Courier New" pitchFamily="49" charset="0"/>
              </a:rPr>
              <a:t>:  77 0c                   </a:t>
            </a:r>
            <a:r>
              <a:rPr lang="en-US" sz="1800" dirty="0" err="1">
                <a:latin typeface="Courier New" pitchFamily="49" charset="0"/>
              </a:rPr>
              <a:t>ja</a:t>
            </a:r>
            <a:r>
              <a:rPr lang="en-US" sz="1800" dirty="0">
                <a:latin typeface="Courier New" pitchFamily="49" charset="0"/>
              </a:rPr>
              <a:t>     8048630 </a:t>
            </a:r>
            <a:endParaRPr lang="en-US" sz="1800" dirty="0" smtClean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1257300" algn="l"/>
                <a:tab pos="3086100" algn="l"/>
              </a:tabLst>
            </a:pPr>
            <a:r>
              <a:rPr lang="en-US" sz="1800" dirty="0">
                <a:latin typeface="Courier New" pitchFamily="49" charset="0"/>
              </a:rPr>
              <a:t>0</a:t>
            </a:r>
            <a:r>
              <a:rPr lang="en-US" sz="1800" dirty="0" smtClean="0">
                <a:latin typeface="Courier New" pitchFamily="49" charset="0"/>
              </a:rPr>
              <a:t>8048624</a:t>
            </a:r>
            <a:r>
              <a:rPr lang="en-US" sz="1800" dirty="0">
                <a:latin typeface="Courier New" pitchFamily="49" charset="0"/>
              </a:rPr>
              <a:t>:  ff 24 95 dc 88 04 08    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 *0x80488dc(,%edx,4)</a:t>
            </a:r>
          </a:p>
        </p:txBody>
      </p:sp>
      <p:sp>
        <p:nvSpPr>
          <p:cNvPr id="216069" name="Rectangle 5"/>
          <p:cNvSpPr>
            <a:spLocks noChangeArrowheads="1"/>
          </p:cNvSpPr>
          <p:nvPr/>
        </p:nvSpPr>
        <p:spPr bwMode="auto">
          <a:xfrm>
            <a:off x="469900" y="3067050"/>
            <a:ext cx="6248400" cy="11977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switch_eg: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  . . .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ja    .L61	# if &gt; goto default</a:t>
            </a:r>
          </a:p>
          <a:p>
            <a:pPr>
              <a:lnSpc>
                <a:spcPct val="100000"/>
              </a:lnSpc>
              <a:tabLst>
                <a:tab pos="342900" algn="l"/>
                <a:tab pos="3260725" algn="l"/>
              </a:tabLst>
            </a:pPr>
            <a:r>
              <a:rPr lang="en-US" sz="1800">
                <a:latin typeface="Courier New" pitchFamily="49" charset="0"/>
              </a:rPr>
              <a:t>	jmp   *.L62(,%edx,4)	# goto JTab[x]</a:t>
            </a:r>
          </a:p>
        </p:txBody>
      </p:sp>
      <p:sp>
        <p:nvSpPr>
          <p:cNvPr id="216072" name="Rectangle 8"/>
          <p:cNvSpPr>
            <a:spLocks noChangeArrowheads="1"/>
          </p:cNvSpPr>
          <p:nvPr/>
        </p:nvSpPr>
        <p:spPr bwMode="auto">
          <a:xfrm>
            <a:off x="381002" y="2635251"/>
            <a:ext cx="3441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Assembly Code</a:t>
            </a:r>
          </a:p>
        </p:txBody>
      </p:sp>
      <p:sp>
        <p:nvSpPr>
          <p:cNvPr id="216073" name="Rectangle 9"/>
          <p:cNvSpPr>
            <a:spLocks noChangeArrowheads="1"/>
          </p:cNvSpPr>
          <p:nvPr/>
        </p:nvSpPr>
        <p:spPr bwMode="auto">
          <a:xfrm>
            <a:off x="347380" y="4623174"/>
            <a:ext cx="51054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Disassembled Object Code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2" y="457200"/>
            <a:ext cx="6134100" cy="573088"/>
          </a:xfrm>
        </p:spPr>
        <p:txBody>
          <a:bodyPr/>
          <a:lstStyle/>
          <a:p>
            <a:r>
              <a:rPr lang="en-US"/>
              <a:t>IA32 Object Code (cont.)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05800" cy="5486400"/>
          </a:xfrm>
        </p:spPr>
        <p:txBody>
          <a:bodyPr/>
          <a:lstStyle/>
          <a:p>
            <a:r>
              <a:rPr lang="en-US" dirty="0"/>
              <a:t>Jump Table</a:t>
            </a:r>
          </a:p>
          <a:p>
            <a:pPr lvl="1"/>
            <a:r>
              <a:rPr lang="en-US" dirty="0"/>
              <a:t>Doesn’t show up in disassembled code</a:t>
            </a:r>
          </a:p>
          <a:p>
            <a:pPr lvl="1"/>
            <a:r>
              <a:rPr lang="en-US" dirty="0"/>
              <a:t>Can inspect using GDB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>
                <a:latin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asm-cntl</a:t>
            </a:r>
            <a:endParaRPr lang="en-US" b="1" dirty="0">
              <a:latin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(</a:t>
            </a:r>
            <a:r>
              <a:rPr lang="en-US" b="1" dirty="0" err="1">
                <a:latin typeface="Courier New" pitchFamily="49" charset="0"/>
              </a:rPr>
              <a:t>gdb</a:t>
            </a:r>
            <a:r>
              <a:rPr lang="en-US" b="1" dirty="0">
                <a:latin typeface="Courier New" pitchFamily="49" charset="0"/>
              </a:rPr>
              <a:t>) x/7xw </a:t>
            </a:r>
            <a:r>
              <a:rPr lang="en-US" b="1" dirty="0" smtClean="0">
                <a:latin typeface="Courier New" pitchFamily="49" charset="0"/>
              </a:rPr>
              <a:t>0x080488dc</a:t>
            </a:r>
            <a:endParaRPr lang="en-US" b="1" dirty="0">
              <a:latin typeface="Courier New" pitchFamily="49" charset="0"/>
            </a:endParaRPr>
          </a:p>
          <a:p>
            <a:pPr lvl="2"/>
            <a:r>
              <a:rPr lang="en-US" dirty="0"/>
              <a:t>E</a:t>
            </a:r>
            <a:r>
              <a:rPr lang="en-US" i="1" u="sng" dirty="0"/>
              <a:t>x</a:t>
            </a:r>
            <a:r>
              <a:rPr lang="en-US" dirty="0"/>
              <a:t>amine </a:t>
            </a:r>
            <a:r>
              <a:rPr lang="en-US" u="sng" dirty="0"/>
              <a:t>7</a:t>
            </a:r>
            <a:r>
              <a:rPr lang="en-US" dirty="0"/>
              <a:t> he</a:t>
            </a:r>
            <a:r>
              <a:rPr lang="en-US" i="1" u="sng" dirty="0"/>
              <a:t>x</a:t>
            </a:r>
            <a:r>
              <a:rPr lang="en-US" dirty="0"/>
              <a:t>adecimal format “</a:t>
            </a:r>
            <a:r>
              <a:rPr lang="en-US" i="1" u="sng" dirty="0"/>
              <a:t>w</a:t>
            </a:r>
            <a:r>
              <a:rPr lang="en-US" dirty="0"/>
              <a:t>ords” (4-bytes each)</a:t>
            </a:r>
          </a:p>
          <a:p>
            <a:pPr lvl="2"/>
            <a:r>
              <a:rPr lang="en-US" dirty="0"/>
              <a:t>Use command “</a:t>
            </a:r>
            <a:r>
              <a:rPr lang="en-US" b="1" dirty="0">
                <a:latin typeface="Courier New" pitchFamily="49" charset="0"/>
              </a:rPr>
              <a:t>help x</a:t>
            </a:r>
            <a:r>
              <a:rPr lang="en-US" dirty="0"/>
              <a:t>” to get format documentation</a:t>
            </a:r>
          </a:p>
          <a:p>
            <a:pPr lvl="1">
              <a:buFont typeface="Wingdings" pitchFamily="2" charset="2"/>
              <a:buNone/>
            </a:pPr>
            <a:r>
              <a:rPr lang="en-US" b="1" dirty="0" smtClean="0">
                <a:latin typeface="Courier New" pitchFamily="49" charset="0"/>
              </a:rPr>
              <a:t>0x080488dc</a:t>
            </a:r>
            <a:r>
              <a:rPr lang="en-US" b="1" dirty="0">
                <a:latin typeface="Courier New" pitchFamily="49" charset="0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0x08048630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0x08048650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0x0804863a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0x08048642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0x08048630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0x08048649</a:t>
            </a:r>
          </a:p>
          <a:p>
            <a:pPr lvl="1"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0x08048649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7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Disassembled Targets</a:t>
            </a:r>
          </a:p>
        </p:txBody>
      </p:sp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1066800" y="1209677"/>
            <a:ext cx="6934200" cy="547585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 8048630</a:t>
            </a:r>
            <a:r>
              <a:rPr lang="en-US" sz="1400">
                <a:latin typeface="Courier New" pitchFamily="49" charset="0"/>
              </a:rPr>
              <a:t>:       bb 02 00 00 00          mov    $0x2,%ebx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8048635:       89 d8                   mov    %ebx,%eax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8048637:       5b                      pop    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8048638: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8048639:       c3                      ret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804863a</a:t>
            </a:r>
            <a:r>
              <a:rPr lang="en-US" sz="1400">
                <a:latin typeface="Courier New" pitchFamily="49" charset="0"/>
              </a:rPr>
              <a:t>:       8b 45 0c                mov    0xc(%ebp),%eax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804863d:       99                      cltd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804863e:       f7 f9                   idiv   %ecx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8048640:       89 c3                   mov    %eax,%ebx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8048642</a:t>
            </a:r>
            <a:r>
              <a:rPr lang="en-US" sz="1400">
                <a:latin typeface="Courier New" pitchFamily="49" charset="0"/>
              </a:rPr>
              <a:t>:       01 cb                   add    %ecx,%ebx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8048644:       89 d8                   mov    %ebx,%eax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8048646:       5b                      pop    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8048647: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8048648:       c3                      ret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8048649</a:t>
            </a:r>
            <a:r>
              <a:rPr lang="en-US" sz="1400">
                <a:latin typeface="Courier New" pitchFamily="49" charset="0"/>
              </a:rPr>
              <a:t>:       29 cb                   sub    %ecx,%ebx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804864b:       89 d8                   mov    %ebx,%eax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804864d:       5b                      pop    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804864e: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804864f:       c3                      ret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8048650</a:t>
            </a:r>
            <a:r>
              <a:rPr lang="en-US" sz="1400">
                <a:latin typeface="Courier New" pitchFamily="49" charset="0"/>
              </a:rPr>
              <a:t>:       8b 5d 0c                mov    0xc(%ebp),%ebx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8048653:       0f af d9                imul   %ecx,%ebx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8048656:       89 d8                   mov    %ebx,%eax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8048658:       5b                      pop    %ebx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8048659: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804865a:       c3                      ret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4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765" y="381000"/>
            <a:ext cx="7591425" cy="762000"/>
          </a:xfrm>
        </p:spPr>
        <p:txBody>
          <a:bodyPr/>
          <a:lstStyle/>
          <a:p>
            <a:r>
              <a:rPr lang="en-US"/>
              <a:t>Matching Disassembled Targets</a:t>
            </a:r>
          </a:p>
        </p:txBody>
      </p:sp>
      <p:sp>
        <p:nvSpPr>
          <p:cNvPr id="293891" name="Rectangle 3"/>
          <p:cNvSpPr>
            <a:spLocks noChangeArrowheads="1"/>
          </p:cNvSpPr>
          <p:nvPr/>
        </p:nvSpPr>
        <p:spPr bwMode="auto">
          <a:xfrm>
            <a:off x="3733800" y="1209677"/>
            <a:ext cx="5181600" cy="547585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 8048630</a:t>
            </a:r>
            <a:r>
              <a:rPr lang="en-US" sz="1400">
                <a:latin typeface="Courier New" pitchFamily="49" charset="0"/>
              </a:rPr>
              <a:t>:       bb 02 00 00 00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8048635:       89 d8   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8048637:       5b                      pop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8048638: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8048639:       c3                      ret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804863a</a:t>
            </a:r>
            <a:r>
              <a:rPr lang="en-US" sz="1400">
                <a:latin typeface="Courier New" pitchFamily="49" charset="0"/>
              </a:rPr>
              <a:t>:       8b 45 0c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804863d:       99                      cltd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804863e:       f7 f9                   idiv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8048640:       89 c3   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8048642</a:t>
            </a:r>
            <a:r>
              <a:rPr lang="en-US" sz="1400">
                <a:latin typeface="Courier New" pitchFamily="49" charset="0"/>
              </a:rPr>
              <a:t>:       01 cb                   add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8048644:       89 d8   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8048646:       5b                      pop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8048647: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8048648:       c3                      ret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8048649</a:t>
            </a:r>
            <a:r>
              <a:rPr lang="en-US" sz="1400">
                <a:latin typeface="Courier New" pitchFamily="49" charset="0"/>
              </a:rPr>
              <a:t>:       29 cb                   sub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804864b:       89 d8   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804864d:       5b                      pop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804864e: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804864f:       c3                      ret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</a:t>
            </a:r>
            <a:r>
              <a:rPr lang="en-US" sz="1400" i="1">
                <a:solidFill>
                  <a:srgbClr val="CC0000"/>
                </a:solidFill>
                <a:latin typeface="Courier New" pitchFamily="49" charset="0"/>
              </a:rPr>
              <a:t>8048650</a:t>
            </a:r>
            <a:r>
              <a:rPr lang="en-US" sz="1400">
                <a:latin typeface="Courier New" pitchFamily="49" charset="0"/>
              </a:rPr>
              <a:t>:       8b 5d 0c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8048653:       0f af d9                imul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8048656:       89 d8                   mov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8048658:       5b                      pop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8048659:       c9                      leave</a:t>
            </a:r>
          </a:p>
          <a:p>
            <a:pPr>
              <a:lnSpc>
                <a:spcPct val="100000"/>
              </a:lnSpc>
              <a:tabLst>
                <a:tab pos="1257300" algn="l"/>
                <a:tab pos="3492500" algn="l"/>
                <a:tab pos="5664200" algn="l"/>
              </a:tabLst>
            </a:pPr>
            <a:r>
              <a:rPr lang="en-US" sz="1400">
                <a:latin typeface="Courier New" pitchFamily="49" charset="0"/>
              </a:rPr>
              <a:t> 804865a:       c3                      ret</a:t>
            </a:r>
          </a:p>
        </p:txBody>
      </p:sp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685800" y="2545228"/>
            <a:ext cx="1631466" cy="2708434"/>
          </a:xfrm>
          <a:prstGeom prst="rect">
            <a:avLst/>
          </a:prstGeom>
          <a:noFill/>
          <a:ln w="19050">
            <a:noFill/>
            <a:miter lim="800000"/>
            <a:headEnd/>
            <a:tailEnd type="none" w="lg" len="med"/>
          </a:ln>
          <a:effectLst/>
        </p:spPr>
        <p:txBody>
          <a:bodyPr wrap="none" lIns="45720" rIns="45720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0x08048630</a:t>
            </a:r>
          </a:p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0x08048650</a:t>
            </a:r>
          </a:p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0x0804863a</a:t>
            </a:r>
          </a:p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0x08048642</a:t>
            </a:r>
          </a:p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0x08048630</a:t>
            </a:r>
          </a:p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0x08048649</a:t>
            </a:r>
          </a:p>
          <a:p>
            <a:pPr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0x08048649</a:t>
            </a:r>
          </a:p>
        </p:txBody>
      </p:sp>
      <p:sp>
        <p:nvSpPr>
          <p:cNvPr id="293893" name="Line 5"/>
          <p:cNvSpPr>
            <a:spLocks noChangeShapeType="1"/>
          </p:cNvSpPr>
          <p:nvPr/>
        </p:nvSpPr>
        <p:spPr bwMode="auto">
          <a:xfrm flipV="1">
            <a:off x="2362200" y="1362075"/>
            <a:ext cx="1447800" cy="1371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93894" name="Line 6"/>
          <p:cNvSpPr>
            <a:spLocks noChangeShapeType="1"/>
          </p:cNvSpPr>
          <p:nvPr/>
        </p:nvSpPr>
        <p:spPr bwMode="auto">
          <a:xfrm>
            <a:off x="2362200" y="3114675"/>
            <a:ext cx="1447800" cy="2209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93895" name="Line 7"/>
          <p:cNvSpPr>
            <a:spLocks noChangeShapeType="1"/>
          </p:cNvSpPr>
          <p:nvPr/>
        </p:nvSpPr>
        <p:spPr bwMode="auto">
          <a:xfrm flipV="1">
            <a:off x="2362200" y="2428875"/>
            <a:ext cx="1447800" cy="1143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93896" name="Line 8"/>
          <p:cNvSpPr>
            <a:spLocks noChangeShapeType="1"/>
          </p:cNvSpPr>
          <p:nvPr/>
        </p:nvSpPr>
        <p:spPr bwMode="auto">
          <a:xfrm flipV="1">
            <a:off x="2362200" y="3343275"/>
            <a:ext cx="1447800" cy="533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93897" name="Line 9"/>
          <p:cNvSpPr>
            <a:spLocks noChangeShapeType="1"/>
          </p:cNvSpPr>
          <p:nvPr/>
        </p:nvSpPr>
        <p:spPr bwMode="auto">
          <a:xfrm flipV="1">
            <a:off x="2362200" y="1438275"/>
            <a:ext cx="1447800" cy="2819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93898" name="Line 10"/>
          <p:cNvSpPr>
            <a:spLocks noChangeShapeType="1"/>
          </p:cNvSpPr>
          <p:nvPr/>
        </p:nvSpPr>
        <p:spPr bwMode="auto">
          <a:xfrm flipV="1">
            <a:off x="2362200" y="4333875"/>
            <a:ext cx="1524000" cy="304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93899" name="Line 11"/>
          <p:cNvSpPr>
            <a:spLocks noChangeShapeType="1"/>
          </p:cNvSpPr>
          <p:nvPr/>
        </p:nvSpPr>
        <p:spPr bwMode="auto">
          <a:xfrm flipV="1">
            <a:off x="2362200" y="4333875"/>
            <a:ext cx="1524000" cy="685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lg" len="med"/>
          </a:ln>
          <a:effectLst/>
        </p:spPr>
        <p:txBody>
          <a:bodyPr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1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396876" y="1352550"/>
            <a:ext cx="84423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Would you implement this with a jump table?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lang="en-US" kern="0" dirty="0" smtClean="0">
              <a:latin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Probably not: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lang="en-US" sz="2000" b="0" kern="0" dirty="0" smtClean="0">
                <a:latin typeface="Calibri" pitchFamily="34" charset="0"/>
              </a:rPr>
              <a:t>Don’t want 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jump table with 52001 entries (too big)</a:t>
            </a:r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17513"/>
            <a:ext cx="6451600" cy="573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210969" name="Rectangle 25"/>
          <p:cNvSpPr>
            <a:spLocks noChangeArrowheads="1"/>
          </p:cNvSpPr>
          <p:nvPr/>
        </p:nvSpPr>
        <p:spPr bwMode="auto">
          <a:xfrm>
            <a:off x="2819403" y="1999122"/>
            <a:ext cx="3816927" cy="2859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switch(x)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case</a:t>
            </a:r>
            <a:r>
              <a:rPr lang="en-US" sz="1800" dirty="0" smtClean="0">
                <a:latin typeface="Courier New" pitchFamily="49" charset="0"/>
              </a:rPr>
              <a:t> 0:    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  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case 10:   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  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case 52000: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  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default:    &lt;some code&gt;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              break;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}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6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770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23430</TotalTime>
  <Words>1114</Words>
  <Application>Microsoft Office PowerPoint</Application>
  <PresentationFormat>On-screen Show (4:3)</PresentationFormat>
  <Paragraphs>403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template2010</vt:lpstr>
      <vt:lpstr>Switch Statement Example</vt:lpstr>
      <vt:lpstr>Jump Table Structure</vt:lpstr>
      <vt:lpstr>Jump Table Structure</vt:lpstr>
      <vt:lpstr>Jump Table</vt:lpstr>
      <vt:lpstr>Switch Statement Example (IA32)</vt:lpstr>
      <vt:lpstr>Switch Statement Example (IA32)</vt:lpstr>
      <vt:lpstr>Assembly Setup Explanation</vt:lpstr>
      <vt:lpstr>Code Blocks (Partial)</vt:lpstr>
      <vt:lpstr>Code Blocks (Rest)</vt:lpstr>
      <vt:lpstr>IA32 Object Code</vt:lpstr>
      <vt:lpstr>IA32 Object Code (cont.)</vt:lpstr>
      <vt:lpstr>Disassembled Targets</vt:lpstr>
      <vt:lpstr>Matching Disassembled Targets</vt:lpstr>
      <vt:lpstr>Question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424</cp:revision>
  <cp:lastPrinted>2013-01-28T06:41:27Z</cp:lastPrinted>
  <dcterms:created xsi:type="dcterms:W3CDTF">2012-04-20T08:37:20Z</dcterms:created>
  <dcterms:modified xsi:type="dcterms:W3CDTF">2013-04-09T01:18:45Z</dcterms:modified>
</cp:coreProperties>
</file>