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1" r:id="rId1"/>
  </p:sldMasterIdLst>
  <p:notesMasterIdLst>
    <p:notesMasterId r:id="rId13"/>
  </p:notesMasterIdLst>
  <p:handoutMasterIdLst>
    <p:handoutMasterId r:id="rId14"/>
  </p:handoutMasterIdLst>
  <p:sldIdLst>
    <p:sldId id="748" r:id="rId2"/>
    <p:sldId id="750" r:id="rId3"/>
    <p:sldId id="752" r:id="rId4"/>
    <p:sldId id="753" r:id="rId5"/>
    <p:sldId id="757" r:id="rId6"/>
    <p:sldId id="759" r:id="rId7"/>
    <p:sldId id="763" r:id="rId8"/>
    <p:sldId id="764" r:id="rId9"/>
    <p:sldId id="765" r:id="rId10"/>
    <p:sldId id="768" r:id="rId11"/>
    <p:sldId id="769" r:id="rId12"/>
  </p:sldIdLst>
  <p:sldSz cx="9144000" cy="6858000" type="screen4x3"/>
  <p:notesSz cx="9586913" cy="7302500"/>
  <p:custDataLst>
    <p:tags r:id="rId15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FF9999"/>
    <a:srgbClr val="FFFF99"/>
    <a:srgbClr val="DCB834"/>
    <a:srgbClr val="DFC03D"/>
    <a:srgbClr val="CDF1C5"/>
    <a:srgbClr val="F1C7C7"/>
    <a:srgbClr val="EFBFBF"/>
    <a:srgbClr val="C5FEB8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4" autoAdjust="0"/>
    <p:restoredTop sz="93881" autoAdjust="0"/>
  </p:normalViewPr>
  <p:slideViewPr>
    <p:cSldViewPr snapToGrid="0">
      <p:cViewPr>
        <p:scale>
          <a:sx n="117" d="100"/>
          <a:sy n="117" d="100"/>
        </p:scale>
        <p:origin x="-1464" y="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0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6"/>
    </p:cViewPr>
  </p:sorterViewPr>
  <p:notesViewPr>
    <p:cSldViewPr snapToObjects="1">
      <p:cViewPr varScale="1">
        <p:scale>
          <a:sx n="49" d="100"/>
          <a:sy n="49" d="100"/>
        </p:scale>
        <p:origin x="-1812" y="-90"/>
      </p:cViewPr>
      <p:guideLst>
        <p:guide orient="horz" pos="2300"/>
        <p:guide pos="302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945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02017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43225" y="522288"/>
            <a:ext cx="3716338" cy="2786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00485" y="3482563"/>
            <a:ext cx="7002615" cy="325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02017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7509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A192576-7481-B34E-9AD2-81278E2F1E1D}" type="slidenum">
              <a:rPr lang="en-US"/>
              <a:pPr/>
              <a:t>1</a:t>
            </a:fld>
            <a:endParaRPr lang="en-US"/>
          </a:p>
        </p:txBody>
      </p:sp>
      <p:sp>
        <p:nvSpPr>
          <p:cNvPr id="6656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2968625" y="555625"/>
            <a:ext cx="3648075" cy="27368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656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58692" y="3468053"/>
            <a:ext cx="7669530" cy="328546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 the </a:t>
            </a:r>
            <a:r>
              <a:rPr lang="en-US" dirty="0" err="1" smtClean="0"/>
              <a:t>goto</a:t>
            </a:r>
            <a:r>
              <a:rPr lang="en-US" baseline="0" dirty="0" smtClean="0"/>
              <a:t> middle?</a:t>
            </a:r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2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2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405982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4972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840523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838891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83661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05600" y="-48399"/>
            <a:ext cx="2425700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200" dirty="0" smtClean="0">
                <a:solidFill>
                  <a:srgbClr val="DCB834"/>
                </a:solidFill>
                <a:latin typeface="Calibri" pitchFamily="34" charset="0"/>
                <a:cs typeface="Calibri" pitchFamily="34" charset="0"/>
              </a:rPr>
              <a:t>University of </a:t>
            </a:r>
            <a:r>
              <a:rPr lang="en-US" sz="1200" b="1" kern="1200" dirty="0" smtClean="0">
                <a:solidFill>
                  <a:srgbClr val="DCB834"/>
                </a:solidFill>
                <a:latin typeface="Calibri" pitchFamily="34" charset="0"/>
                <a:ea typeface="+mn-ea"/>
                <a:cs typeface="Calibri" pitchFamily="34" charset="0"/>
              </a:rPr>
              <a:t>Washington</a:t>
            </a:r>
            <a:endParaRPr lang="en-US" sz="1200" b="1" kern="1200" dirty="0">
              <a:solidFill>
                <a:srgbClr val="DCB834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7" r:id="rId3"/>
    <p:sldLayoutId id="2147483678" r:id="rId4"/>
  </p:sldLayoutIdLst>
  <p:timing>
    <p:tnLst>
      <p:par>
        <p:cTn id="1" dur="indefinite" restart="never" nodeType="tmRoot"/>
      </p:par>
    </p:tnLst>
  </p:timing>
  <p:hf sldNum="0" hdr="0" dt="0"/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Compiling Loops</a:t>
            </a:r>
            <a:endParaRPr lang="en-US" dirty="0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2094" y="4219862"/>
            <a:ext cx="8366125" cy="1675187"/>
          </a:xfrm>
        </p:spPr>
        <p:txBody>
          <a:bodyPr/>
          <a:lstStyle/>
          <a:p>
            <a:r>
              <a:rPr lang="en-US" dirty="0" smtClean="0"/>
              <a:t>How to compile other loops should be straightforward</a:t>
            </a:r>
          </a:p>
          <a:p>
            <a:pPr lvl="1"/>
            <a:r>
              <a:rPr lang="en-US" dirty="0" smtClean="0"/>
              <a:t>The only slightly tricky part is to be sure where the conditional branch occurs: top or bottom of the loop</a:t>
            </a:r>
          </a:p>
          <a:p>
            <a:r>
              <a:rPr lang="en-US" dirty="0" smtClean="0"/>
              <a:t>How would </a:t>
            </a:r>
            <a:r>
              <a:rPr lang="en-US" dirty="0" err="1" smtClean="0"/>
              <a:t>for(i</a:t>
            </a:r>
            <a:r>
              <a:rPr lang="en-US" dirty="0" smtClean="0"/>
              <a:t>=0; </a:t>
            </a:r>
            <a:r>
              <a:rPr lang="en-US" dirty="0" err="1" smtClean="0"/>
              <a:t>i</a:t>
            </a:r>
            <a:r>
              <a:rPr lang="en-US" dirty="0" smtClean="0"/>
              <a:t>&lt;100; </a:t>
            </a:r>
            <a:r>
              <a:rPr lang="en-US" dirty="0" err="1" smtClean="0"/>
              <a:t>i</a:t>
            </a:r>
            <a:r>
              <a:rPr lang="en-US" dirty="0" smtClean="0"/>
              <a:t>++) be implemented?</a:t>
            </a:r>
          </a:p>
        </p:txBody>
      </p:sp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927100" y="1846263"/>
            <a:ext cx="2924175" cy="920765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9pPr>
          </a:lstStyle>
          <a:p>
            <a:r>
              <a:rPr lang="en-US" sz="1800" dirty="0" smtClean="0">
                <a:solidFill>
                  <a:schemeClr val="tx1"/>
                </a:solidFill>
                <a:latin typeface="Courier New" pitchFamily="49" charset="0"/>
                <a:ea typeface="+mn-ea"/>
                <a:cs typeface="+mn-cs"/>
              </a:rPr>
              <a:t>while 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ea typeface="+mn-ea"/>
                <a:cs typeface="+mn-cs"/>
              </a:rPr>
              <a:t>( sum != 0 ) {</a:t>
            </a:r>
          </a:p>
          <a:p>
            <a:r>
              <a:rPr lang="en-US" sz="1800" dirty="0">
                <a:solidFill>
                  <a:schemeClr val="tx1"/>
                </a:solidFill>
                <a:latin typeface="Courier New" pitchFamily="49" charset="0"/>
                <a:ea typeface="+mn-ea"/>
                <a:cs typeface="+mn-cs"/>
              </a:rPr>
              <a:t>   &lt;loop body&gt;</a:t>
            </a:r>
          </a:p>
          <a:p>
            <a:r>
              <a:rPr lang="en-US" sz="1800" dirty="0">
                <a:solidFill>
                  <a:schemeClr val="tx1"/>
                </a:solidFill>
                <a:latin typeface="Courier New" pitchFamily="49" charset="0"/>
                <a:ea typeface="+mn-ea"/>
                <a:cs typeface="+mn-cs"/>
              </a:rPr>
              <a:t>}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4319588" y="1840922"/>
            <a:ext cx="4432300" cy="139443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9pPr>
          </a:lstStyle>
          <a:p>
            <a:pPr>
              <a:lnSpc>
                <a:spcPct val="94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sz="1800" dirty="0" err="1" smtClean="0">
                <a:solidFill>
                  <a:schemeClr val="tx1"/>
                </a:solidFill>
                <a:latin typeface="Courier New" pitchFamily="49" charset="0"/>
                <a:ea typeface="+mn-ea"/>
                <a:cs typeface="+mn-cs"/>
              </a:rPr>
              <a:t>loopTop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ea typeface="+mn-ea"/>
                <a:cs typeface="+mn-cs"/>
              </a:rPr>
              <a:t>: 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ea typeface="+mn-ea"/>
                <a:cs typeface="+mn-cs"/>
              </a:rPr>
              <a:t>cmpl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ea typeface="+mn-ea"/>
                <a:cs typeface="+mn-cs"/>
              </a:rPr>
              <a:t>  $0, %eax</a:t>
            </a:r>
          </a:p>
          <a:p>
            <a:pPr>
              <a:lnSpc>
                <a:spcPct val="94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sz="1800" dirty="0">
                <a:solidFill>
                  <a:schemeClr val="tx1"/>
                </a:solidFill>
                <a:latin typeface="Courier New" pitchFamily="49" charset="0"/>
                <a:ea typeface="+mn-ea"/>
                <a:cs typeface="+mn-cs"/>
              </a:rPr>
              <a:t>           je  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ea typeface="+mn-ea"/>
                <a:cs typeface="+mn-cs"/>
              </a:rPr>
              <a:t>loopDone</a:t>
            </a:r>
            <a:endParaRPr lang="en-US" sz="1800" dirty="0">
              <a:solidFill>
                <a:schemeClr val="tx1"/>
              </a:solidFill>
              <a:latin typeface="Courier New" pitchFamily="49" charset="0"/>
              <a:ea typeface="+mn-ea"/>
              <a:cs typeface="+mn-cs"/>
            </a:endParaRPr>
          </a:p>
          <a:p>
            <a:pPr>
              <a:lnSpc>
                <a:spcPct val="94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sz="1800" dirty="0">
                <a:solidFill>
                  <a:schemeClr val="tx1"/>
                </a:solidFill>
                <a:latin typeface="Courier New" pitchFamily="49" charset="0"/>
                <a:ea typeface="+mn-ea"/>
                <a:cs typeface="+mn-cs"/>
              </a:rPr>
              <a:t>            </a:t>
            </a:r>
            <a:r>
              <a:rPr lang="en-US" sz="1800" dirty="0" smtClean="0">
                <a:solidFill>
                  <a:schemeClr val="tx1"/>
                </a:solidFill>
                <a:latin typeface="Courier New" pitchFamily="49" charset="0"/>
                <a:ea typeface="+mn-ea"/>
                <a:cs typeface="+mn-cs"/>
              </a:rPr>
              <a:t> &lt;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ea typeface="+mn-ea"/>
                <a:cs typeface="+mn-cs"/>
              </a:rPr>
              <a:t>loop body code&gt;</a:t>
            </a:r>
          </a:p>
          <a:p>
            <a:pPr>
              <a:lnSpc>
                <a:spcPct val="94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sz="1800" dirty="0">
                <a:solidFill>
                  <a:schemeClr val="tx1"/>
                </a:solidFill>
                <a:latin typeface="Courier New" pitchFamily="49" charset="0"/>
                <a:ea typeface="+mn-ea"/>
                <a:cs typeface="+mn-cs"/>
              </a:rPr>
              <a:t>           </a:t>
            </a: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ea typeface="+mn-ea"/>
                <a:cs typeface="+mn-cs"/>
              </a:rPr>
              <a:t>jmp</a:t>
            </a:r>
            <a:r>
              <a:rPr lang="en-US" sz="1800" dirty="0" smtClean="0">
                <a:solidFill>
                  <a:schemeClr val="tx1"/>
                </a:solidFill>
                <a:latin typeface="Courier New" pitchFamily="49" charset="0"/>
                <a:ea typeface="+mn-ea"/>
                <a:cs typeface="+mn-cs"/>
              </a:rPr>
              <a:t>   </a:t>
            </a:r>
            <a:r>
              <a:rPr lang="en-US" sz="1800" dirty="0" err="1" smtClean="0">
                <a:solidFill>
                  <a:schemeClr val="tx1"/>
                </a:solidFill>
                <a:latin typeface="Courier New" pitchFamily="49" charset="0"/>
                <a:ea typeface="+mn-ea"/>
                <a:cs typeface="+mn-cs"/>
              </a:rPr>
              <a:t>loopTop</a:t>
            </a:r>
            <a:endParaRPr lang="en-US" sz="1800" dirty="0">
              <a:solidFill>
                <a:schemeClr val="tx1"/>
              </a:solidFill>
              <a:latin typeface="Courier New" pitchFamily="49" charset="0"/>
              <a:ea typeface="+mn-ea"/>
              <a:cs typeface="+mn-cs"/>
            </a:endParaRPr>
          </a:p>
          <a:p>
            <a:pPr>
              <a:lnSpc>
                <a:spcPct val="94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sz="1800" dirty="0" err="1">
                <a:solidFill>
                  <a:schemeClr val="tx1"/>
                </a:solidFill>
                <a:latin typeface="Courier New" pitchFamily="49" charset="0"/>
                <a:ea typeface="+mn-ea"/>
                <a:cs typeface="+mn-cs"/>
              </a:rPr>
              <a:t>loopDone</a:t>
            </a:r>
            <a:r>
              <a:rPr lang="en-US" sz="1800" dirty="0">
                <a:solidFill>
                  <a:schemeClr val="tx1"/>
                </a:solidFill>
                <a:latin typeface="Courier New" pitchFamily="49" charset="0"/>
                <a:ea typeface="+mn-ea"/>
                <a:cs typeface="+mn-cs"/>
              </a:rPr>
              <a:t>:</a:t>
            </a:r>
          </a:p>
        </p:txBody>
      </p:sp>
      <p:sp>
        <p:nvSpPr>
          <p:cNvPr id="9" name="Rectangle 8"/>
          <p:cNvSpPr/>
          <p:nvPr/>
        </p:nvSpPr>
        <p:spPr>
          <a:xfrm>
            <a:off x="4213442" y="1422672"/>
            <a:ext cx="17495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sz="2000" dirty="0" smtClean="0">
                <a:latin typeface="Calibri"/>
                <a:cs typeface="Calibri"/>
              </a:rPr>
              <a:t>Machine code:</a:t>
            </a:r>
          </a:p>
        </p:txBody>
      </p:sp>
      <p:sp>
        <p:nvSpPr>
          <p:cNvPr id="10" name="Rectangle 9"/>
          <p:cNvSpPr/>
          <p:nvPr/>
        </p:nvSpPr>
        <p:spPr>
          <a:xfrm>
            <a:off x="843331" y="1422673"/>
            <a:ext cx="15159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Calibri"/>
                <a:cs typeface="Calibri"/>
              </a:rPr>
              <a:t>C/Java code: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9041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ChangeArrowheads="1"/>
          </p:cNvSpPr>
          <p:nvPr/>
        </p:nvSpPr>
        <p:spPr bwMode="auto">
          <a:xfrm>
            <a:off x="457200" y="1447800"/>
            <a:ext cx="26035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defTabSz="895350">
              <a:spcBef>
                <a:spcPct val="30000"/>
              </a:spcBef>
            </a:pPr>
            <a:r>
              <a:rPr lang="en-US" dirty="0">
                <a:solidFill>
                  <a:schemeClr val="tx2"/>
                </a:solidFill>
                <a:latin typeface="Calibri" pitchFamily="34" charset="0"/>
              </a:rPr>
              <a:t>C Code</a:t>
            </a:r>
          </a:p>
          <a:p>
            <a:pPr marL="223838" indent="-223838" defTabSz="895350">
              <a:lnSpc>
                <a:spcPct val="100000"/>
              </a:lnSpc>
            </a:pPr>
            <a:endParaRPr lang="en-US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198659" name="Rectangle 3"/>
          <p:cNvSpPr>
            <a:spLocks noChangeArrowheads="1"/>
          </p:cNvSpPr>
          <p:nvPr/>
        </p:nvSpPr>
        <p:spPr bwMode="auto">
          <a:xfrm>
            <a:off x="528637" y="1864643"/>
            <a:ext cx="3814763" cy="2582759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fact_do(int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x</a:t>
            </a:r>
            <a:r>
              <a:rPr lang="en-US" sz="1800" dirty="0">
                <a:latin typeface="Courier New" pitchFamily="49" charset="0"/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result = 1;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do {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result *= </a:t>
            </a:r>
            <a:r>
              <a:rPr lang="en-US" sz="1800" dirty="0" err="1">
                <a:latin typeface="Courier New" pitchFamily="49" charset="0"/>
              </a:rPr>
              <a:t>x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dirty="0" err="1">
                <a:latin typeface="Courier New" pitchFamily="49" charset="0"/>
              </a:rPr>
              <a:t>x</a:t>
            </a:r>
            <a:r>
              <a:rPr lang="en-US" sz="1800" dirty="0">
                <a:latin typeface="Courier New" pitchFamily="49" charset="0"/>
              </a:rPr>
              <a:t> = x-1;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} while (</a:t>
            </a:r>
            <a:r>
              <a:rPr lang="en-US" sz="1800" dirty="0" err="1">
                <a:latin typeface="Courier New" pitchFamily="49" charset="0"/>
              </a:rPr>
              <a:t>x</a:t>
            </a:r>
            <a:r>
              <a:rPr lang="en-US" sz="1800" dirty="0">
                <a:latin typeface="Courier New" pitchFamily="49" charset="0"/>
              </a:rPr>
              <a:t> &gt; 1)</a:t>
            </a:r>
            <a:r>
              <a:rPr lang="en-US" sz="1800" dirty="0" smtClean="0"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return result;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198660" name="Rectangle 4"/>
          <p:cNvSpPr>
            <a:spLocks noChangeArrowheads="1"/>
          </p:cNvSpPr>
          <p:nvPr/>
        </p:nvSpPr>
        <p:spPr bwMode="auto">
          <a:xfrm>
            <a:off x="4724400" y="1447800"/>
            <a:ext cx="22987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defTabSz="895350">
              <a:spcBef>
                <a:spcPct val="30000"/>
              </a:spcBef>
            </a:pPr>
            <a:r>
              <a:rPr lang="en-US" dirty="0" err="1">
                <a:solidFill>
                  <a:schemeClr val="tx2"/>
                </a:solidFill>
                <a:latin typeface="Calibri" pitchFamily="34" charset="0"/>
              </a:rPr>
              <a:t>Goto</a:t>
            </a:r>
            <a:r>
              <a:rPr lang="en-US" dirty="0">
                <a:solidFill>
                  <a:schemeClr val="tx2"/>
                </a:solidFill>
                <a:latin typeface="Calibri" pitchFamily="34" charset="0"/>
              </a:rPr>
              <a:t> Version</a:t>
            </a:r>
          </a:p>
          <a:p>
            <a:pPr marL="223838" indent="-223838" defTabSz="895350">
              <a:lnSpc>
                <a:spcPct val="100000"/>
              </a:lnSpc>
            </a:pPr>
            <a:endParaRPr lang="en-US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198661" name="Rectangle 5"/>
          <p:cNvSpPr>
            <a:spLocks noChangeArrowheads="1"/>
          </p:cNvSpPr>
          <p:nvPr/>
        </p:nvSpPr>
        <p:spPr bwMode="auto">
          <a:xfrm>
            <a:off x="4795837" y="1864643"/>
            <a:ext cx="3814763" cy="2582759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fact_goto(int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x</a:t>
            </a:r>
            <a:r>
              <a:rPr lang="en-US" sz="1800" dirty="0">
                <a:latin typeface="Courier New" pitchFamily="49" charset="0"/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result = 1;</a:t>
            </a:r>
          </a:p>
          <a:p>
            <a:pPr>
              <a:lnSpc>
                <a:spcPct val="100000"/>
              </a:lnSpc>
            </a:pPr>
            <a:r>
              <a:rPr lang="en-US" sz="1800" i="1" dirty="0">
                <a:latin typeface="Courier New" pitchFamily="49" charset="0"/>
              </a:rPr>
              <a:t>loop: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result *= </a:t>
            </a:r>
            <a:r>
              <a:rPr lang="en-US" sz="1800" dirty="0" err="1">
                <a:latin typeface="Courier New" pitchFamily="49" charset="0"/>
              </a:rPr>
              <a:t>x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x</a:t>
            </a:r>
            <a:r>
              <a:rPr lang="en-US" sz="1800" dirty="0">
                <a:latin typeface="Courier New" pitchFamily="49" charset="0"/>
              </a:rPr>
              <a:t> = x-1;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if (</a:t>
            </a:r>
            <a:r>
              <a:rPr lang="en-US" sz="1800" dirty="0" err="1">
                <a:latin typeface="Courier New" pitchFamily="49" charset="0"/>
              </a:rPr>
              <a:t>x</a:t>
            </a:r>
            <a:r>
              <a:rPr lang="en-US" sz="1800" dirty="0">
                <a:latin typeface="Courier New" pitchFamily="49" charset="0"/>
              </a:rPr>
              <a:t> &gt; 1</a:t>
            </a:r>
            <a:r>
              <a:rPr lang="en-US" sz="1800" dirty="0" smtClean="0">
                <a:latin typeface="Courier New" pitchFamily="49" charset="0"/>
              </a:rPr>
              <a:t>) </a:t>
            </a:r>
            <a:r>
              <a:rPr lang="en-US" sz="1800" dirty="0" err="1" smtClean="0">
                <a:latin typeface="Courier New" pitchFamily="49" charset="0"/>
              </a:rPr>
              <a:t>goto</a:t>
            </a:r>
            <a:r>
              <a:rPr lang="en-US" sz="1800" i="1" dirty="0" smtClean="0">
                <a:latin typeface="Courier New" pitchFamily="49" charset="0"/>
              </a:rPr>
              <a:t> </a:t>
            </a:r>
            <a:r>
              <a:rPr lang="en-US" sz="1800" i="1" dirty="0">
                <a:latin typeface="Courier New" pitchFamily="49" charset="0"/>
              </a:rPr>
              <a:t>loop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return result;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198662" name="Rectangle 6"/>
          <p:cNvSpPr>
            <a:spLocks noGrp="1" noChangeArrowheads="1"/>
          </p:cNvSpPr>
          <p:nvPr>
            <p:ph type="title"/>
          </p:nvPr>
        </p:nvSpPr>
        <p:spPr>
          <a:xfrm>
            <a:off x="381000" y="493712"/>
            <a:ext cx="7543800" cy="573088"/>
          </a:xfrm>
        </p:spPr>
        <p:txBody>
          <a:bodyPr/>
          <a:lstStyle/>
          <a:p>
            <a:r>
              <a:rPr lang="en-US"/>
              <a:t>“Do-While” Loop Example</a:t>
            </a:r>
          </a:p>
        </p:txBody>
      </p:sp>
      <p:sp>
        <p:nvSpPr>
          <p:cNvPr id="19866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5181600"/>
            <a:ext cx="7823200" cy="858838"/>
          </a:xfrm>
        </p:spPr>
        <p:txBody>
          <a:bodyPr/>
          <a:lstStyle/>
          <a:p>
            <a:r>
              <a:rPr lang="en-US" dirty="0"/>
              <a:t>Use backward branch to continue looping</a:t>
            </a:r>
          </a:p>
          <a:p>
            <a:r>
              <a:rPr lang="en-US" dirty="0"/>
              <a:t>Only take branch when “while” condition holds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3397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1026"/>
          <p:cNvSpPr>
            <a:spLocks noChangeArrowheads="1"/>
          </p:cNvSpPr>
          <p:nvPr/>
        </p:nvSpPr>
        <p:spPr bwMode="auto">
          <a:xfrm>
            <a:off x="290513" y="1435100"/>
            <a:ext cx="22987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defTabSz="895350">
              <a:spcBef>
                <a:spcPct val="30000"/>
              </a:spcBef>
            </a:pPr>
            <a:r>
              <a:rPr lang="en-US" sz="2400" dirty="0" err="1">
                <a:solidFill>
                  <a:schemeClr val="tx2"/>
                </a:solidFill>
                <a:latin typeface="Calibri" pitchFamily="34" charset="0"/>
              </a:rPr>
              <a:t>Goto</a:t>
            </a: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 Version</a:t>
            </a:r>
          </a:p>
        </p:txBody>
      </p:sp>
      <p:sp>
        <p:nvSpPr>
          <p:cNvPr id="228355" name="Rectangle 1027"/>
          <p:cNvSpPr>
            <a:spLocks noChangeArrowheads="1"/>
          </p:cNvSpPr>
          <p:nvPr/>
        </p:nvSpPr>
        <p:spPr bwMode="auto">
          <a:xfrm>
            <a:off x="290513" y="1892300"/>
            <a:ext cx="2895600" cy="3967753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int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fact_goto(int x)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{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int result = 1;</a:t>
            </a:r>
          </a:p>
          <a:p>
            <a:pPr>
              <a:lnSpc>
                <a:spcPct val="100000"/>
              </a:lnSpc>
            </a:pPr>
            <a:endParaRPr lang="en-US" sz="1800" i="1">
              <a:latin typeface="Courier New" pitchFamily="49" charset="0"/>
            </a:endParaRPr>
          </a:p>
          <a:p>
            <a:pPr>
              <a:lnSpc>
                <a:spcPct val="100000"/>
              </a:lnSpc>
            </a:pPr>
            <a:endParaRPr lang="en-US" sz="1800" i="1">
              <a:latin typeface="Courier New" pitchFamily="49" charset="0"/>
            </a:endParaRPr>
          </a:p>
          <a:p>
            <a:pPr>
              <a:lnSpc>
                <a:spcPct val="100000"/>
              </a:lnSpc>
            </a:pPr>
            <a:r>
              <a:rPr lang="en-US" sz="1800" i="1">
                <a:latin typeface="Courier New" pitchFamily="49" charset="0"/>
              </a:rPr>
              <a:t>loop:</a:t>
            </a:r>
            <a:endParaRPr lang="en-US" sz="1800">
              <a:latin typeface="Courier New" pitchFamily="49" charset="0"/>
            </a:endParaRP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result *= x;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x = x-1;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if (x &gt; 1)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goto</a:t>
            </a:r>
            <a:r>
              <a:rPr lang="en-US" sz="1800" i="1">
                <a:latin typeface="Courier New" pitchFamily="49" charset="0"/>
              </a:rPr>
              <a:t> loop</a:t>
            </a:r>
            <a:r>
              <a:rPr lang="en-US" sz="1800"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return result;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}</a:t>
            </a:r>
          </a:p>
        </p:txBody>
      </p:sp>
      <p:sp>
        <p:nvSpPr>
          <p:cNvPr id="228356" name="Rectangle 1028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7251700" cy="573088"/>
          </a:xfrm>
        </p:spPr>
        <p:txBody>
          <a:bodyPr/>
          <a:lstStyle/>
          <a:p>
            <a:r>
              <a:rPr lang="en-US"/>
              <a:t>“Do-While” Loop Compilation</a:t>
            </a:r>
          </a:p>
        </p:txBody>
      </p:sp>
      <p:sp>
        <p:nvSpPr>
          <p:cNvPr id="228357" name="Rectangle 1029"/>
          <p:cNvSpPr>
            <a:spLocks noGrp="1" noChangeArrowheads="1"/>
          </p:cNvSpPr>
          <p:nvPr>
            <p:ph type="body" idx="1"/>
          </p:nvPr>
        </p:nvSpPr>
        <p:spPr>
          <a:xfrm>
            <a:off x="6553200" y="921543"/>
            <a:ext cx="2286000" cy="102711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0" indent="0" defTabSz="895350">
              <a:buNone/>
              <a:tabLst>
                <a:tab pos="1257300" algn="l"/>
              </a:tabLst>
            </a:pPr>
            <a:r>
              <a:rPr lang="en-US" sz="1800" dirty="0" smtClean="0"/>
              <a:t>Registers:</a:t>
            </a:r>
            <a:endParaRPr lang="en-US" sz="1800" dirty="0"/>
          </a:p>
          <a:p>
            <a:pPr marL="114300" lvl="1" indent="0" defTabSz="895350">
              <a:buFont typeface="Wingdings" pitchFamily="2" charset="2"/>
              <a:buNone/>
              <a:tabLst>
                <a:tab pos="1257300" algn="l"/>
              </a:tabLst>
            </a:pPr>
            <a:r>
              <a:rPr lang="en-US" sz="1800" b="1" dirty="0">
                <a:latin typeface="Courier New" pitchFamily="49" charset="0"/>
              </a:rPr>
              <a:t>%</a:t>
            </a:r>
            <a:r>
              <a:rPr lang="en-US" sz="1800" b="1" dirty="0" err="1">
                <a:latin typeface="Courier New" pitchFamily="49" charset="0"/>
              </a:rPr>
              <a:t>edx</a:t>
            </a:r>
            <a:r>
              <a:rPr lang="en-US" sz="1800" b="1" dirty="0">
                <a:latin typeface="Courier New" pitchFamily="49" charset="0"/>
              </a:rPr>
              <a:t>	x</a:t>
            </a:r>
          </a:p>
          <a:p>
            <a:pPr marL="114300" lvl="1" indent="0" defTabSz="895350">
              <a:buFont typeface="Wingdings" pitchFamily="2" charset="2"/>
              <a:buNone/>
              <a:tabLst>
                <a:tab pos="1257300" algn="l"/>
              </a:tabLst>
            </a:pPr>
            <a:r>
              <a:rPr lang="en-US" sz="1800" b="1" dirty="0">
                <a:latin typeface="Courier New" pitchFamily="49" charset="0"/>
              </a:rPr>
              <a:t>%</a:t>
            </a:r>
            <a:r>
              <a:rPr lang="en-US" sz="1800" b="1" dirty="0" err="1">
                <a:latin typeface="Courier New" pitchFamily="49" charset="0"/>
              </a:rPr>
              <a:t>eax</a:t>
            </a:r>
            <a:r>
              <a:rPr lang="en-US" sz="1800" b="1" dirty="0">
                <a:latin typeface="Courier New" pitchFamily="49" charset="0"/>
              </a:rPr>
              <a:t>	result</a:t>
            </a:r>
          </a:p>
        </p:txBody>
      </p:sp>
      <p:sp>
        <p:nvSpPr>
          <p:cNvPr id="228358" name="Rectangle 1030"/>
          <p:cNvSpPr>
            <a:spLocks noChangeArrowheads="1"/>
          </p:cNvSpPr>
          <p:nvPr/>
        </p:nvSpPr>
        <p:spPr bwMode="auto">
          <a:xfrm>
            <a:off x="3429000" y="1892300"/>
            <a:ext cx="5562600" cy="42447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292100" algn="l"/>
                <a:tab pos="3090863" algn="l"/>
              </a:tabLst>
            </a:pPr>
            <a:r>
              <a:rPr lang="en-US" sz="1800" dirty="0" err="1">
                <a:latin typeface="Courier New" pitchFamily="49" charset="0"/>
              </a:rPr>
              <a:t>fact_goto</a:t>
            </a:r>
            <a:r>
              <a:rPr lang="en-US" sz="1800" dirty="0">
                <a:latin typeface="Courier New" pitchFamily="49" charset="0"/>
              </a:rPr>
              <a:t>:</a:t>
            </a:r>
          </a:p>
          <a:p>
            <a:pPr>
              <a:lnSpc>
                <a:spcPct val="100000"/>
              </a:lnSpc>
              <a:tabLst>
                <a:tab pos="292100" algn="l"/>
                <a:tab pos="3090863" algn="l"/>
              </a:tabLst>
            </a:pPr>
            <a:r>
              <a:rPr lang="en-US" sz="1800" dirty="0">
                <a:solidFill>
                  <a:srgbClr val="7F7F7F"/>
                </a:solidFill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7F7F7F"/>
                </a:solidFill>
                <a:latin typeface="Courier New" pitchFamily="49" charset="0"/>
              </a:rPr>
              <a:t>pushl</a:t>
            </a:r>
            <a:r>
              <a:rPr lang="en-US" sz="1800" dirty="0">
                <a:solidFill>
                  <a:srgbClr val="7F7F7F"/>
                </a:solidFill>
                <a:latin typeface="Courier New" pitchFamily="49" charset="0"/>
              </a:rPr>
              <a:t> %</a:t>
            </a:r>
            <a:r>
              <a:rPr lang="en-US" sz="1800" dirty="0" err="1">
                <a:solidFill>
                  <a:srgbClr val="7F7F7F"/>
                </a:solidFill>
                <a:latin typeface="Courier New" pitchFamily="49" charset="0"/>
              </a:rPr>
              <a:t>ebp</a:t>
            </a:r>
            <a:r>
              <a:rPr lang="en-US" sz="1800" dirty="0">
                <a:solidFill>
                  <a:srgbClr val="7F7F7F"/>
                </a:solidFill>
                <a:latin typeface="Courier New" pitchFamily="49" charset="0"/>
              </a:rPr>
              <a:t>	# Setup</a:t>
            </a:r>
          </a:p>
          <a:p>
            <a:pPr>
              <a:lnSpc>
                <a:spcPct val="100000"/>
              </a:lnSpc>
              <a:tabLst>
                <a:tab pos="292100" algn="l"/>
                <a:tab pos="3090863" algn="l"/>
              </a:tabLst>
            </a:pPr>
            <a:r>
              <a:rPr lang="en-US" sz="1800" dirty="0">
                <a:solidFill>
                  <a:srgbClr val="7F7F7F"/>
                </a:solidFill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7F7F7F"/>
                </a:solidFill>
                <a:latin typeface="Courier New" pitchFamily="49" charset="0"/>
              </a:rPr>
              <a:t>movl</a:t>
            </a:r>
            <a:r>
              <a:rPr lang="en-US" sz="1800" dirty="0">
                <a:solidFill>
                  <a:srgbClr val="7F7F7F"/>
                </a:solidFill>
                <a:latin typeface="Courier New" pitchFamily="49" charset="0"/>
              </a:rPr>
              <a:t> %</a:t>
            </a:r>
            <a:r>
              <a:rPr lang="en-US" sz="1800" dirty="0" err="1">
                <a:solidFill>
                  <a:srgbClr val="7F7F7F"/>
                </a:solidFill>
                <a:latin typeface="Courier New" pitchFamily="49" charset="0"/>
              </a:rPr>
              <a:t>esp,%ebp</a:t>
            </a:r>
            <a:r>
              <a:rPr lang="en-US" sz="1800" dirty="0">
                <a:solidFill>
                  <a:srgbClr val="7F7F7F"/>
                </a:solidFill>
                <a:latin typeface="Courier New" pitchFamily="49" charset="0"/>
              </a:rPr>
              <a:t>	# Setup</a:t>
            </a:r>
          </a:p>
          <a:p>
            <a:pPr>
              <a:lnSpc>
                <a:spcPct val="100000"/>
              </a:lnSpc>
              <a:tabLst>
                <a:tab pos="292100" algn="l"/>
                <a:tab pos="3090863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$1,%eax	# 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= 1</a:t>
            </a:r>
          </a:p>
          <a:p>
            <a:pPr>
              <a:lnSpc>
                <a:spcPct val="100000"/>
              </a:lnSpc>
              <a:tabLst>
                <a:tab pos="292100" algn="l"/>
                <a:tab pos="3090863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8(%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 = x</a:t>
            </a:r>
          </a:p>
          <a:p>
            <a:pPr>
              <a:lnSpc>
                <a:spcPct val="100000"/>
              </a:lnSpc>
              <a:tabLst>
                <a:tab pos="292100" algn="l"/>
                <a:tab pos="3090863" algn="l"/>
              </a:tabLst>
            </a:pP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292100" algn="l"/>
                <a:tab pos="3090863" algn="l"/>
              </a:tabLst>
            </a:pPr>
            <a:r>
              <a:rPr lang="en-US" sz="1800" dirty="0" smtClean="0">
                <a:latin typeface="Courier New" pitchFamily="49" charset="0"/>
              </a:rPr>
              <a:t>.L11</a:t>
            </a:r>
            <a:r>
              <a:rPr lang="en-US" sz="1800" dirty="0">
                <a:latin typeface="Courier New" pitchFamily="49" charset="0"/>
              </a:rPr>
              <a:t>:</a:t>
            </a:r>
          </a:p>
          <a:p>
            <a:pPr>
              <a:lnSpc>
                <a:spcPct val="100000"/>
              </a:lnSpc>
              <a:tabLst>
                <a:tab pos="292100" algn="l"/>
                <a:tab pos="3090863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imull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edx,%eax</a:t>
            </a:r>
            <a:r>
              <a:rPr lang="en-US" sz="1800" dirty="0">
                <a:latin typeface="Courier New" pitchFamily="49" charset="0"/>
              </a:rPr>
              <a:t>	# result *= x</a:t>
            </a:r>
          </a:p>
          <a:p>
            <a:pPr>
              <a:lnSpc>
                <a:spcPct val="100000"/>
              </a:lnSpc>
              <a:tabLst>
                <a:tab pos="292100" algn="l"/>
                <a:tab pos="3090863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decl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	# x--</a:t>
            </a:r>
          </a:p>
          <a:p>
            <a:pPr>
              <a:lnSpc>
                <a:spcPct val="100000"/>
              </a:lnSpc>
              <a:tabLst>
                <a:tab pos="292100" algn="l"/>
                <a:tab pos="3090863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cmpl</a:t>
            </a:r>
            <a:r>
              <a:rPr lang="en-US" sz="1800" dirty="0">
                <a:latin typeface="Courier New" pitchFamily="49" charset="0"/>
              </a:rPr>
              <a:t> $1,%edx	# Compare x : 1</a:t>
            </a:r>
          </a:p>
          <a:p>
            <a:pPr>
              <a:lnSpc>
                <a:spcPct val="100000"/>
              </a:lnSpc>
              <a:tabLst>
                <a:tab pos="292100" algn="l"/>
                <a:tab pos="3090863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jg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smtClean="0">
                <a:latin typeface="Courier New" pitchFamily="49" charset="0"/>
              </a:rPr>
              <a:t>.L11</a:t>
            </a:r>
            <a:r>
              <a:rPr lang="en-US" sz="1800" dirty="0">
                <a:latin typeface="Courier New" pitchFamily="49" charset="0"/>
              </a:rPr>
              <a:t>	# if &gt; </a:t>
            </a:r>
            <a:r>
              <a:rPr lang="en-US" sz="1800" dirty="0" err="1">
                <a:latin typeface="Courier New" pitchFamily="49" charset="0"/>
              </a:rPr>
              <a:t>goto</a:t>
            </a:r>
            <a:r>
              <a:rPr lang="en-US" sz="1800" dirty="0">
                <a:latin typeface="Courier New" pitchFamily="49" charset="0"/>
              </a:rPr>
              <a:t> loop</a:t>
            </a:r>
          </a:p>
          <a:p>
            <a:pPr>
              <a:lnSpc>
                <a:spcPct val="100000"/>
              </a:lnSpc>
              <a:tabLst>
                <a:tab pos="292100" algn="l"/>
                <a:tab pos="3090863" algn="l"/>
              </a:tabLst>
            </a:pP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292100" algn="l"/>
                <a:tab pos="3090863" algn="l"/>
              </a:tabLst>
            </a:pPr>
            <a:r>
              <a:rPr lang="en-US" sz="1800" dirty="0">
                <a:solidFill>
                  <a:srgbClr val="7F7F7F"/>
                </a:solidFill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7F7F7F"/>
                </a:solidFill>
                <a:latin typeface="Courier New" pitchFamily="49" charset="0"/>
              </a:rPr>
              <a:t>movl</a:t>
            </a:r>
            <a:r>
              <a:rPr lang="en-US" sz="1800" dirty="0">
                <a:solidFill>
                  <a:srgbClr val="7F7F7F"/>
                </a:solidFill>
                <a:latin typeface="Courier New" pitchFamily="49" charset="0"/>
              </a:rPr>
              <a:t> %</a:t>
            </a:r>
            <a:r>
              <a:rPr lang="en-US" sz="1800" dirty="0" err="1">
                <a:solidFill>
                  <a:srgbClr val="7F7F7F"/>
                </a:solidFill>
                <a:latin typeface="Courier New" pitchFamily="49" charset="0"/>
              </a:rPr>
              <a:t>ebp,%esp</a:t>
            </a:r>
            <a:r>
              <a:rPr lang="en-US" sz="1800" dirty="0">
                <a:solidFill>
                  <a:srgbClr val="7F7F7F"/>
                </a:solidFill>
                <a:latin typeface="Courier New" pitchFamily="49" charset="0"/>
              </a:rPr>
              <a:t>	# Finish</a:t>
            </a:r>
          </a:p>
          <a:p>
            <a:pPr>
              <a:lnSpc>
                <a:spcPct val="100000"/>
              </a:lnSpc>
              <a:tabLst>
                <a:tab pos="292100" algn="l"/>
                <a:tab pos="3090863" algn="l"/>
              </a:tabLst>
            </a:pPr>
            <a:r>
              <a:rPr lang="en-US" sz="1800" dirty="0">
                <a:solidFill>
                  <a:srgbClr val="7F7F7F"/>
                </a:solidFill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7F7F7F"/>
                </a:solidFill>
                <a:latin typeface="Courier New" pitchFamily="49" charset="0"/>
              </a:rPr>
              <a:t>popl</a:t>
            </a:r>
            <a:r>
              <a:rPr lang="en-US" sz="1800" dirty="0">
                <a:solidFill>
                  <a:srgbClr val="7F7F7F"/>
                </a:solidFill>
                <a:latin typeface="Courier New" pitchFamily="49" charset="0"/>
              </a:rPr>
              <a:t> %</a:t>
            </a:r>
            <a:r>
              <a:rPr lang="en-US" sz="1800" dirty="0" err="1">
                <a:solidFill>
                  <a:srgbClr val="7F7F7F"/>
                </a:solidFill>
                <a:latin typeface="Courier New" pitchFamily="49" charset="0"/>
              </a:rPr>
              <a:t>ebp</a:t>
            </a:r>
            <a:r>
              <a:rPr lang="en-US" sz="1800" dirty="0">
                <a:solidFill>
                  <a:srgbClr val="7F7F7F"/>
                </a:solidFill>
                <a:latin typeface="Courier New" pitchFamily="49" charset="0"/>
              </a:rPr>
              <a:t>	# Finish</a:t>
            </a:r>
          </a:p>
          <a:p>
            <a:pPr>
              <a:lnSpc>
                <a:spcPct val="100000"/>
              </a:lnSpc>
              <a:tabLst>
                <a:tab pos="292100" algn="l"/>
                <a:tab pos="3090863" algn="l"/>
              </a:tabLst>
            </a:pPr>
            <a:r>
              <a:rPr lang="en-US" sz="1800" dirty="0">
                <a:solidFill>
                  <a:srgbClr val="7F7F7F"/>
                </a:solidFill>
                <a:latin typeface="Courier New" pitchFamily="49" charset="0"/>
              </a:rPr>
              <a:t>	ret	# Finish</a:t>
            </a:r>
          </a:p>
        </p:txBody>
      </p:sp>
      <p:sp>
        <p:nvSpPr>
          <p:cNvPr id="228359" name="Rectangle 1031"/>
          <p:cNvSpPr>
            <a:spLocks noChangeArrowheads="1"/>
          </p:cNvSpPr>
          <p:nvPr/>
        </p:nvSpPr>
        <p:spPr bwMode="auto">
          <a:xfrm>
            <a:off x="3357563" y="1435100"/>
            <a:ext cx="22987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defTabSz="895350">
              <a:spcBef>
                <a:spcPct val="30000"/>
              </a:spcBef>
            </a:pP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Assembly</a:t>
            </a:r>
          </a:p>
          <a:p>
            <a:pPr marL="223838" indent="-223838" defTabSz="895350">
              <a:lnSpc>
                <a:spcPct val="100000"/>
              </a:lnSpc>
            </a:pPr>
            <a:endParaRPr lang="en-US" sz="24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1327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ChangeArrowheads="1"/>
          </p:cNvSpPr>
          <p:nvPr/>
        </p:nvSpPr>
        <p:spPr bwMode="auto">
          <a:xfrm>
            <a:off x="444500" y="1416050"/>
            <a:ext cx="26035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defTabSz="895350">
              <a:spcBef>
                <a:spcPct val="30000"/>
              </a:spcBef>
            </a:pP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C Code</a:t>
            </a:r>
          </a:p>
        </p:txBody>
      </p:sp>
      <p:sp>
        <p:nvSpPr>
          <p:cNvPr id="200707" name="Rectangle 3"/>
          <p:cNvSpPr>
            <a:spLocks noChangeArrowheads="1"/>
          </p:cNvSpPr>
          <p:nvPr/>
        </p:nvSpPr>
        <p:spPr bwMode="auto">
          <a:xfrm>
            <a:off x="533400" y="1828800"/>
            <a:ext cx="2514600" cy="920765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r>
              <a:rPr lang="en-US" sz="1800" dirty="0">
                <a:latin typeface="Courier New" pitchFamily="49" charset="0"/>
              </a:rPr>
              <a:t>do </a:t>
            </a:r>
          </a:p>
          <a:p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i="1" dirty="0">
                <a:latin typeface="Calibri" pitchFamily="34" charset="0"/>
              </a:rPr>
              <a:t>Body</a:t>
            </a:r>
          </a:p>
          <a:p>
            <a:r>
              <a:rPr lang="en-US" sz="1800" dirty="0">
                <a:latin typeface="Courier New" pitchFamily="49" charset="0"/>
              </a:rPr>
              <a:t>  while (</a:t>
            </a:r>
            <a:r>
              <a:rPr lang="en-US" sz="1800" i="1" dirty="0">
                <a:latin typeface="Calibri" pitchFamily="34" charset="0"/>
              </a:rPr>
              <a:t>Test</a:t>
            </a:r>
            <a:r>
              <a:rPr lang="en-US" sz="1800" dirty="0">
                <a:latin typeface="Courier New" pitchFamily="49" charset="0"/>
              </a:rPr>
              <a:t>);</a:t>
            </a:r>
          </a:p>
        </p:txBody>
      </p:sp>
      <p:sp>
        <p:nvSpPr>
          <p:cNvPr id="200708" name="Rectangle 4"/>
          <p:cNvSpPr>
            <a:spLocks noChangeArrowheads="1"/>
          </p:cNvSpPr>
          <p:nvPr/>
        </p:nvSpPr>
        <p:spPr bwMode="auto">
          <a:xfrm>
            <a:off x="3810000" y="1406709"/>
            <a:ext cx="22987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defTabSz="895350">
              <a:spcBef>
                <a:spcPct val="30000"/>
              </a:spcBef>
            </a:pPr>
            <a:r>
              <a:rPr lang="en-US" sz="2400" dirty="0" err="1">
                <a:solidFill>
                  <a:schemeClr val="tx2"/>
                </a:solidFill>
                <a:latin typeface="Calibri" pitchFamily="34" charset="0"/>
              </a:rPr>
              <a:t>Goto</a:t>
            </a: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 Version</a:t>
            </a:r>
          </a:p>
        </p:txBody>
      </p:sp>
      <p:sp>
        <p:nvSpPr>
          <p:cNvPr id="200709" name="Rectangle 5"/>
          <p:cNvSpPr>
            <a:spLocks noChangeArrowheads="1"/>
          </p:cNvSpPr>
          <p:nvPr/>
        </p:nvSpPr>
        <p:spPr bwMode="auto">
          <a:xfrm>
            <a:off x="3886200" y="1819459"/>
            <a:ext cx="2438400" cy="1228541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r>
              <a:rPr lang="en-US" sz="1800" i="1" dirty="0">
                <a:latin typeface="Courier New" pitchFamily="49" charset="0"/>
              </a:rPr>
              <a:t>loop:</a:t>
            </a:r>
          </a:p>
          <a:p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i="1" dirty="0">
                <a:latin typeface="Calibri" pitchFamily="34" charset="0"/>
              </a:rPr>
              <a:t>Body</a:t>
            </a:r>
          </a:p>
          <a:p>
            <a:r>
              <a:rPr lang="en-US" sz="1800" dirty="0">
                <a:latin typeface="Courier New" pitchFamily="49" charset="0"/>
              </a:rPr>
              <a:t>  if (</a:t>
            </a:r>
            <a:r>
              <a:rPr lang="en-US" sz="1800" i="1" dirty="0">
                <a:latin typeface="Calibri" pitchFamily="34" charset="0"/>
              </a:rPr>
              <a:t>Test</a:t>
            </a:r>
            <a:r>
              <a:rPr lang="en-US" sz="1800" dirty="0">
                <a:latin typeface="Courier New" pitchFamily="49" charset="0"/>
              </a:rPr>
              <a:t>)</a:t>
            </a:r>
          </a:p>
          <a:p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dirty="0" err="1">
                <a:latin typeface="Courier New" pitchFamily="49" charset="0"/>
              </a:rPr>
              <a:t>goto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i="1" dirty="0">
                <a:latin typeface="Courier New" pitchFamily="49" charset="0"/>
              </a:rPr>
              <a:t>loop</a:t>
            </a:r>
          </a:p>
        </p:txBody>
      </p:sp>
      <p:sp>
        <p:nvSpPr>
          <p:cNvPr id="200710" name="Rectangle 6"/>
          <p:cNvSpPr>
            <a:spLocks noGrp="1" noChangeArrowheads="1"/>
          </p:cNvSpPr>
          <p:nvPr>
            <p:ph type="title"/>
          </p:nvPr>
        </p:nvSpPr>
        <p:spPr>
          <a:xfrm>
            <a:off x="469900" y="569912"/>
            <a:ext cx="7607300" cy="573088"/>
          </a:xfrm>
        </p:spPr>
        <p:txBody>
          <a:bodyPr/>
          <a:lstStyle/>
          <a:p>
            <a:r>
              <a:rPr lang="en-US"/>
              <a:t>General “Do-While” Translation</a:t>
            </a:r>
          </a:p>
        </p:txBody>
      </p:sp>
      <p:sp>
        <p:nvSpPr>
          <p:cNvPr id="20071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55000" cy="3352800"/>
          </a:xfrm>
        </p:spPr>
        <p:txBody>
          <a:bodyPr/>
          <a:lstStyle/>
          <a:p>
            <a:pPr marL="160338" indent="-222250" defTabSz="895350">
              <a:tabLst>
                <a:tab pos="3660775" algn="l"/>
              </a:tabLst>
            </a:pPr>
            <a:r>
              <a:rPr lang="en-US" sz="2000" b="1" i="1" dirty="0" smtClean="0"/>
              <a:t>Body:</a:t>
            </a:r>
            <a:endParaRPr lang="en-US" sz="2000" b="1" dirty="0"/>
          </a:p>
          <a:p>
            <a:pPr marL="439738" lvl="1" indent="-165100" defTabSz="895350">
              <a:tabLst>
                <a:tab pos="3660775" algn="l"/>
              </a:tabLst>
            </a:pPr>
            <a:endParaRPr lang="en-US" dirty="0"/>
          </a:p>
          <a:p>
            <a:pPr marL="439738" lvl="1" indent="-165100" defTabSz="895350">
              <a:buFont typeface="Wingdings" pitchFamily="2" charset="2"/>
              <a:buNone/>
              <a:tabLst>
                <a:tab pos="3660775" algn="l"/>
              </a:tabLst>
            </a:pPr>
            <a:endParaRPr lang="en-US" dirty="0"/>
          </a:p>
          <a:p>
            <a:pPr marL="439738" lvl="1" indent="-165100" defTabSz="895350">
              <a:buFont typeface="Wingdings" pitchFamily="2" charset="2"/>
              <a:buNone/>
              <a:tabLst>
                <a:tab pos="3660775" algn="l"/>
              </a:tabLst>
            </a:pPr>
            <a:endParaRPr lang="en-US" dirty="0"/>
          </a:p>
          <a:p>
            <a:pPr marL="439738" lvl="1" indent="-165100" defTabSz="895350">
              <a:buFont typeface="Wingdings" pitchFamily="2" charset="2"/>
              <a:buNone/>
              <a:tabLst>
                <a:tab pos="3660775" algn="l"/>
              </a:tabLst>
            </a:pPr>
            <a:endParaRPr lang="en-US" dirty="0"/>
          </a:p>
          <a:p>
            <a:pPr marL="160338" indent="-222250" defTabSz="895350">
              <a:buNone/>
              <a:tabLst>
                <a:tab pos="3660775" algn="l"/>
              </a:tabLst>
            </a:pPr>
            <a:endParaRPr lang="en-US" sz="2000" i="1" dirty="0" smtClean="0"/>
          </a:p>
          <a:p>
            <a:pPr marL="160338" indent="-222250" defTabSz="895350">
              <a:tabLst>
                <a:tab pos="3660775" algn="l"/>
              </a:tabLst>
            </a:pPr>
            <a:r>
              <a:rPr lang="en-US" sz="2000" b="1" i="1" dirty="0" smtClean="0"/>
              <a:t>Test</a:t>
            </a:r>
            <a:r>
              <a:rPr lang="en-US" sz="2000" dirty="0" smtClean="0"/>
              <a:t> returns integer</a:t>
            </a:r>
            <a:endParaRPr lang="en-US" sz="2000" dirty="0"/>
          </a:p>
          <a:p>
            <a:pPr marL="439738" lvl="1" indent="-165100" defTabSz="895350">
              <a:buFont typeface="Wingdings" pitchFamily="2" charset="2"/>
              <a:buNone/>
              <a:tabLst>
                <a:tab pos="3660775" algn="l"/>
              </a:tabLst>
            </a:pPr>
            <a:r>
              <a:rPr lang="en-US" dirty="0"/>
              <a:t>= 0 interpreted as false	</a:t>
            </a:r>
            <a:endParaRPr lang="en-US" dirty="0" smtClean="0"/>
          </a:p>
          <a:p>
            <a:pPr marL="439738" lvl="1" indent="-165100" defTabSz="895350">
              <a:buFont typeface="Wingdings" pitchFamily="2" charset="2"/>
              <a:buNone/>
              <a:tabLst>
                <a:tab pos="3660775" algn="l"/>
              </a:tabLst>
            </a:pPr>
            <a:r>
              <a:rPr lang="en-US" dirty="0" smtClean="0">
                <a:sym typeface="Symbol" pitchFamily="18" charset="2"/>
              </a:rPr>
              <a:t> </a:t>
            </a:r>
            <a:r>
              <a:rPr lang="en-US" dirty="0"/>
              <a:t>0 interpreted as true</a:t>
            </a:r>
          </a:p>
        </p:txBody>
      </p:sp>
      <p:sp>
        <p:nvSpPr>
          <p:cNvPr id="200712" name="Rectangle 8"/>
          <p:cNvSpPr>
            <a:spLocks noChangeArrowheads="1"/>
          </p:cNvSpPr>
          <p:nvPr/>
        </p:nvSpPr>
        <p:spPr bwMode="auto">
          <a:xfrm>
            <a:off x="1524000" y="3235794"/>
            <a:ext cx="2209800" cy="1974850"/>
          </a:xfrm>
          <a:prstGeom prst="rect">
            <a:avLst/>
          </a:prstGeom>
          <a:noFill/>
          <a:ln w="12700" cmpd="thinThick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latin typeface="Courier New" pitchFamily="49" charset="0"/>
              </a:rPr>
              <a:t>{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Courier New" pitchFamily="49" charset="0"/>
              </a:rPr>
              <a:t>  </a:t>
            </a:r>
            <a:r>
              <a:rPr lang="en-US" sz="2000" i="1" dirty="0">
                <a:latin typeface="Calibri" pitchFamily="34" charset="0"/>
              </a:rPr>
              <a:t>Statement</a:t>
            </a:r>
            <a:r>
              <a:rPr lang="en-US" sz="2000" baseline="-25000" dirty="0">
                <a:latin typeface="Calibri" pitchFamily="34" charset="0"/>
              </a:rPr>
              <a:t>1</a:t>
            </a:r>
            <a:r>
              <a:rPr lang="en-US" sz="2000" dirty="0">
                <a:latin typeface="Calibri" pitchFamily="34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Courier New" pitchFamily="49" charset="0"/>
              </a:rPr>
              <a:t>  </a:t>
            </a:r>
            <a:r>
              <a:rPr lang="en-US" sz="2000" i="1" dirty="0">
                <a:latin typeface="Calibri" pitchFamily="34" charset="0"/>
              </a:rPr>
              <a:t>Statement</a:t>
            </a:r>
            <a:r>
              <a:rPr lang="en-US" sz="2000" baseline="-25000" dirty="0">
                <a:latin typeface="Calibri" pitchFamily="34" charset="0"/>
              </a:rPr>
              <a:t>2</a:t>
            </a:r>
            <a:r>
              <a:rPr lang="en-US" sz="2000" dirty="0">
                <a:latin typeface="Calibri" pitchFamily="34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Courier New" pitchFamily="49" charset="0"/>
              </a:rPr>
              <a:t>    </a:t>
            </a:r>
            <a:r>
              <a:rPr lang="en-US" sz="2000" dirty="0">
                <a:latin typeface="Calibri" pitchFamily="34" charset="0"/>
              </a:rPr>
              <a:t>…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Courier New" pitchFamily="49" charset="0"/>
              </a:rPr>
              <a:t>  </a:t>
            </a:r>
            <a:r>
              <a:rPr lang="en-US" sz="2000" i="1" dirty="0" err="1">
                <a:latin typeface="Calibri" pitchFamily="34" charset="0"/>
              </a:rPr>
              <a:t>Statement</a:t>
            </a:r>
            <a:r>
              <a:rPr lang="en-US" sz="2000" i="1" baseline="-25000" dirty="0" err="1">
                <a:latin typeface="Calibri" pitchFamily="34" charset="0"/>
              </a:rPr>
              <a:t>n</a:t>
            </a:r>
            <a:r>
              <a:rPr lang="en-US" sz="2000" dirty="0">
                <a:latin typeface="Calibri" pitchFamily="34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Courier New" pitchFamily="49" charset="0"/>
              </a:rPr>
              <a:t>}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0186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ChangeArrowheads="1"/>
          </p:cNvSpPr>
          <p:nvPr/>
        </p:nvSpPr>
        <p:spPr bwMode="auto">
          <a:xfrm>
            <a:off x="304800" y="1416050"/>
            <a:ext cx="26035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defTabSz="895350">
              <a:spcBef>
                <a:spcPct val="30000"/>
              </a:spcBef>
            </a:pP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C Code</a:t>
            </a:r>
          </a:p>
          <a:p>
            <a:pPr marL="223838" indent="-223838" defTabSz="895350">
              <a:lnSpc>
                <a:spcPct val="100000"/>
              </a:lnSpc>
            </a:pPr>
            <a:endParaRPr lang="en-US" sz="24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305155" name="Rectangle 3"/>
          <p:cNvSpPr>
            <a:spLocks noChangeArrowheads="1"/>
          </p:cNvSpPr>
          <p:nvPr/>
        </p:nvSpPr>
        <p:spPr bwMode="auto">
          <a:xfrm>
            <a:off x="381000" y="1828800"/>
            <a:ext cx="3814763" cy="2582758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int fact_while(int x)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{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int result = 1;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while (x &gt; 1) {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result *= x;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x = x-1;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};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return result;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}</a:t>
            </a:r>
          </a:p>
        </p:txBody>
      </p:sp>
      <p:sp>
        <p:nvSpPr>
          <p:cNvPr id="305156" name="Rectangle 4"/>
          <p:cNvSpPr>
            <a:spLocks noChangeArrowheads="1"/>
          </p:cNvSpPr>
          <p:nvPr/>
        </p:nvSpPr>
        <p:spPr bwMode="auto">
          <a:xfrm>
            <a:off x="4343400" y="1416050"/>
            <a:ext cx="34290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defTabSz="895350">
              <a:spcBef>
                <a:spcPct val="30000"/>
              </a:spcBef>
            </a:pPr>
            <a:r>
              <a:rPr lang="en-US" sz="2400" dirty="0" err="1">
                <a:solidFill>
                  <a:schemeClr val="tx2"/>
                </a:solidFill>
                <a:latin typeface="Calibri" pitchFamily="34" charset="0"/>
              </a:rPr>
              <a:t>Goto</a:t>
            </a: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 Version</a:t>
            </a:r>
          </a:p>
        </p:txBody>
      </p:sp>
      <p:sp>
        <p:nvSpPr>
          <p:cNvPr id="305157" name="Rectangle 5"/>
          <p:cNvSpPr>
            <a:spLocks noChangeArrowheads="1"/>
          </p:cNvSpPr>
          <p:nvPr/>
        </p:nvSpPr>
        <p:spPr bwMode="auto">
          <a:xfrm>
            <a:off x="4419600" y="1828800"/>
            <a:ext cx="4495800" cy="3444533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fact_while_goto(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x)</a:t>
            </a:r>
          </a:p>
          <a:p>
            <a:r>
              <a:rPr lang="en-US" sz="1800" dirty="0">
                <a:latin typeface="Courier New" pitchFamily="49" charset="0"/>
              </a:rPr>
              <a:t>{</a:t>
            </a:r>
          </a:p>
          <a:p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result = 1;</a:t>
            </a:r>
          </a:p>
          <a:p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goto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i="1" dirty="0">
                <a:latin typeface="Courier New" pitchFamily="49" charset="0"/>
              </a:rPr>
              <a:t>middle</a:t>
            </a:r>
            <a:r>
              <a:rPr lang="en-US" sz="1800" dirty="0">
                <a:latin typeface="Courier New" pitchFamily="49" charset="0"/>
              </a:rPr>
              <a:t>;  </a:t>
            </a:r>
          </a:p>
          <a:p>
            <a:r>
              <a:rPr lang="en-US" sz="1800" i="1" dirty="0">
                <a:latin typeface="Courier New" pitchFamily="49" charset="0"/>
              </a:rPr>
              <a:t>loop:</a:t>
            </a:r>
          </a:p>
          <a:p>
            <a:r>
              <a:rPr lang="en-US" sz="1800" dirty="0">
                <a:latin typeface="Courier New" pitchFamily="49" charset="0"/>
              </a:rPr>
              <a:t>  result *= x;</a:t>
            </a:r>
          </a:p>
          <a:p>
            <a:r>
              <a:rPr lang="en-US" sz="1800" dirty="0">
                <a:latin typeface="Courier New" pitchFamily="49" charset="0"/>
              </a:rPr>
              <a:t>  x = x-1;</a:t>
            </a:r>
          </a:p>
          <a:p>
            <a:r>
              <a:rPr lang="en-US" sz="1800" i="1" dirty="0">
                <a:latin typeface="Courier New" pitchFamily="49" charset="0"/>
              </a:rPr>
              <a:t>middle:</a:t>
            </a:r>
          </a:p>
          <a:p>
            <a:r>
              <a:rPr lang="en-US" sz="1800" dirty="0">
                <a:latin typeface="Courier New" pitchFamily="49" charset="0"/>
              </a:rPr>
              <a:t>  if (x &gt; 1)</a:t>
            </a:r>
          </a:p>
          <a:p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dirty="0" err="1">
                <a:latin typeface="Courier New" pitchFamily="49" charset="0"/>
              </a:rPr>
              <a:t>goto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i="1" dirty="0">
                <a:latin typeface="Courier New" pitchFamily="49" charset="0"/>
              </a:rPr>
              <a:t>loop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r>
              <a:rPr lang="en-US" sz="1800" dirty="0">
                <a:latin typeface="Courier New" pitchFamily="49" charset="0"/>
              </a:rPr>
              <a:t>  return result;</a:t>
            </a:r>
          </a:p>
          <a:p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305158" name="Rectangle 6"/>
          <p:cNvSpPr>
            <a:spLocks noGrp="1" noChangeArrowheads="1"/>
          </p:cNvSpPr>
          <p:nvPr>
            <p:ph type="title"/>
          </p:nvPr>
        </p:nvSpPr>
        <p:spPr>
          <a:xfrm>
            <a:off x="304800" y="569912"/>
            <a:ext cx="8382000" cy="573088"/>
          </a:xfrm>
        </p:spPr>
        <p:txBody>
          <a:bodyPr/>
          <a:lstStyle/>
          <a:p>
            <a:r>
              <a:rPr lang="en-US" dirty="0" smtClean="0"/>
              <a:t>“</a:t>
            </a:r>
            <a:r>
              <a:rPr lang="en-US" dirty="0"/>
              <a:t>While” Loop Translation</a:t>
            </a:r>
          </a:p>
        </p:txBody>
      </p:sp>
      <p:sp>
        <p:nvSpPr>
          <p:cNvPr id="30515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81000" y="5560936"/>
            <a:ext cx="8465844" cy="941544"/>
          </a:xfrm>
        </p:spPr>
        <p:txBody>
          <a:bodyPr/>
          <a:lstStyle/>
          <a:p>
            <a:pPr marL="171450" indent="-171450"/>
            <a:r>
              <a:rPr lang="en-US" sz="2000" dirty="0" smtClean="0"/>
              <a:t>Used by GCC for both </a:t>
            </a:r>
            <a:r>
              <a:rPr lang="en-US" sz="2000" dirty="0"/>
              <a:t>IA32 &amp; x86-64</a:t>
            </a:r>
          </a:p>
          <a:p>
            <a:pPr marL="171450" indent="-171450"/>
            <a:r>
              <a:rPr lang="en-US" sz="2000" dirty="0"/>
              <a:t>First iteration jumps over body computation within </a:t>
            </a:r>
            <a:r>
              <a:rPr lang="en-US" sz="2000" dirty="0" smtClean="0"/>
              <a:t>loop straight to test</a:t>
            </a:r>
            <a:endParaRPr lang="en-US" sz="2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3982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ChangeArrowheads="1"/>
          </p:cNvSpPr>
          <p:nvPr/>
        </p:nvSpPr>
        <p:spPr bwMode="auto">
          <a:xfrm>
            <a:off x="366488" y="1447800"/>
            <a:ext cx="3443376" cy="2582758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int fact_while(int x)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{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int result = 1;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while (x &gt; 1) {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result *= x;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x--;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};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return result;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}</a:t>
            </a:r>
          </a:p>
        </p:txBody>
      </p:sp>
      <p:sp>
        <p:nvSpPr>
          <p:cNvPr id="309251" name="Rectangle 3"/>
          <p:cNvSpPr>
            <a:spLocks noChangeArrowheads="1"/>
          </p:cNvSpPr>
          <p:nvPr/>
        </p:nvSpPr>
        <p:spPr bwMode="auto">
          <a:xfrm>
            <a:off x="3969014" y="1446975"/>
            <a:ext cx="4933629" cy="258275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# x in 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, result in %</a:t>
            </a:r>
            <a:r>
              <a:rPr lang="en-US" sz="1800" dirty="0" err="1">
                <a:latin typeface="Courier New" pitchFamily="49" charset="0"/>
              </a:rPr>
              <a:t>eax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jmp</a:t>
            </a:r>
            <a:r>
              <a:rPr lang="en-US" sz="1800" dirty="0">
                <a:latin typeface="Courier New" pitchFamily="49" charset="0"/>
              </a:rPr>
              <a:t>   </a:t>
            </a:r>
            <a:r>
              <a:rPr lang="en-US" sz="1800" dirty="0" smtClean="0">
                <a:latin typeface="Courier New" pitchFamily="49" charset="0"/>
              </a:rPr>
              <a:t>.L34       #   </a:t>
            </a:r>
            <a:r>
              <a:rPr lang="en-US" sz="1800" dirty="0" err="1">
                <a:latin typeface="Courier New" pitchFamily="49" charset="0"/>
              </a:rPr>
              <a:t>goto</a:t>
            </a:r>
            <a:r>
              <a:rPr lang="en-US" sz="1800" dirty="0">
                <a:latin typeface="Courier New" pitchFamily="49" charset="0"/>
              </a:rPr>
              <a:t> Middle</a:t>
            </a:r>
          </a:p>
          <a:p>
            <a:pPr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.L35</a:t>
            </a:r>
            <a:r>
              <a:rPr lang="en-US" sz="1800" dirty="0">
                <a:latin typeface="Courier New" pitchFamily="49" charset="0"/>
              </a:rPr>
              <a:t>:             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>
                <a:latin typeface="Courier New" pitchFamily="49" charset="0"/>
              </a:rPr>
              <a:t># Loop: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imull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, 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#   result *= x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decl</a:t>
            </a:r>
            <a:r>
              <a:rPr lang="en-US" sz="1800" dirty="0">
                <a:latin typeface="Courier New" pitchFamily="49" charset="0"/>
              </a:rPr>
              <a:t>  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       #   x--</a:t>
            </a:r>
          </a:p>
          <a:p>
            <a:pPr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.L34</a:t>
            </a:r>
            <a:r>
              <a:rPr lang="en-US" sz="1800" dirty="0">
                <a:latin typeface="Courier New" pitchFamily="49" charset="0"/>
              </a:rPr>
              <a:t>:             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>
                <a:latin typeface="Courier New" pitchFamily="49" charset="0"/>
              </a:rPr>
              <a:t># Middle: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cmpl</a:t>
            </a:r>
            <a:r>
              <a:rPr lang="en-US" sz="1800" dirty="0">
                <a:latin typeface="Courier New" pitchFamily="49" charset="0"/>
              </a:rPr>
              <a:t>  $1, 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   #   x:1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jg</a:t>
            </a: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dirty="0" smtClean="0">
                <a:latin typeface="Courier New" pitchFamily="49" charset="0"/>
              </a:rPr>
              <a:t>.L35       #   </a:t>
            </a:r>
            <a:r>
              <a:rPr lang="en-US" sz="1800" dirty="0">
                <a:latin typeface="Courier New" pitchFamily="49" charset="0"/>
              </a:rPr>
              <a:t>if &gt;, </a:t>
            </a:r>
            <a:r>
              <a:rPr lang="en-US" sz="1800" dirty="0" err="1">
                <a:latin typeface="Courier New" pitchFamily="49" charset="0"/>
              </a:rPr>
              <a:t>goto</a:t>
            </a:r>
            <a:r>
              <a:rPr lang="en-US" sz="1800" dirty="0">
                <a:latin typeface="Courier New" pitchFamily="49" charset="0"/>
              </a:rPr>
              <a:t/>
            </a:r>
            <a:br>
              <a:rPr lang="en-US" sz="1800" dirty="0">
                <a:latin typeface="Courier New" pitchFamily="49" charset="0"/>
              </a:rPr>
            </a:br>
            <a:r>
              <a:rPr lang="en-US" sz="1800" dirty="0">
                <a:latin typeface="Courier New" pitchFamily="49" charset="0"/>
              </a:rPr>
              <a:t>                   #          Loop  </a:t>
            </a:r>
          </a:p>
        </p:txBody>
      </p:sp>
      <p:sp>
        <p:nvSpPr>
          <p:cNvPr id="309252" name="Rectangle 4"/>
          <p:cNvSpPr>
            <a:spLocks noGrp="1" noChangeArrowheads="1"/>
          </p:cNvSpPr>
          <p:nvPr>
            <p:ph type="title"/>
          </p:nvPr>
        </p:nvSpPr>
        <p:spPr>
          <a:xfrm>
            <a:off x="357018" y="533400"/>
            <a:ext cx="7592093" cy="762000"/>
          </a:xfrm>
        </p:spPr>
        <p:txBody>
          <a:bodyPr/>
          <a:lstStyle/>
          <a:p>
            <a:r>
              <a:rPr lang="en-US" dirty="0" smtClean="0"/>
              <a:t>“While” Loop Example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8340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8458200" cy="573088"/>
          </a:xfrm>
        </p:spPr>
        <p:txBody>
          <a:bodyPr/>
          <a:lstStyle/>
          <a:p>
            <a:r>
              <a:rPr lang="en-US" dirty="0"/>
              <a:t>“For” Loop </a:t>
            </a:r>
            <a:r>
              <a:rPr lang="en-US" dirty="0" smtClean="0"/>
              <a:t>Example: Square-and-Multiply</a:t>
            </a:r>
            <a:endParaRPr lang="en-US" dirty="0"/>
          </a:p>
        </p:txBody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4373544"/>
            <a:ext cx="8307387" cy="2332056"/>
          </a:xfrm>
        </p:spPr>
        <p:txBody>
          <a:bodyPr/>
          <a:lstStyle/>
          <a:p>
            <a:r>
              <a:rPr lang="en-US" dirty="0"/>
              <a:t>Algorithm</a:t>
            </a:r>
          </a:p>
          <a:p>
            <a:pPr lvl="1"/>
            <a:r>
              <a:rPr lang="en-US" dirty="0"/>
              <a:t>Exploit </a:t>
            </a:r>
            <a:r>
              <a:rPr lang="en-US" dirty="0" smtClean="0"/>
              <a:t>bit representation: </a:t>
            </a:r>
            <a:r>
              <a:rPr lang="en-US" b="0" i="1" dirty="0" smtClean="0">
                <a:latin typeface="Times" pitchFamily="18" charset="0"/>
              </a:rPr>
              <a:t>p</a:t>
            </a:r>
            <a:r>
              <a:rPr lang="en-US" b="0" dirty="0" smtClean="0">
                <a:latin typeface="Times" pitchFamily="18" charset="0"/>
              </a:rPr>
              <a:t> </a:t>
            </a:r>
            <a:r>
              <a:rPr lang="en-US" b="0" dirty="0">
                <a:latin typeface="Times" pitchFamily="18" charset="0"/>
              </a:rPr>
              <a:t>= </a:t>
            </a:r>
            <a:r>
              <a:rPr lang="en-US" b="0" i="1" dirty="0">
                <a:latin typeface="Times" pitchFamily="18" charset="0"/>
              </a:rPr>
              <a:t>p</a:t>
            </a:r>
            <a:r>
              <a:rPr lang="en-US" b="0" baseline="-25000" dirty="0">
                <a:latin typeface="Times" pitchFamily="18" charset="0"/>
              </a:rPr>
              <a:t>0</a:t>
            </a:r>
            <a:r>
              <a:rPr lang="en-US" b="0" dirty="0">
                <a:latin typeface="Times" pitchFamily="18" charset="0"/>
              </a:rPr>
              <a:t> + 2</a:t>
            </a:r>
            <a:r>
              <a:rPr lang="en-US" b="0" i="1" dirty="0">
                <a:latin typeface="Times" pitchFamily="18" charset="0"/>
              </a:rPr>
              <a:t>p</a:t>
            </a:r>
            <a:r>
              <a:rPr lang="en-US" b="0" baseline="-25000" dirty="0">
                <a:latin typeface="Times" pitchFamily="18" charset="0"/>
              </a:rPr>
              <a:t>1</a:t>
            </a:r>
            <a:r>
              <a:rPr lang="en-US" b="0" dirty="0">
                <a:latin typeface="Times" pitchFamily="18" charset="0"/>
              </a:rPr>
              <a:t> + </a:t>
            </a:r>
            <a:r>
              <a:rPr lang="en-US" b="0" dirty="0" smtClean="0">
                <a:latin typeface="Times" pitchFamily="18" charset="0"/>
              </a:rPr>
              <a:t>2</a:t>
            </a:r>
            <a:r>
              <a:rPr lang="en-US" b="0" baseline="30000" dirty="0" smtClean="0">
                <a:latin typeface="Times" pitchFamily="18" charset="0"/>
              </a:rPr>
              <a:t>2</a:t>
            </a:r>
            <a:r>
              <a:rPr lang="en-US" b="0" i="1" dirty="0" smtClean="0">
                <a:latin typeface="Times" pitchFamily="18" charset="0"/>
              </a:rPr>
              <a:t>p</a:t>
            </a:r>
            <a:r>
              <a:rPr lang="en-US" b="0" baseline="-25000" dirty="0" smtClean="0">
                <a:latin typeface="Times" pitchFamily="18" charset="0"/>
              </a:rPr>
              <a:t>2</a:t>
            </a:r>
            <a:r>
              <a:rPr lang="en-US" b="0" dirty="0" smtClean="0">
                <a:latin typeface="Times" pitchFamily="18" charset="0"/>
              </a:rPr>
              <a:t> </a:t>
            </a:r>
            <a:r>
              <a:rPr lang="en-US" b="0" dirty="0">
                <a:latin typeface="Times" pitchFamily="18" charset="0"/>
              </a:rPr>
              <a:t>+ … 2</a:t>
            </a:r>
            <a:r>
              <a:rPr lang="en-US" b="0" i="1" baseline="30000" dirty="0">
                <a:latin typeface="Times" pitchFamily="18" charset="0"/>
              </a:rPr>
              <a:t>n</a:t>
            </a:r>
            <a:r>
              <a:rPr lang="en-US" b="0" baseline="30000" dirty="0">
                <a:latin typeface="Times" pitchFamily="18" charset="0"/>
              </a:rPr>
              <a:t>–1</a:t>
            </a:r>
            <a:r>
              <a:rPr lang="en-US" b="0" i="1" dirty="0">
                <a:latin typeface="Times" pitchFamily="18" charset="0"/>
              </a:rPr>
              <a:t>p</a:t>
            </a:r>
            <a:r>
              <a:rPr lang="en-US" b="0" i="1" baseline="-25000" dirty="0">
                <a:latin typeface="Times" pitchFamily="18" charset="0"/>
              </a:rPr>
              <a:t>n</a:t>
            </a:r>
            <a:r>
              <a:rPr lang="en-US" b="0" baseline="-25000" dirty="0">
                <a:latin typeface="Times" pitchFamily="18" charset="0"/>
              </a:rPr>
              <a:t>–1</a:t>
            </a:r>
            <a:endParaRPr lang="en-US" dirty="0"/>
          </a:p>
          <a:p>
            <a:pPr lvl="1"/>
            <a:r>
              <a:rPr lang="en-US" dirty="0"/>
              <a:t>Gives: </a:t>
            </a:r>
            <a:r>
              <a:rPr lang="en-US" b="0" i="1" dirty="0" err="1">
                <a:latin typeface="Times" pitchFamily="18" charset="0"/>
              </a:rPr>
              <a:t>x</a:t>
            </a:r>
            <a:r>
              <a:rPr lang="en-US" b="0" i="1" baseline="30000" dirty="0" err="1">
                <a:latin typeface="Times" pitchFamily="18" charset="0"/>
              </a:rPr>
              <a:t>p</a:t>
            </a:r>
            <a:r>
              <a:rPr lang="en-US" b="0" dirty="0">
                <a:latin typeface="Times" pitchFamily="18" charset="0"/>
              </a:rPr>
              <a:t> = </a:t>
            </a:r>
            <a:r>
              <a:rPr lang="en-US" b="0" i="1" dirty="0">
                <a:latin typeface="Times" pitchFamily="18" charset="0"/>
              </a:rPr>
              <a:t>z</a:t>
            </a:r>
            <a:r>
              <a:rPr lang="en-US" b="0" baseline="-25000" dirty="0">
                <a:latin typeface="Times" pitchFamily="18" charset="0"/>
              </a:rPr>
              <a:t>0</a:t>
            </a:r>
            <a:r>
              <a:rPr lang="en-US" b="0" dirty="0">
                <a:latin typeface="Times" pitchFamily="18" charset="0"/>
              </a:rPr>
              <a:t> · </a:t>
            </a:r>
            <a:r>
              <a:rPr lang="en-US" b="0" i="1" dirty="0">
                <a:latin typeface="Times" pitchFamily="18" charset="0"/>
              </a:rPr>
              <a:t>z</a:t>
            </a:r>
            <a:r>
              <a:rPr lang="en-US" b="0" baseline="-25000" dirty="0">
                <a:latin typeface="Times" pitchFamily="18" charset="0"/>
              </a:rPr>
              <a:t>1</a:t>
            </a:r>
            <a:r>
              <a:rPr lang="en-US" b="0" dirty="0">
                <a:latin typeface="Times" pitchFamily="18" charset="0"/>
              </a:rPr>
              <a:t> </a:t>
            </a:r>
            <a:r>
              <a:rPr lang="en-US" b="0" baseline="30000" dirty="0">
                <a:latin typeface="Times" pitchFamily="18" charset="0"/>
              </a:rPr>
              <a:t>2</a:t>
            </a:r>
            <a:r>
              <a:rPr lang="en-US" b="0" dirty="0">
                <a:latin typeface="Times" pitchFamily="18" charset="0"/>
              </a:rPr>
              <a:t> · (</a:t>
            </a:r>
            <a:r>
              <a:rPr lang="en-US" b="0" i="1" dirty="0">
                <a:latin typeface="Times" pitchFamily="18" charset="0"/>
              </a:rPr>
              <a:t>z</a:t>
            </a:r>
            <a:r>
              <a:rPr lang="en-US" b="0" baseline="-25000" dirty="0">
                <a:latin typeface="Times" pitchFamily="18" charset="0"/>
              </a:rPr>
              <a:t>2</a:t>
            </a:r>
            <a:r>
              <a:rPr lang="en-US" b="0" dirty="0">
                <a:latin typeface="Times" pitchFamily="18" charset="0"/>
              </a:rPr>
              <a:t> </a:t>
            </a:r>
            <a:r>
              <a:rPr lang="en-US" b="0" baseline="30000" dirty="0">
                <a:latin typeface="Times" pitchFamily="18" charset="0"/>
              </a:rPr>
              <a:t>2</a:t>
            </a:r>
            <a:r>
              <a:rPr lang="en-US" b="0" dirty="0">
                <a:latin typeface="Times" pitchFamily="18" charset="0"/>
              </a:rPr>
              <a:t>)</a:t>
            </a:r>
            <a:r>
              <a:rPr lang="en-US" b="0" baseline="30000" dirty="0">
                <a:latin typeface="Times" pitchFamily="18" charset="0"/>
              </a:rPr>
              <a:t> 2</a:t>
            </a:r>
            <a:r>
              <a:rPr lang="en-US" b="0" dirty="0">
                <a:latin typeface="Times" pitchFamily="18" charset="0"/>
              </a:rPr>
              <a:t> · … · (…((</a:t>
            </a:r>
            <a:r>
              <a:rPr lang="en-US" b="0" i="1" dirty="0" err="1">
                <a:latin typeface="Times" pitchFamily="18" charset="0"/>
              </a:rPr>
              <a:t>z</a:t>
            </a:r>
            <a:r>
              <a:rPr lang="en-US" b="0" i="1" baseline="-25000" dirty="0" err="1">
                <a:latin typeface="Times" pitchFamily="18" charset="0"/>
              </a:rPr>
              <a:t>n</a:t>
            </a:r>
            <a:r>
              <a:rPr lang="en-US" b="0" i="1" baseline="-25000" dirty="0">
                <a:latin typeface="Times" pitchFamily="18" charset="0"/>
              </a:rPr>
              <a:t> </a:t>
            </a:r>
            <a:r>
              <a:rPr lang="en-US" b="0" baseline="-25000" dirty="0">
                <a:latin typeface="Times" pitchFamily="18" charset="0"/>
              </a:rPr>
              <a:t>–1</a:t>
            </a:r>
            <a:r>
              <a:rPr lang="en-US" b="0" baseline="30000" dirty="0">
                <a:latin typeface="Times" pitchFamily="18" charset="0"/>
              </a:rPr>
              <a:t>2</a:t>
            </a:r>
            <a:r>
              <a:rPr lang="en-US" b="0" dirty="0">
                <a:latin typeface="Times" pitchFamily="18" charset="0"/>
              </a:rPr>
              <a:t>)</a:t>
            </a:r>
            <a:r>
              <a:rPr lang="en-US" b="0" baseline="30000" dirty="0">
                <a:latin typeface="Times" pitchFamily="18" charset="0"/>
              </a:rPr>
              <a:t> 2 </a:t>
            </a:r>
            <a:r>
              <a:rPr lang="en-US" b="0" dirty="0">
                <a:latin typeface="Times" pitchFamily="18" charset="0"/>
              </a:rPr>
              <a:t>)…)</a:t>
            </a:r>
            <a:r>
              <a:rPr lang="en-US" b="0" baseline="30000" dirty="0">
                <a:latin typeface="Times" pitchFamily="18" charset="0"/>
              </a:rPr>
              <a:t> 2</a:t>
            </a:r>
          </a:p>
          <a:p>
            <a:pPr lvl="2">
              <a:buFont typeface="Wingdings" pitchFamily="2" charset="2"/>
              <a:buNone/>
            </a:pPr>
            <a:r>
              <a:rPr lang="en-US" i="1" dirty="0" err="1">
                <a:latin typeface="Times" pitchFamily="18" charset="0"/>
              </a:rPr>
              <a:t>z</a:t>
            </a:r>
            <a:r>
              <a:rPr lang="en-US" i="1" baseline="-25000" dirty="0" err="1">
                <a:latin typeface="Times" pitchFamily="18" charset="0"/>
              </a:rPr>
              <a:t>i</a:t>
            </a:r>
            <a:r>
              <a:rPr lang="en-US" dirty="0">
                <a:latin typeface="Times" pitchFamily="18" charset="0"/>
              </a:rPr>
              <a:t> = 1</a:t>
            </a:r>
            <a:r>
              <a:rPr lang="en-US" b="0" dirty="0"/>
              <a:t>  when </a:t>
            </a:r>
            <a:r>
              <a:rPr lang="en-US" i="1" dirty="0">
                <a:latin typeface="Times" pitchFamily="18" charset="0"/>
              </a:rPr>
              <a:t>p</a:t>
            </a:r>
            <a:r>
              <a:rPr lang="en-US" i="1" baseline="-25000" dirty="0">
                <a:latin typeface="Times" pitchFamily="18" charset="0"/>
              </a:rPr>
              <a:t>i</a:t>
            </a:r>
            <a:r>
              <a:rPr lang="en-US" dirty="0">
                <a:latin typeface="Times" pitchFamily="18" charset="0"/>
              </a:rPr>
              <a:t> = 0</a:t>
            </a:r>
          </a:p>
          <a:p>
            <a:pPr lvl="2">
              <a:buFont typeface="Wingdings" pitchFamily="2" charset="2"/>
              <a:buNone/>
            </a:pPr>
            <a:r>
              <a:rPr lang="en-US" i="1" dirty="0" err="1">
                <a:latin typeface="Times" pitchFamily="18" charset="0"/>
              </a:rPr>
              <a:t>z</a:t>
            </a:r>
            <a:r>
              <a:rPr lang="en-US" i="1" baseline="-25000" dirty="0" err="1">
                <a:latin typeface="Times" pitchFamily="18" charset="0"/>
              </a:rPr>
              <a:t>i</a:t>
            </a:r>
            <a:r>
              <a:rPr lang="en-US" dirty="0">
                <a:latin typeface="Times" pitchFamily="18" charset="0"/>
              </a:rPr>
              <a:t> = </a:t>
            </a:r>
            <a:r>
              <a:rPr lang="en-US" i="1" dirty="0">
                <a:latin typeface="Times" pitchFamily="18" charset="0"/>
              </a:rPr>
              <a:t>x</a:t>
            </a:r>
            <a:r>
              <a:rPr lang="en-US" b="0" dirty="0">
                <a:latin typeface="Times" pitchFamily="18" charset="0"/>
              </a:rPr>
              <a:t>  </a:t>
            </a:r>
            <a:r>
              <a:rPr lang="en-US" b="0" dirty="0"/>
              <a:t>when </a:t>
            </a:r>
            <a:r>
              <a:rPr lang="en-US" i="1" dirty="0">
                <a:latin typeface="Times" pitchFamily="18" charset="0"/>
              </a:rPr>
              <a:t>p</a:t>
            </a:r>
            <a:r>
              <a:rPr lang="en-US" i="1" baseline="-25000" dirty="0">
                <a:latin typeface="Times" pitchFamily="18" charset="0"/>
              </a:rPr>
              <a:t>i</a:t>
            </a:r>
            <a:r>
              <a:rPr lang="en-US" dirty="0">
                <a:latin typeface="Times" pitchFamily="18" charset="0"/>
              </a:rPr>
              <a:t> = 1</a:t>
            </a:r>
            <a:endParaRPr lang="en-US" dirty="0"/>
          </a:p>
          <a:p>
            <a:pPr lvl="1"/>
            <a:r>
              <a:rPr lang="en-US" dirty="0"/>
              <a:t>Complexity </a:t>
            </a:r>
            <a:r>
              <a:rPr lang="en-US" dirty="0">
                <a:latin typeface="Times" pitchFamily="18" charset="0"/>
              </a:rPr>
              <a:t>O(log </a:t>
            </a:r>
            <a:r>
              <a:rPr lang="en-US" b="0" i="1" dirty="0">
                <a:latin typeface="Times" pitchFamily="18" charset="0"/>
              </a:rPr>
              <a:t>p</a:t>
            </a:r>
            <a:r>
              <a:rPr lang="en-US" dirty="0">
                <a:latin typeface="Times" pitchFamily="18" charset="0"/>
              </a:rPr>
              <a:t>)</a:t>
            </a:r>
          </a:p>
        </p:txBody>
      </p:sp>
      <p:sp>
        <p:nvSpPr>
          <p:cNvPr id="204804" name="Rectangle 4"/>
          <p:cNvSpPr>
            <a:spLocks noChangeArrowheads="1"/>
          </p:cNvSpPr>
          <p:nvPr/>
        </p:nvSpPr>
        <p:spPr bwMode="auto">
          <a:xfrm>
            <a:off x="697598" y="1137101"/>
            <a:ext cx="7162800" cy="3136756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800" dirty="0">
                <a:latin typeface="Courier New" pitchFamily="49" charset="0"/>
              </a:rPr>
              <a:t>/* Compute x raised to nonnegative power p */</a:t>
            </a:r>
          </a:p>
          <a:p>
            <a:pPr>
              <a:lnSpc>
                <a:spcPct val="100000"/>
              </a:lnSpc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ipwr_for</a:t>
            </a:r>
            <a:r>
              <a:rPr lang="en-US" sz="1800" dirty="0" smtClean="0">
                <a:latin typeface="Courier New" pitchFamily="49" charset="0"/>
              </a:rPr>
              <a:t>(</a:t>
            </a:r>
            <a:r>
              <a:rPr lang="en-US" sz="1800" dirty="0" err="1" smtClean="0">
                <a:latin typeface="Courier New" pitchFamily="49" charset="0"/>
              </a:rPr>
              <a:t>int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>
                <a:latin typeface="Courier New" pitchFamily="49" charset="0"/>
              </a:rPr>
              <a:t>x, unsigned int p)</a:t>
            </a:r>
          </a:p>
          <a:p>
            <a:pPr>
              <a:lnSpc>
                <a:spcPct val="100000"/>
              </a:lnSpc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>
              <a:lnSpc>
                <a:spcPct val="100000"/>
              </a:lnSpc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result;</a:t>
            </a:r>
          </a:p>
          <a:p>
            <a:pPr>
              <a:lnSpc>
                <a:spcPct val="100000"/>
              </a:lnSpc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800" dirty="0">
                <a:latin typeface="Courier New" pitchFamily="49" charset="0"/>
              </a:rPr>
              <a:t>	for (result = 1; p != 0; p = p&gt;&gt;1) {</a:t>
            </a:r>
          </a:p>
          <a:p>
            <a:pPr>
              <a:lnSpc>
                <a:spcPct val="100000"/>
              </a:lnSpc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800" dirty="0">
                <a:latin typeface="Courier New" pitchFamily="49" charset="0"/>
              </a:rPr>
              <a:t>		if (p &amp; 0x1)</a:t>
            </a:r>
          </a:p>
          <a:p>
            <a:pPr>
              <a:lnSpc>
                <a:spcPct val="100000"/>
              </a:lnSpc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800" dirty="0">
                <a:latin typeface="Courier New" pitchFamily="49" charset="0"/>
              </a:rPr>
              <a:t>			result *= x;</a:t>
            </a:r>
          </a:p>
          <a:p>
            <a:pPr>
              <a:lnSpc>
                <a:spcPct val="100000"/>
              </a:lnSpc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800" dirty="0">
                <a:latin typeface="Courier New" pitchFamily="49" charset="0"/>
              </a:rPr>
              <a:t>		x = x*x;</a:t>
            </a:r>
          </a:p>
          <a:p>
            <a:pPr>
              <a:lnSpc>
                <a:spcPct val="100000"/>
              </a:lnSpc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800" dirty="0">
                <a:latin typeface="Courier New" pitchFamily="49" charset="0"/>
              </a:rPr>
              <a:t>  	}</a:t>
            </a:r>
          </a:p>
          <a:p>
            <a:pPr>
              <a:lnSpc>
                <a:spcPct val="100000"/>
              </a:lnSpc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800" dirty="0">
                <a:latin typeface="Courier New" pitchFamily="49" charset="0"/>
              </a:rPr>
              <a:t>	return result;</a:t>
            </a:r>
          </a:p>
          <a:p>
            <a:pPr>
              <a:lnSpc>
                <a:spcPct val="100000"/>
              </a:lnSpc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4472204" y="5557837"/>
            <a:ext cx="1600200" cy="690563"/>
            <a:chOff x="2928" y="3216"/>
            <a:chExt cx="1008" cy="435"/>
          </a:xfrm>
        </p:grpSpPr>
        <p:sp>
          <p:nvSpPr>
            <p:cNvPr id="204806" name="AutoShape 6"/>
            <p:cNvSpPr>
              <a:spLocks/>
            </p:cNvSpPr>
            <p:nvPr/>
          </p:nvSpPr>
          <p:spPr bwMode="auto">
            <a:xfrm rot="-5400000">
              <a:off x="3360" y="2784"/>
              <a:ext cx="144" cy="1008"/>
            </a:xfrm>
            <a:prstGeom prst="leftBrace">
              <a:avLst>
                <a:gd name="adj1" fmla="val 58333"/>
                <a:gd name="adj2" fmla="val 46454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204807" name="Text Box 7"/>
            <p:cNvSpPr txBox="1">
              <a:spLocks noChangeArrowheads="1"/>
            </p:cNvSpPr>
            <p:nvPr/>
          </p:nvSpPr>
          <p:spPr bwMode="auto">
            <a:xfrm>
              <a:off x="2976" y="3360"/>
              <a:ext cx="948" cy="29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i="1" dirty="0">
                  <a:latin typeface="Calibri" pitchFamily="34" charset="0"/>
                </a:rPr>
                <a:t>n–1  </a:t>
              </a:r>
              <a:r>
                <a:rPr lang="en-US" dirty="0">
                  <a:latin typeface="Calibri" pitchFamily="34" charset="0"/>
                </a:rPr>
                <a:t>times</a:t>
              </a:r>
            </a:p>
          </p:txBody>
        </p:sp>
      </p:grpSp>
      <p:sp>
        <p:nvSpPr>
          <p:cNvPr id="204808" name="Text Box 8"/>
          <p:cNvSpPr txBox="1">
            <a:spLocks noChangeArrowheads="1"/>
          </p:cNvSpPr>
          <p:nvPr/>
        </p:nvSpPr>
        <p:spPr bwMode="auto">
          <a:xfrm>
            <a:off x="6553200" y="5352871"/>
            <a:ext cx="2514600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tabLst>
                <a:tab pos="457200" algn="l"/>
              </a:tabLst>
            </a:pPr>
            <a:r>
              <a:rPr lang="en-US" sz="1800" dirty="0">
                <a:latin typeface="Calibri" pitchFamily="34" charset="0"/>
              </a:rPr>
              <a:t>Example</a:t>
            </a:r>
          </a:p>
          <a:p>
            <a:pPr>
              <a:lnSpc>
                <a:spcPct val="100000"/>
              </a:lnSpc>
              <a:spcBef>
                <a:spcPct val="50000"/>
              </a:spcBef>
              <a:tabLst>
                <a:tab pos="457200" algn="l"/>
              </a:tabLst>
            </a:pPr>
            <a:r>
              <a:rPr lang="en-US" sz="1800" dirty="0">
                <a:latin typeface="Calibri" pitchFamily="34" charset="0"/>
              </a:rPr>
              <a:t>3</a:t>
            </a:r>
            <a:r>
              <a:rPr lang="en-US" sz="1800" baseline="30000" dirty="0">
                <a:latin typeface="Calibri" pitchFamily="34" charset="0"/>
              </a:rPr>
              <a:t>10</a:t>
            </a:r>
            <a:r>
              <a:rPr lang="en-US" sz="1800" dirty="0">
                <a:latin typeface="Calibri" pitchFamily="34" charset="0"/>
              </a:rPr>
              <a:t>	=</a:t>
            </a:r>
            <a:r>
              <a:rPr lang="en-US" sz="1800" dirty="0" smtClean="0">
                <a:latin typeface="Calibri" pitchFamily="34" charset="0"/>
              </a:rPr>
              <a:t> 3</a:t>
            </a:r>
            <a:r>
              <a:rPr lang="en-US" sz="1800" baseline="30000" dirty="0" smtClean="0">
                <a:latin typeface="Calibri" pitchFamily="34" charset="0"/>
              </a:rPr>
              <a:t>2</a:t>
            </a:r>
            <a:r>
              <a:rPr lang="en-US" sz="1800" dirty="0" smtClean="0">
                <a:latin typeface="Calibri" pitchFamily="34" charset="0"/>
              </a:rPr>
              <a:t> </a:t>
            </a:r>
            <a:r>
              <a:rPr lang="en-US" sz="1800" dirty="0">
                <a:latin typeface="Calibri" pitchFamily="34" charset="0"/>
              </a:rPr>
              <a:t>* 3</a:t>
            </a:r>
            <a:r>
              <a:rPr lang="en-US" sz="1800" baseline="30000" dirty="0">
                <a:latin typeface="Calibri" pitchFamily="34" charset="0"/>
              </a:rPr>
              <a:t>8</a:t>
            </a:r>
          </a:p>
          <a:p>
            <a:pPr>
              <a:lnSpc>
                <a:spcPct val="100000"/>
              </a:lnSpc>
              <a:spcBef>
                <a:spcPct val="50000"/>
              </a:spcBef>
              <a:tabLst>
                <a:tab pos="457200" algn="l"/>
              </a:tabLst>
            </a:pPr>
            <a:r>
              <a:rPr lang="en-US" sz="1800" dirty="0">
                <a:latin typeface="Calibri" pitchFamily="34" charset="0"/>
              </a:rPr>
              <a:t>	</a:t>
            </a:r>
            <a:r>
              <a:rPr lang="en-US" sz="1800" dirty="0" smtClean="0">
                <a:latin typeface="Calibri" pitchFamily="34" charset="0"/>
              </a:rPr>
              <a:t>= </a:t>
            </a:r>
            <a:r>
              <a:rPr lang="en-US" sz="1800" dirty="0">
                <a:latin typeface="Calibri" pitchFamily="34" charset="0"/>
              </a:rPr>
              <a:t>3</a:t>
            </a:r>
            <a:r>
              <a:rPr lang="en-US" sz="1800" baseline="30000" dirty="0">
                <a:latin typeface="Calibri" pitchFamily="34" charset="0"/>
              </a:rPr>
              <a:t>2</a:t>
            </a:r>
            <a:r>
              <a:rPr lang="en-US" sz="1800" dirty="0">
                <a:latin typeface="Calibri" pitchFamily="34" charset="0"/>
              </a:rPr>
              <a:t> * ((</a:t>
            </a:r>
            <a:r>
              <a:rPr lang="en-US" sz="1800" dirty="0" smtClean="0">
                <a:latin typeface="Calibri" pitchFamily="34" charset="0"/>
              </a:rPr>
              <a:t>3</a:t>
            </a:r>
            <a:r>
              <a:rPr lang="en-US" sz="1800" baseline="30000" dirty="0" smtClean="0">
                <a:latin typeface="Calibri" pitchFamily="34" charset="0"/>
              </a:rPr>
              <a:t>2</a:t>
            </a:r>
            <a:r>
              <a:rPr lang="en-US" sz="1800" dirty="0" smtClean="0">
                <a:latin typeface="Calibri" pitchFamily="34" charset="0"/>
              </a:rPr>
              <a:t>)</a:t>
            </a:r>
            <a:r>
              <a:rPr lang="en-US" sz="1800" baseline="30000" dirty="0" smtClean="0">
                <a:latin typeface="Calibri" pitchFamily="34" charset="0"/>
              </a:rPr>
              <a:t>2</a:t>
            </a:r>
            <a:r>
              <a:rPr lang="en-US" sz="1800" dirty="0" smtClean="0">
                <a:latin typeface="Calibri" pitchFamily="34" charset="0"/>
              </a:rPr>
              <a:t>)</a:t>
            </a:r>
            <a:r>
              <a:rPr lang="en-US" sz="1800" baseline="30000" dirty="0" smtClean="0">
                <a:latin typeface="Calibri" pitchFamily="34" charset="0"/>
              </a:rPr>
              <a:t>2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5335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93712"/>
            <a:ext cx="5743575" cy="573088"/>
          </a:xfrm>
        </p:spPr>
        <p:txBody>
          <a:bodyPr/>
          <a:lstStyle/>
          <a:p>
            <a:r>
              <a:rPr lang="en-US">
                <a:latin typeface="Courier New" pitchFamily="49" charset="0"/>
              </a:rPr>
              <a:t>ipwr</a:t>
            </a:r>
            <a:r>
              <a:rPr lang="en-US"/>
              <a:t> Computation</a:t>
            </a:r>
          </a:p>
        </p:txBody>
      </p:sp>
      <p:sp>
        <p:nvSpPr>
          <p:cNvPr id="205829" name="Rectangle 5"/>
          <p:cNvSpPr>
            <a:spLocks noChangeArrowheads="1"/>
          </p:cNvSpPr>
          <p:nvPr/>
        </p:nvSpPr>
        <p:spPr bwMode="auto">
          <a:xfrm>
            <a:off x="533400" y="1206644"/>
            <a:ext cx="7162800" cy="3136756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800" dirty="0">
                <a:latin typeface="Courier New" pitchFamily="49" charset="0"/>
              </a:rPr>
              <a:t>/* Compute x raised to nonnegative power p */</a:t>
            </a:r>
          </a:p>
          <a:p>
            <a:pPr>
              <a:lnSpc>
                <a:spcPct val="100000"/>
              </a:lnSpc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ipwr_for</a:t>
            </a:r>
            <a:r>
              <a:rPr lang="en-US" sz="1800" dirty="0" smtClean="0">
                <a:latin typeface="Courier New" pitchFamily="49" charset="0"/>
              </a:rPr>
              <a:t>(</a:t>
            </a:r>
            <a:r>
              <a:rPr lang="en-US" sz="1800" dirty="0" err="1" smtClean="0">
                <a:latin typeface="Courier New" pitchFamily="49" charset="0"/>
              </a:rPr>
              <a:t>int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>
                <a:latin typeface="Courier New" pitchFamily="49" charset="0"/>
              </a:rPr>
              <a:t>x, unsigned int p)</a:t>
            </a:r>
          </a:p>
          <a:p>
            <a:pPr>
              <a:lnSpc>
                <a:spcPct val="100000"/>
              </a:lnSpc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>
              <a:lnSpc>
                <a:spcPct val="100000"/>
              </a:lnSpc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result;</a:t>
            </a:r>
          </a:p>
          <a:p>
            <a:pPr>
              <a:lnSpc>
                <a:spcPct val="100000"/>
              </a:lnSpc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800" dirty="0">
                <a:latin typeface="Courier New" pitchFamily="49" charset="0"/>
              </a:rPr>
              <a:t>	for (result = 1; p != 0; p = p&gt;&gt;1) {</a:t>
            </a:r>
          </a:p>
          <a:p>
            <a:pPr>
              <a:lnSpc>
                <a:spcPct val="100000"/>
              </a:lnSpc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800" dirty="0">
                <a:latin typeface="Courier New" pitchFamily="49" charset="0"/>
              </a:rPr>
              <a:t>		if (p &amp; 0x1)</a:t>
            </a:r>
          </a:p>
          <a:p>
            <a:pPr>
              <a:lnSpc>
                <a:spcPct val="100000"/>
              </a:lnSpc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800" dirty="0">
                <a:latin typeface="Courier New" pitchFamily="49" charset="0"/>
              </a:rPr>
              <a:t>			result *= x;</a:t>
            </a:r>
          </a:p>
          <a:p>
            <a:pPr>
              <a:lnSpc>
                <a:spcPct val="100000"/>
              </a:lnSpc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800" dirty="0">
                <a:latin typeface="Courier New" pitchFamily="49" charset="0"/>
              </a:rPr>
              <a:t>		x = x*x;</a:t>
            </a:r>
          </a:p>
          <a:p>
            <a:pPr>
              <a:lnSpc>
                <a:spcPct val="100000"/>
              </a:lnSpc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800" dirty="0">
                <a:latin typeface="Courier New" pitchFamily="49" charset="0"/>
              </a:rPr>
              <a:t>	}</a:t>
            </a:r>
          </a:p>
          <a:p>
            <a:pPr>
              <a:lnSpc>
                <a:spcPct val="100000"/>
              </a:lnSpc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800" dirty="0">
                <a:latin typeface="Courier New" pitchFamily="49" charset="0"/>
              </a:rPr>
              <a:t>	return result;</a:t>
            </a:r>
          </a:p>
          <a:p>
            <a:pPr>
              <a:lnSpc>
                <a:spcPct val="100000"/>
              </a:lnSpc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4724400"/>
          <a:ext cx="6781800" cy="1828800"/>
        </p:xfrm>
        <a:graphic>
          <a:graphicData uri="http://schemas.openxmlformats.org/drawingml/2006/table">
            <a:tbl>
              <a:tblPr/>
              <a:tblGrid>
                <a:gridCol w="1819213"/>
                <a:gridCol w="1819213"/>
                <a:gridCol w="1623723"/>
                <a:gridCol w="1519651"/>
              </a:tblGrid>
              <a:tr h="30480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C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before iteration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ourier New"/>
                          <a:ea typeface="Times New Roman"/>
                          <a:cs typeface="Times New Roman"/>
                        </a:rPr>
                        <a:t>result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Courier New"/>
                          <a:ea typeface="Times New Roman"/>
                          <a:cs typeface="Times New Roman"/>
                        </a:rPr>
                        <a:t>x=3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Courier New"/>
                          <a:ea typeface="Times New Roman"/>
                          <a:cs typeface="Times New Roman"/>
                        </a:rPr>
                        <a:t>p=10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C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ourier New"/>
                          <a:ea typeface="Times New Roman"/>
                          <a:cs typeface="Times New Roman"/>
                        </a:rPr>
                        <a:t>1</a:t>
                      </a:r>
                      <a:endParaRPr lang="en-US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ourier New"/>
                          <a:ea typeface="Times New Roman"/>
                          <a:cs typeface="Times New Roman"/>
                        </a:rPr>
                        <a:t>3</a:t>
                      </a:r>
                      <a:endParaRPr lang="en-US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ourier New"/>
                          <a:ea typeface="Times New Roman"/>
                          <a:cs typeface="Times New Roman"/>
                        </a:rPr>
                        <a:t>10=1010</a:t>
                      </a:r>
                      <a:r>
                        <a:rPr lang="en-US" sz="1800" b="1" baseline="-25000" dirty="0" smtClean="0">
                          <a:latin typeface="Courier New"/>
                          <a:ea typeface="Times New Roman"/>
                          <a:cs typeface="Times New Roman"/>
                        </a:rPr>
                        <a:t>2</a:t>
                      </a:r>
                      <a:endParaRPr lang="en-US" sz="1000" baseline="-25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C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2</a:t>
                      </a:r>
                      <a:endParaRPr lang="en-US" sz="1800" b="1" dirty="0">
                        <a:solidFill>
                          <a:srgbClr val="C00000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ourier New"/>
                          <a:ea typeface="Times New Roman"/>
                          <a:cs typeface="Times New Roman"/>
                        </a:rPr>
                        <a:t>1</a:t>
                      </a:r>
                      <a:endParaRPr lang="en-US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ourier New"/>
                          <a:ea typeface="Times New Roman"/>
                          <a:cs typeface="Times New Roman"/>
                        </a:rPr>
                        <a:t>9</a:t>
                      </a:r>
                      <a:endParaRPr lang="en-US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ourier New"/>
                          <a:ea typeface="Times New Roman"/>
                          <a:cs typeface="Times New Roman"/>
                        </a:rPr>
                        <a:t>5= 101</a:t>
                      </a:r>
                      <a:r>
                        <a:rPr lang="en-US" sz="1800" b="1" kern="1200" baseline="-25000" dirty="0" smtClean="0">
                          <a:solidFill>
                            <a:schemeClr val="tx1"/>
                          </a:solidFill>
                          <a:latin typeface="Courier New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C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3</a:t>
                      </a:r>
                      <a:endParaRPr lang="en-US" sz="1800" b="1" dirty="0">
                        <a:solidFill>
                          <a:srgbClr val="C00000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ourier New"/>
                          <a:ea typeface="Times New Roman"/>
                          <a:cs typeface="Times New Roman"/>
                        </a:rPr>
                        <a:t>9</a:t>
                      </a:r>
                      <a:endParaRPr lang="en-US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ourier New"/>
                          <a:ea typeface="Times New Roman"/>
                          <a:cs typeface="Times New Roman"/>
                        </a:rPr>
                        <a:t>81</a:t>
                      </a:r>
                      <a:endParaRPr lang="en-US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ourier New"/>
                          <a:ea typeface="Times New Roman"/>
                          <a:cs typeface="Times New Roman"/>
                        </a:rPr>
                        <a:t>2=  10</a:t>
                      </a:r>
                      <a:r>
                        <a:rPr lang="en-US" sz="1800" b="1" kern="1200" baseline="-25000" dirty="0" smtClean="0">
                          <a:solidFill>
                            <a:schemeClr val="tx1"/>
                          </a:solidFill>
                          <a:latin typeface="Courier New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C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4</a:t>
                      </a:r>
                      <a:endParaRPr lang="en-US" sz="1800" b="1" dirty="0">
                        <a:solidFill>
                          <a:srgbClr val="C00000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ourier New"/>
                          <a:ea typeface="Times New Roman"/>
                          <a:cs typeface="Times New Roman"/>
                        </a:rPr>
                        <a:t>9</a:t>
                      </a:r>
                      <a:endParaRPr lang="en-US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ourier New"/>
                          <a:ea typeface="Times New Roman"/>
                          <a:cs typeface="Times New Roman"/>
                        </a:rPr>
                        <a:t>6561</a:t>
                      </a:r>
                      <a:endParaRPr lang="en-US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ourier New"/>
                          <a:ea typeface="Times New Roman"/>
                          <a:cs typeface="Times New Roman"/>
                        </a:rPr>
                        <a:t>1=   1</a:t>
                      </a:r>
                      <a:r>
                        <a:rPr lang="en-US" sz="1800" b="1" kern="1200" baseline="-25000" dirty="0" smtClean="0">
                          <a:solidFill>
                            <a:schemeClr val="tx1"/>
                          </a:solidFill>
                          <a:latin typeface="Courier New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C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5</a:t>
                      </a:r>
                      <a:endParaRPr lang="en-US" sz="1800" b="1" dirty="0">
                        <a:solidFill>
                          <a:srgbClr val="C00000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ourier New"/>
                          <a:ea typeface="Times New Roman"/>
                          <a:cs typeface="Times New Roman"/>
                        </a:rPr>
                        <a:t>59049</a:t>
                      </a:r>
                      <a:endParaRPr lang="en-US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ourier New"/>
                          <a:ea typeface="Times New Roman"/>
                          <a:cs typeface="Times New Roman"/>
                        </a:rPr>
                        <a:t>43046721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ourier New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en-US" sz="1800" b="1" kern="1200" baseline="-25000" dirty="0" smtClean="0">
                          <a:solidFill>
                            <a:schemeClr val="tx1"/>
                          </a:solidFill>
                          <a:latin typeface="Courier New"/>
                          <a:ea typeface="Times New Roman"/>
                          <a:cs typeface="Times New Roman"/>
                        </a:rPr>
                        <a:t>2</a:t>
                      </a:r>
                      <a:endParaRPr lang="en-US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6740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20700"/>
            <a:ext cx="6573838" cy="573088"/>
          </a:xfrm>
          <a:noFill/>
          <a:ln/>
        </p:spPr>
        <p:txBody>
          <a:bodyPr/>
          <a:lstStyle/>
          <a:p>
            <a:r>
              <a:rPr lang="en-US"/>
              <a:t>“For” Loop Example</a:t>
            </a:r>
          </a:p>
        </p:txBody>
      </p:sp>
      <p:sp>
        <p:nvSpPr>
          <p:cNvPr id="206851" name="Rectangle 3"/>
          <p:cNvSpPr>
            <a:spLocks noChangeArrowheads="1"/>
          </p:cNvSpPr>
          <p:nvPr/>
        </p:nvSpPr>
        <p:spPr bwMode="auto">
          <a:xfrm>
            <a:off x="609600" y="3775834"/>
            <a:ext cx="3810000" cy="643766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800" dirty="0">
                <a:latin typeface="Courier New" pitchFamily="49" charset="0"/>
              </a:rPr>
              <a:t>for (</a:t>
            </a:r>
            <a:r>
              <a:rPr lang="en-US" sz="1800" i="1" dirty="0">
                <a:latin typeface="Calibri" pitchFamily="34" charset="0"/>
              </a:rPr>
              <a:t>Init</a:t>
            </a:r>
            <a:r>
              <a:rPr lang="en-US" sz="1800" dirty="0">
                <a:latin typeface="Courier New" pitchFamily="49" charset="0"/>
              </a:rPr>
              <a:t>; </a:t>
            </a:r>
            <a:r>
              <a:rPr lang="en-US" sz="1800" i="1" dirty="0">
                <a:latin typeface="Calibri" pitchFamily="34" charset="0"/>
              </a:rPr>
              <a:t>Test</a:t>
            </a:r>
            <a:r>
              <a:rPr lang="en-US" sz="1800" dirty="0">
                <a:latin typeface="Courier New" pitchFamily="49" charset="0"/>
              </a:rPr>
              <a:t>; </a:t>
            </a:r>
            <a:r>
              <a:rPr lang="en-US" sz="1800" i="1" dirty="0" smtClean="0">
                <a:latin typeface="Calibri" pitchFamily="34" charset="0"/>
              </a:rPr>
              <a:t>Update</a:t>
            </a:r>
            <a:r>
              <a:rPr lang="en-US" sz="1800" dirty="0" smtClean="0">
                <a:latin typeface="Courier New" pitchFamily="49" charset="0"/>
              </a:rPr>
              <a:t>)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i="1" dirty="0">
                <a:latin typeface="Calibri" pitchFamily="34" charset="0"/>
              </a:rPr>
              <a:t>Body</a:t>
            </a:r>
          </a:p>
        </p:txBody>
      </p:sp>
      <p:sp>
        <p:nvSpPr>
          <p:cNvPr id="206852" name="Rectangle 4"/>
          <p:cNvSpPr>
            <a:spLocks noChangeArrowheads="1"/>
          </p:cNvSpPr>
          <p:nvPr/>
        </p:nvSpPr>
        <p:spPr bwMode="auto">
          <a:xfrm>
            <a:off x="609600" y="1219200"/>
            <a:ext cx="5562600" cy="2028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800" dirty="0">
                <a:latin typeface="Courier New" pitchFamily="49" charset="0"/>
              </a:rPr>
              <a:t>	int result;</a:t>
            </a:r>
          </a:p>
          <a:p>
            <a:pPr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800" dirty="0">
                <a:latin typeface="Courier New" pitchFamily="49" charset="0"/>
              </a:rPr>
              <a:t>	for (result = </a:t>
            </a:r>
            <a:r>
              <a:rPr lang="en-US" sz="1800" dirty="0" smtClean="0">
                <a:latin typeface="Courier New" pitchFamily="49" charset="0"/>
              </a:rPr>
              <a:t>1; p </a:t>
            </a:r>
            <a:r>
              <a:rPr lang="en-US" sz="1800" dirty="0">
                <a:latin typeface="Courier New" pitchFamily="49" charset="0"/>
              </a:rPr>
              <a:t>!= </a:t>
            </a:r>
            <a:r>
              <a:rPr lang="en-US" sz="1800" dirty="0" smtClean="0">
                <a:latin typeface="Courier New" pitchFamily="49" charset="0"/>
              </a:rPr>
              <a:t>0; p </a:t>
            </a:r>
            <a:r>
              <a:rPr lang="en-US" sz="1800" dirty="0">
                <a:latin typeface="Courier New" pitchFamily="49" charset="0"/>
              </a:rPr>
              <a:t>= p&gt;&gt;1)</a:t>
            </a:r>
          </a:p>
          <a:p>
            <a:pPr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800" dirty="0">
                <a:latin typeface="Courier New" pitchFamily="49" charset="0"/>
              </a:rPr>
              <a:t>	{</a:t>
            </a:r>
          </a:p>
          <a:p>
            <a:pPr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800" dirty="0">
                <a:latin typeface="Courier New" pitchFamily="49" charset="0"/>
              </a:rPr>
              <a:t>		if (p &amp; 0x1)</a:t>
            </a:r>
          </a:p>
          <a:p>
            <a:pPr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800" dirty="0">
                <a:latin typeface="Courier New" pitchFamily="49" charset="0"/>
              </a:rPr>
              <a:t>			result *= x;</a:t>
            </a:r>
          </a:p>
          <a:p>
            <a:pPr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800" dirty="0">
                <a:latin typeface="Courier New" pitchFamily="49" charset="0"/>
              </a:rPr>
              <a:t>		x = x*x;</a:t>
            </a:r>
          </a:p>
          <a:p>
            <a:pPr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800" dirty="0">
                <a:latin typeface="Courier New" pitchFamily="49" charset="0"/>
              </a:rPr>
              <a:t>	}</a:t>
            </a:r>
          </a:p>
        </p:txBody>
      </p:sp>
      <p:sp>
        <p:nvSpPr>
          <p:cNvPr id="206853" name="Rectangle 5"/>
          <p:cNvSpPr>
            <a:spLocks noChangeArrowheads="1"/>
          </p:cNvSpPr>
          <p:nvPr/>
        </p:nvSpPr>
        <p:spPr bwMode="auto">
          <a:xfrm>
            <a:off x="504825" y="3429000"/>
            <a:ext cx="344805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defTabSz="895350">
              <a:spcBef>
                <a:spcPct val="30000"/>
              </a:spcBef>
            </a:pPr>
            <a:r>
              <a:rPr lang="en-US" sz="1800" dirty="0">
                <a:solidFill>
                  <a:schemeClr val="tx2"/>
                </a:solidFill>
                <a:latin typeface="Calibri" pitchFamily="34" charset="0"/>
              </a:rPr>
              <a:t>General Form</a:t>
            </a:r>
          </a:p>
          <a:p>
            <a:pPr marL="223838" indent="-223838" defTabSz="895350">
              <a:lnSpc>
                <a:spcPct val="100000"/>
              </a:lnSpc>
            </a:pPr>
            <a:endParaRPr lang="en-US" sz="18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206854" name="Rectangle 6"/>
          <p:cNvSpPr>
            <a:spLocks noChangeArrowheads="1"/>
          </p:cNvSpPr>
          <p:nvPr/>
        </p:nvSpPr>
        <p:spPr bwMode="auto">
          <a:xfrm>
            <a:off x="539171" y="4737358"/>
            <a:ext cx="503664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i="1" dirty="0">
                <a:latin typeface="Calibri" pitchFamily="34" charset="0"/>
              </a:rPr>
              <a:t>Init</a:t>
            </a:r>
          </a:p>
        </p:txBody>
      </p:sp>
      <p:sp>
        <p:nvSpPr>
          <p:cNvPr id="206855" name="Rectangle 7"/>
          <p:cNvSpPr>
            <a:spLocks noChangeArrowheads="1"/>
          </p:cNvSpPr>
          <p:nvPr/>
        </p:nvSpPr>
        <p:spPr bwMode="auto">
          <a:xfrm>
            <a:off x="605846" y="5091370"/>
            <a:ext cx="1600200" cy="3667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result = 1</a:t>
            </a:r>
          </a:p>
        </p:txBody>
      </p:sp>
      <p:sp>
        <p:nvSpPr>
          <p:cNvPr id="206856" name="Rectangle 8"/>
          <p:cNvSpPr>
            <a:spLocks noChangeArrowheads="1"/>
          </p:cNvSpPr>
          <p:nvPr/>
        </p:nvSpPr>
        <p:spPr bwMode="auto">
          <a:xfrm>
            <a:off x="2226749" y="4737358"/>
            <a:ext cx="1020762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i="1" dirty="0">
                <a:latin typeface="Calibri" pitchFamily="34" charset="0"/>
              </a:rPr>
              <a:t>Test</a:t>
            </a:r>
          </a:p>
        </p:txBody>
      </p:sp>
      <p:sp>
        <p:nvSpPr>
          <p:cNvPr id="206857" name="Rectangle 9"/>
          <p:cNvSpPr>
            <a:spLocks noChangeArrowheads="1"/>
          </p:cNvSpPr>
          <p:nvPr/>
        </p:nvSpPr>
        <p:spPr bwMode="auto">
          <a:xfrm>
            <a:off x="2333111" y="5091370"/>
            <a:ext cx="1600200" cy="3667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p != 0</a:t>
            </a:r>
          </a:p>
        </p:txBody>
      </p:sp>
      <p:sp>
        <p:nvSpPr>
          <p:cNvPr id="206858" name="Rectangle 10"/>
          <p:cNvSpPr>
            <a:spLocks noChangeArrowheads="1"/>
          </p:cNvSpPr>
          <p:nvPr/>
        </p:nvSpPr>
        <p:spPr bwMode="auto">
          <a:xfrm>
            <a:off x="3962400" y="4724400"/>
            <a:ext cx="1371600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i="1" dirty="0">
                <a:latin typeface="Calibri" pitchFamily="34" charset="0"/>
              </a:rPr>
              <a:t>Update</a:t>
            </a:r>
          </a:p>
        </p:txBody>
      </p:sp>
      <p:sp>
        <p:nvSpPr>
          <p:cNvPr id="206859" name="Rectangle 11"/>
          <p:cNvSpPr>
            <a:spLocks noChangeArrowheads="1"/>
          </p:cNvSpPr>
          <p:nvPr/>
        </p:nvSpPr>
        <p:spPr bwMode="auto">
          <a:xfrm>
            <a:off x="4038600" y="5078413"/>
            <a:ext cx="1600200" cy="3667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p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p</a:t>
            </a:r>
            <a:r>
              <a:rPr lang="en-US" sz="1800" dirty="0">
                <a:latin typeface="Courier New" pitchFamily="49" charset="0"/>
              </a:rPr>
              <a:t> &gt;&gt; 1</a:t>
            </a:r>
          </a:p>
        </p:txBody>
      </p:sp>
      <p:sp>
        <p:nvSpPr>
          <p:cNvPr id="206860" name="Rectangle 12"/>
          <p:cNvSpPr>
            <a:spLocks noChangeArrowheads="1"/>
          </p:cNvSpPr>
          <p:nvPr/>
        </p:nvSpPr>
        <p:spPr bwMode="auto">
          <a:xfrm>
            <a:off x="5671208" y="4724400"/>
            <a:ext cx="1219200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i="1" dirty="0">
                <a:latin typeface="Calibri" pitchFamily="34" charset="0"/>
              </a:rPr>
              <a:t>Body</a:t>
            </a:r>
          </a:p>
        </p:txBody>
      </p:sp>
      <p:sp>
        <p:nvSpPr>
          <p:cNvPr id="206861" name="Rectangle 13"/>
          <p:cNvSpPr>
            <a:spLocks noChangeArrowheads="1"/>
          </p:cNvSpPr>
          <p:nvPr/>
        </p:nvSpPr>
        <p:spPr bwMode="auto">
          <a:xfrm>
            <a:off x="5747408" y="5078412"/>
            <a:ext cx="2971800" cy="14747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{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if (p &amp; 0x1)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  result *= x;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x = x*x;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}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3509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573088"/>
          </a:xfrm>
          <a:noFill/>
          <a:ln/>
        </p:spPr>
        <p:txBody>
          <a:bodyPr/>
          <a:lstStyle/>
          <a:p>
            <a:r>
              <a:rPr lang="en-US" dirty="0"/>
              <a:t>“</a:t>
            </a:r>
            <a:r>
              <a:rPr lang="en-US" dirty="0" err="1"/>
              <a:t>For”</a:t>
            </a:r>
            <a:r>
              <a:rPr lang="en-US" dirty="0" err="1">
                <a:sym typeface="Symbol" pitchFamily="18" charset="2"/>
              </a:rPr>
              <a:t></a:t>
            </a:r>
            <a:r>
              <a:rPr lang="en-US" dirty="0"/>
              <a:t> “While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311300" name="Rectangle 4"/>
          <p:cNvSpPr>
            <a:spLocks noChangeArrowheads="1"/>
          </p:cNvSpPr>
          <p:nvPr/>
        </p:nvSpPr>
        <p:spPr bwMode="auto">
          <a:xfrm>
            <a:off x="457200" y="1725637"/>
            <a:ext cx="3352800" cy="782265"/>
          </a:xfrm>
          <a:prstGeom prst="rect">
            <a:avLst/>
          </a:prstGeom>
          <a:solidFill>
            <a:srgbClr val="F6F5BD"/>
          </a:solidFill>
          <a:ln w="12700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sz="1800" dirty="0">
                <a:latin typeface="Courier New" pitchFamily="49" charset="0"/>
              </a:rPr>
              <a:t>for (</a:t>
            </a:r>
            <a:r>
              <a:rPr lang="en-US" sz="1800" i="1" dirty="0">
                <a:latin typeface="Calibri" pitchFamily="34" charset="0"/>
              </a:rPr>
              <a:t>Init</a:t>
            </a:r>
            <a:r>
              <a:rPr lang="en-US" sz="1800" dirty="0">
                <a:latin typeface="Courier New" pitchFamily="49" charset="0"/>
              </a:rPr>
              <a:t>; </a:t>
            </a:r>
            <a:r>
              <a:rPr lang="en-US" sz="1800" i="1" dirty="0">
                <a:latin typeface="Calibri" pitchFamily="34" charset="0"/>
              </a:rPr>
              <a:t>Test</a:t>
            </a:r>
            <a:r>
              <a:rPr lang="en-US" sz="1800" dirty="0">
                <a:latin typeface="Courier New" pitchFamily="49" charset="0"/>
              </a:rPr>
              <a:t>; </a:t>
            </a:r>
            <a:r>
              <a:rPr lang="en-US" sz="1800" i="1" dirty="0">
                <a:latin typeface="Calibri" pitchFamily="34" charset="0"/>
              </a:rPr>
              <a:t>Update </a:t>
            </a:r>
            <a:r>
              <a:rPr lang="en-US" sz="1800" dirty="0">
                <a:latin typeface="Courier New" pitchFamily="49" charset="0"/>
              </a:rPr>
              <a:t>)</a:t>
            </a:r>
          </a:p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i="1" dirty="0">
                <a:latin typeface="Calibri" pitchFamily="34" charset="0"/>
              </a:rPr>
              <a:t>Body</a:t>
            </a:r>
          </a:p>
        </p:txBody>
      </p:sp>
      <p:sp>
        <p:nvSpPr>
          <p:cNvPr id="311301" name="Rectangle 5"/>
          <p:cNvSpPr>
            <a:spLocks noChangeArrowheads="1"/>
          </p:cNvSpPr>
          <p:nvPr/>
        </p:nvSpPr>
        <p:spPr bwMode="auto">
          <a:xfrm>
            <a:off x="463099" y="4240237"/>
            <a:ext cx="3352800" cy="1474763"/>
          </a:xfrm>
          <a:prstGeom prst="rect">
            <a:avLst/>
          </a:prstGeom>
          <a:solidFill>
            <a:srgbClr val="F6F5BD"/>
          </a:solidFill>
          <a:ln w="12700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i="1" dirty="0">
                <a:latin typeface="Calibri" pitchFamily="34" charset="0"/>
              </a:rPr>
              <a:t>Init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while (</a:t>
            </a:r>
            <a:r>
              <a:rPr lang="en-US" sz="1800" i="1" dirty="0">
                <a:latin typeface="Calibri" pitchFamily="34" charset="0"/>
              </a:rPr>
              <a:t>Test </a:t>
            </a:r>
            <a:r>
              <a:rPr lang="en-US" sz="1800" dirty="0">
                <a:latin typeface="Courier New" pitchFamily="49" charset="0"/>
              </a:rPr>
              <a:t>) {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i="1" dirty="0">
                <a:latin typeface="Calibri" pitchFamily="34" charset="0"/>
              </a:rPr>
              <a:t>Body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i="1" dirty="0">
                <a:latin typeface="Calibri" pitchFamily="34" charset="0"/>
              </a:rPr>
              <a:t>Update </a:t>
            </a:r>
            <a:r>
              <a:rPr lang="en-US" sz="1800" dirty="0">
                <a:latin typeface="Courier New" pitchFamily="49" charset="0"/>
              </a:rPr>
              <a:t>;</a:t>
            </a:r>
            <a:endParaRPr lang="en-US" sz="1800" i="1" dirty="0">
              <a:latin typeface="Calibri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311304" name="Rectangle 8"/>
          <p:cNvSpPr>
            <a:spLocks noChangeArrowheads="1"/>
          </p:cNvSpPr>
          <p:nvPr/>
        </p:nvSpPr>
        <p:spPr bwMode="auto">
          <a:xfrm>
            <a:off x="5029201" y="3155950"/>
            <a:ext cx="3352800" cy="2582758"/>
          </a:xfrm>
          <a:prstGeom prst="rect">
            <a:avLst/>
          </a:prstGeom>
          <a:solidFill>
            <a:srgbClr val="D5F1CF"/>
          </a:solidFill>
          <a:ln w="12700" cmpd="thinThick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i="1" dirty="0">
                <a:latin typeface="Courier New" pitchFamily="49" charset="0"/>
              </a:rPr>
              <a:t>  </a:t>
            </a:r>
            <a:r>
              <a:rPr lang="en-US" sz="1800" i="1" dirty="0">
                <a:latin typeface="Calibri" pitchFamily="34" charset="0"/>
              </a:rPr>
              <a:t>Init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goto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i="1" dirty="0">
                <a:latin typeface="Courier New" pitchFamily="49" charset="0"/>
              </a:rPr>
              <a:t>middle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loop: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i="1" dirty="0">
                <a:latin typeface="Calibri" pitchFamily="34" charset="0"/>
              </a:rPr>
              <a:t>Body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i="1" dirty="0">
                <a:latin typeface="Calibri" pitchFamily="34" charset="0"/>
              </a:rPr>
              <a:t>Update 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middle: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if (</a:t>
            </a:r>
            <a:r>
              <a:rPr lang="en-US" sz="1800" i="1" dirty="0">
                <a:latin typeface="Calibri" pitchFamily="34" charset="0"/>
              </a:rPr>
              <a:t>Test</a:t>
            </a:r>
            <a:r>
              <a:rPr lang="en-US" sz="1800" dirty="0">
                <a:latin typeface="Courier New" pitchFamily="49" charset="0"/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dirty="0" err="1">
                <a:latin typeface="Courier New" pitchFamily="49" charset="0"/>
              </a:rPr>
              <a:t>goto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i="1" dirty="0">
                <a:latin typeface="Courier New" pitchFamily="49" charset="0"/>
              </a:rPr>
              <a:t>loop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done:</a:t>
            </a:r>
          </a:p>
        </p:txBody>
      </p:sp>
      <p:sp>
        <p:nvSpPr>
          <p:cNvPr id="311305" name="Rectangle 9"/>
          <p:cNvSpPr>
            <a:spLocks noChangeArrowheads="1"/>
          </p:cNvSpPr>
          <p:nvPr/>
        </p:nvSpPr>
        <p:spPr bwMode="auto">
          <a:xfrm>
            <a:off x="381000" y="3903687"/>
            <a:ext cx="28956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defTabSz="895350">
              <a:spcBef>
                <a:spcPct val="30000"/>
              </a:spcBef>
            </a:pPr>
            <a:r>
              <a:rPr lang="en-US" sz="1800" dirty="0">
                <a:solidFill>
                  <a:schemeClr val="tx2"/>
                </a:solidFill>
                <a:latin typeface="Calibri" pitchFamily="34" charset="0"/>
              </a:rPr>
              <a:t>While Version</a:t>
            </a:r>
          </a:p>
          <a:p>
            <a:pPr marL="223838" indent="-223838" defTabSz="895350">
              <a:lnSpc>
                <a:spcPct val="100000"/>
              </a:lnSpc>
            </a:pPr>
            <a:endParaRPr lang="en-US" sz="18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311306" name="Rectangle 10"/>
          <p:cNvSpPr>
            <a:spLocks noChangeArrowheads="1"/>
          </p:cNvSpPr>
          <p:nvPr/>
        </p:nvSpPr>
        <p:spPr bwMode="auto">
          <a:xfrm>
            <a:off x="357404" y="1389087"/>
            <a:ext cx="28956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defTabSz="895350">
              <a:spcBef>
                <a:spcPct val="30000"/>
              </a:spcBef>
            </a:pPr>
            <a:r>
              <a:rPr lang="en-US" sz="1800" dirty="0">
                <a:solidFill>
                  <a:schemeClr val="tx2"/>
                </a:solidFill>
                <a:latin typeface="Calibri" pitchFamily="34" charset="0"/>
              </a:rPr>
              <a:t>For Version</a:t>
            </a:r>
          </a:p>
          <a:p>
            <a:pPr marL="223838" indent="-223838" defTabSz="895350">
              <a:lnSpc>
                <a:spcPct val="100000"/>
              </a:lnSpc>
            </a:pPr>
            <a:endParaRPr lang="en-US" sz="18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311307" name="Rectangle 11"/>
          <p:cNvSpPr>
            <a:spLocks noChangeArrowheads="1"/>
          </p:cNvSpPr>
          <p:nvPr/>
        </p:nvSpPr>
        <p:spPr bwMode="auto">
          <a:xfrm>
            <a:off x="4953000" y="2819400"/>
            <a:ext cx="28956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defTabSz="895350">
              <a:spcBef>
                <a:spcPct val="30000"/>
              </a:spcBef>
            </a:pPr>
            <a:r>
              <a:rPr lang="en-US" sz="1800" dirty="0" err="1">
                <a:solidFill>
                  <a:schemeClr val="tx2"/>
                </a:solidFill>
                <a:latin typeface="Calibri" pitchFamily="34" charset="0"/>
              </a:rPr>
              <a:t>Goto</a:t>
            </a:r>
            <a:r>
              <a:rPr lang="en-US" sz="1800" dirty="0">
                <a:solidFill>
                  <a:schemeClr val="tx2"/>
                </a:solidFill>
                <a:latin typeface="Calibri" pitchFamily="34" charset="0"/>
              </a:rPr>
              <a:t> Version</a:t>
            </a:r>
          </a:p>
          <a:p>
            <a:pPr marL="223838" indent="-223838" defTabSz="895350">
              <a:lnSpc>
                <a:spcPct val="100000"/>
              </a:lnSpc>
            </a:pPr>
            <a:endParaRPr lang="en-US" sz="18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11" name="Right Arrow 10"/>
          <p:cNvSpPr/>
          <p:nvPr/>
        </p:nvSpPr>
        <p:spPr bwMode="auto">
          <a:xfrm>
            <a:off x="3980097" y="4495800"/>
            <a:ext cx="914400" cy="730250"/>
          </a:xfrm>
          <a:prstGeom prst="rightArrow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12" name="Down Arrow 11"/>
          <p:cNvSpPr/>
          <p:nvPr/>
        </p:nvSpPr>
        <p:spPr bwMode="auto">
          <a:xfrm>
            <a:off x="1600200" y="2819400"/>
            <a:ext cx="838200" cy="990600"/>
          </a:xfrm>
          <a:prstGeom prst="downArrow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4035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573088"/>
          </a:xfrm>
          <a:noFill/>
          <a:ln/>
        </p:spPr>
        <p:txBody>
          <a:bodyPr/>
          <a:lstStyle/>
          <a:p>
            <a:r>
              <a:rPr lang="en-US" dirty="0" smtClean="0"/>
              <a:t>For-Loop: Compilation</a:t>
            </a:r>
            <a:endParaRPr lang="en-US" dirty="0"/>
          </a:p>
        </p:txBody>
      </p:sp>
      <p:sp>
        <p:nvSpPr>
          <p:cNvPr id="311300" name="Rectangle 4"/>
          <p:cNvSpPr>
            <a:spLocks noChangeArrowheads="1"/>
          </p:cNvSpPr>
          <p:nvPr/>
        </p:nvSpPr>
        <p:spPr bwMode="auto">
          <a:xfrm>
            <a:off x="457200" y="1725637"/>
            <a:ext cx="3352800" cy="782265"/>
          </a:xfrm>
          <a:prstGeom prst="rect">
            <a:avLst/>
          </a:prstGeom>
          <a:solidFill>
            <a:srgbClr val="F6F5BD"/>
          </a:solidFill>
          <a:ln w="12700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sz="1800" dirty="0">
                <a:latin typeface="Courier New" pitchFamily="49" charset="0"/>
              </a:rPr>
              <a:t>for (</a:t>
            </a:r>
            <a:r>
              <a:rPr lang="en-US" sz="1800" i="1" dirty="0">
                <a:latin typeface="Calibri" pitchFamily="34" charset="0"/>
              </a:rPr>
              <a:t>Init</a:t>
            </a:r>
            <a:r>
              <a:rPr lang="en-US" sz="1800" dirty="0">
                <a:latin typeface="Courier New" pitchFamily="49" charset="0"/>
              </a:rPr>
              <a:t>; </a:t>
            </a:r>
            <a:r>
              <a:rPr lang="en-US" sz="1800" i="1" dirty="0">
                <a:latin typeface="Calibri" pitchFamily="34" charset="0"/>
              </a:rPr>
              <a:t>Test</a:t>
            </a:r>
            <a:r>
              <a:rPr lang="en-US" sz="1800" dirty="0">
                <a:latin typeface="Courier New" pitchFamily="49" charset="0"/>
              </a:rPr>
              <a:t>; </a:t>
            </a:r>
            <a:r>
              <a:rPr lang="en-US" sz="1800" i="1" dirty="0">
                <a:latin typeface="Calibri" pitchFamily="34" charset="0"/>
              </a:rPr>
              <a:t>Update </a:t>
            </a:r>
            <a:r>
              <a:rPr lang="en-US" sz="1800" dirty="0">
                <a:latin typeface="Courier New" pitchFamily="49" charset="0"/>
              </a:rPr>
              <a:t>)</a:t>
            </a:r>
          </a:p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i="1" dirty="0">
                <a:latin typeface="Calibri" pitchFamily="34" charset="0"/>
              </a:rPr>
              <a:t>Body</a:t>
            </a:r>
          </a:p>
        </p:txBody>
      </p:sp>
      <p:sp>
        <p:nvSpPr>
          <p:cNvPr id="311304" name="Rectangle 8"/>
          <p:cNvSpPr>
            <a:spLocks noChangeArrowheads="1"/>
          </p:cNvSpPr>
          <p:nvPr/>
        </p:nvSpPr>
        <p:spPr bwMode="auto">
          <a:xfrm>
            <a:off x="457200" y="3994150"/>
            <a:ext cx="3357563" cy="2582758"/>
          </a:xfrm>
          <a:prstGeom prst="rect">
            <a:avLst/>
          </a:prstGeom>
          <a:solidFill>
            <a:srgbClr val="D5F1CF"/>
          </a:solidFill>
          <a:ln w="12700" cmpd="thinThick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i="1" dirty="0">
                <a:latin typeface="Courier New" pitchFamily="49" charset="0"/>
              </a:rPr>
              <a:t>  </a:t>
            </a:r>
            <a:r>
              <a:rPr lang="en-US" sz="1800" i="1" dirty="0">
                <a:latin typeface="Calibri" pitchFamily="34" charset="0"/>
              </a:rPr>
              <a:t>Init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goto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i="1" dirty="0">
                <a:latin typeface="Courier New" pitchFamily="49" charset="0"/>
              </a:rPr>
              <a:t>middle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loop: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i="1" dirty="0">
                <a:latin typeface="Calibri" pitchFamily="34" charset="0"/>
              </a:rPr>
              <a:t>Body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i="1" dirty="0">
                <a:latin typeface="Calibri" pitchFamily="34" charset="0"/>
              </a:rPr>
              <a:t>Update 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middle: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if (</a:t>
            </a:r>
            <a:r>
              <a:rPr lang="en-US" sz="1800" i="1" dirty="0">
                <a:latin typeface="Calibri" pitchFamily="34" charset="0"/>
              </a:rPr>
              <a:t>Test</a:t>
            </a:r>
            <a:r>
              <a:rPr lang="en-US" sz="1800" dirty="0">
                <a:latin typeface="Courier New" pitchFamily="49" charset="0"/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dirty="0" err="1">
                <a:latin typeface="Courier New" pitchFamily="49" charset="0"/>
              </a:rPr>
              <a:t>goto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i="1" dirty="0">
                <a:latin typeface="Courier New" pitchFamily="49" charset="0"/>
              </a:rPr>
              <a:t>loop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done:</a:t>
            </a:r>
          </a:p>
        </p:txBody>
      </p:sp>
      <p:sp>
        <p:nvSpPr>
          <p:cNvPr id="311306" name="Rectangle 10"/>
          <p:cNvSpPr>
            <a:spLocks noChangeArrowheads="1"/>
          </p:cNvSpPr>
          <p:nvPr/>
        </p:nvSpPr>
        <p:spPr bwMode="auto">
          <a:xfrm>
            <a:off x="357404" y="1389087"/>
            <a:ext cx="28956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defTabSz="895350">
              <a:spcBef>
                <a:spcPct val="30000"/>
              </a:spcBef>
            </a:pPr>
            <a:r>
              <a:rPr lang="en-US" sz="1800" dirty="0">
                <a:solidFill>
                  <a:schemeClr val="tx2"/>
                </a:solidFill>
                <a:latin typeface="Calibri" pitchFamily="34" charset="0"/>
              </a:rPr>
              <a:t>For Version</a:t>
            </a:r>
          </a:p>
          <a:p>
            <a:pPr marL="223838" indent="-223838" defTabSz="895350">
              <a:lnSpc>
                <a:spcPct val="100000"/>
              </a:lnSpc>
            </a:pPr>
            <a:endParaRPr lang="en-US" sz="18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311307" name="Rectangle 11"/>
          <p:cNvSpPr>
            <a:spLocks noChangeArrowheads="1"/>
          </p:cNvSpPr>
          <p:nvPr/>
        </p:nvSpPr>
        <p:spPr bwMode="auto">
          <a:xfrm>
            <a:off x="376237" y="3657600"/>
            <a:ext cx="28956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defTabSz="895350">
              <a:spcBef>
                <a:spcPct val="30000"/>
              </a:spcBef>
            </a:pPr>
            <a:r>
              <a:rPr lang="en-US" sz="1800" dirty="0" err="1">
                <a:solidFill>
                  <a:schemeClr val="tx2"/>
                </a:solidFill>
                <a:latin typeface="Calibri" pitchFamily="34" charset="0"/>
              </a:rPr>
              <a:t>Goto</a:t>
            </a:r>
            <a:r>
              <a:rPr lang="en-US" sz="1800" dirty="0">
                <a:solidFill>
                  <a:schemeClr val="tx2"/>
                </a:solidFill>
                <a:latin typeface="Calibri" pitchFamily="34" charset="0"/>
              </a:rPr>
              <a:t> Version</a:t>
            </a:r>
          </a:p>
          <a:p>
            <a:pPr marL="223838" indent="-223838" defTabSz="895350">
              <a:lnSpc>
                <a:spcPct val="100000"/>
              </a:lnSpc>
            </a:pPr>
            <a:endParaRPr lang="en-US" sz="18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12" name="Down Arrow 11"/>
          <p:cNvSpPr/>
          <p:nvPr/>
        </p:nvSpPr>
        <p:spPr bwMode="auto">
          <a:xfrm>
            <a:off x="1600200" y="2743200"/>
            <a:ext cx="838200" cy="990600"/>
          </a:xfrm>
          <a:prstGeom prst="downArrow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4419600" y="1295400"/>
            <a:ext cx="4419600" cy="1567096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600" dirty="0" smtClean="0">
                <a:latin typeface="Courier New" pitchFamily="49" charset="0"/>
              </a:rPr>
              <a:t>for </a:t>
            </a:r>
            <a:r>
              <a:rPr lang="en-US" sz="1600" dirty="0">
                <a:latin typeface="Courier New" pitchFamily="49" charset="0"/>
              </a:rPr>
              <a:t>(result = </a:t>
            </a:r>
            <a:r>
              <a:rPr lang="en-US" sz="1600" dirty="0" smtClean="0">
                <a:latin typeface="Courier New" pitchFamily="49" charset="0"/>
              </a:rPr>
              <a:t>1; p </a:t>
            </a:r>
            <a:r>
              <a:rPr lang="en-US" sz="1600" dirty="0">
                <a:latin typeface="Courier New" pitchFamily="49" charset="0"/>
              </a:rPr>
              <a:t>!= </a:t>
            </a:r>
            <a:r>
              <a:rPr lang="en-US" sz="1600" dirty="0" smtClean="0">
                <a:latin typeface="Courier New" pitchFamily="49" charset="0"/>
              </a:rPr>
              <a:t>0; p </a:t>
            </a:r>
            <a:r>
              <a:rPr lang="en-US" sz="1600" dirty="0">
                <a:latin typeface="Courier New" pitchFamily="49" charset="0"/>
              </a:rPr>
              <a:t>= p&gt;&gt;1)</a:t>
            </a:r>
          </a:p>
          <a:p>
            <a:pPr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600" dirty="0" smtClean="0">
                <a:latin typeface="Courier New" pitchFamily="49" charset="0"/>
              </a:rPr>
              <a:t>{</a:t>
            </a:r>
            <a:endParaRPr lang="en-US" sz="1600" dirty="0">
              <a:latin typeface="Courier New" pitchFamily="49" charset="0"/>
            </a:endParaRPr>
          </a:p>
          <a:p>
            <a:pPr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smtClean="0">
                <a:latin typeface="Courier New" pitchFamily="49" charset="0"/>
              </a:rPr>
              <a:t>if </a:t>
            </a:r>
            <a:r>
              <a:rPr lang="en-US" sz="1600" dirty="0">
                <a:latin typeface="Courier New" pitchFamily="49" charset="0"/>
              </a:rPr>
              <a:t>(p &amp; 0x1)</a:t>
            </a:r>
          </a:p>
          <a:p>
            <a:pPr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600" dirty="0" smtClean="0">
                <a:latin typeface="Courier New" pitchFamily="49" charset="0"/>
              </a:rPr>
              <a:t>    </a:t>
            </a:r>
            <a:r>
              <a:rPr lang="en-US" sz="1600" dirty="0">
                <a:latin typeface="Courier New" pitchFamily="49" charset="0"/>
              </a:rPr>
              <a:t>result *= x;</a:t>
            </a:r>
          </a:p>
          <a:p>
            <a:pPr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600" dirty="0">
                <a:latin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</a:rPr>
              <a:t>x = x*x;</a:t>
            </a:r>
          </a:p>
          <a:p>
            <a:pPr>
              <a:tabLst>
                <a:tab pos="347663" algn="l"/>
                <a:tab pos="685800" algn="l"/>
                <a:tab pos="1033463" algn="l"/>
                <a:tab pos="1371600" algn="l"/>
              </a:tabLst>
            </a:pPr>
            <a:r>
              <a:rPr lang="en-US" sz="1600" dirty="0" smtClean="0">
                <a:latin typeface="Courier New" pitchFamily="49" charset="0"/>
              </a:rPr>
              <a:t>}</a:t>
            </a:r>
            <a:endParaRPr lang="en-US" sz="1600" dirty="0">
              <a:latin typeface="Courier New" pitchFamily="49" charset="0"/>
            </a:endParaRPr>
          </a:p>
        </p:txBody>
      </p:sp>
      <p:sp>
        <p:nvSpPr>
          <p:cNvPr id="14" name="Down Arrow 13"/>
          <p:cNvSpPr/>
          <p:nvPr/>
        </p:nvSpPr>
        <p:spPr bwMode="auto">
          <a:xfrm>
            <a:off x="6248400" y="3048000"/>
            <a:ext cx="838200" cy="685800"/>
          </a:xfrm>
          <a:prstGeom prst="downArrow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15" name="Rectangle 16"/>
          <p:cNvSpPr>
            <a:spLocks noChangeArrowheads="1"/>
          </p:cNvSpPr>
          <p:nvPr/>
        </p:nvSpPr>
        <p:spPr bwMode="auto">
          <a:xfrm>
            <a:off x="5334000" y="3886200"/>
            <a:ext cx="2743200" cy="2798202"/>
          </a:xfrm>
          <a:prstGeom prst="rect">
            <a:avLst/>
          </a:prstGeom>
          <a:solidFill>
            <a:srgbClr val="D5F1CF"/>
          </a:solidFill>
          <a:ln w="12700" cmpd="thinThick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>
                <a:latin typeface="Courier New" pitchFamily="49" charset="0"/>
              </a:rPr>
              <a:t>  result = 1;</a:t>
            </a:r>
          </a:p>
          <a:p>
            <a:pPr>
              <a:lnSpc>
                <a:spcPct val="100000"/>
              </a:lnSpc>
            </a:pPr>
            <a:r>
              <a:rPr lang="en-US" sz="1600">
                <a:latin typeface="Courier New" pitchFamily="49" charset="0"/>
              </a:rPr>
              <a:t>goto </a:t>
            </a:r>
            <a:r>
              <a:rPr lang="en-US" sz="1600" i="1">
                <a:latin typeface="Courier New" pitchFamily="49" charset="0"/>
              </a:rPr>
              <a:t>middle</a:t>
            </a:r>
            <a:r>
              <a:rPr lang="en-US" sz="1600"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1600" i="1">
                <a:latin typeface="Courier New" pitchFamily="49" charset="0"/>
              </a:rPr>
              <a:t>loop</a:t>
            </a:r>
            <a:r>
              <a:rPr lang="en-US" sz="1600">
                <a:latin typeface="Courier New" pitchFamily="49" charset="0"/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en-US" sz="1600">
                <a:latin typeface="Courier New" pitchFamily="49" charset="0"/>
              </a:rPr>
              <a:t>  if (p &amp; 0x1)</a:t>
            </a:r>
          </a:p>
          <a:p>
            <a:pPr>
              <a:lnSpc>
                <a:spcPct val="100000"/>
              </a:lnSpc>
            </a:pPr>
            <a:r>
              <a:rPr lang="en-US" sz="1600">
                <a:latin typeface="Courier New" pitchFamily="49" charset="0"/>
              </a:rPr>
              <a:t>    result *= x;</a:t>
            </a:r>
          </a:p>
          <a:p>
            <a:pPr>
              <a:lnSpc>
                <a:spcPct val="100000"/>
              </a:lnSpc>
            </a:pPr>
            <a:r>
              <a:rPr lang="en-US" sz="1600">
                <a:latin typeface="Courier New" pitchFamily="49" charset="0"/>
              </a:rPr>
              <a:t>  x = x*x;</a:t>
            </a:r>
          </a:p>
          <a:p>
            <a:pPr>
              <a:lnSpc>
                <a:spcPct val="100000"/>
              </a:lnSpc>
            </a:pPr>
            <a:r>
              <a:rPr lang="en-US" sz="1600">
                <a:latin typeface="Courier New" pitchFamily="49" charset="0"/>
              </a:rPr>
              <a:t>  p = p &gt;&gt; 1;</a:t>
            </a:r>
          </a:p>
          <a:p>
            <a:pPr>
              <a:lnSpc>
                <a:spcPct val="100000"/>
              </a:lnSpc>
            </a:pPr>
            <a:r>
              <a:rPr lang="en-US" sz="1600">
                <a:latin typeface="Courier New" pitchFamily="49" charset="0"/>
              </a:rPr>
              <a:t>middle:</a:t>
            </a:r>
          </a:p>
          <a:p>
            <a:pPr>
              <a:lnSpc>
                <a:spcPct val="100000"/>
              </a:lnSpc>
            </a:pPr>
            <a:r>
              <a:rPr lang="en-US" sz="1600">
                <a:latin typeface="Courier New" pitchFamily="49" charset="0"/>
              </a:rPr>
              <a:t>  if (p != 0)</a:t>
            </a:r>
          </a:p>
          <a:p>
            <a:pPr>
              <a:lnSpc>
                <a:spcPct val="100000"/>
              </a:lnSpc>
            </a:pPr>
            <a:r>
              <a:rPr lang="en-US" sz="1600">
                <a:latin typeface="Courier New" pitchFamily="49" charset="0"/>
              </a:rPr>
              <a:t>    goto </a:t>
            </a:r>
            <a:r>
              <a:rPr lang="en-US" sz="1600" i="1">
                <a:latin typeface="Courier New" pitchFamily="49" charset="0"/>
              </a:rPr>
              <a:t>loop</a:t>
            </a:r>
            <a:r>
              <a:rPr lang="en-US" sz="1600"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1600" i="1">
                <a:latin typeface="Courier New" pitchFamily="49" charset="0"/>
              </a:rPr>
              <a:t>done</a:t>
            </a:r>
            <a:r>
              <a:rPr lang="en-US" sz="1600">
                <a:latin typeface="Courier New" pitchFamily="49" charset="0"/>
              </a:rPr>
              <a:t>: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4009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  <p:tag name="PREVIOUS_ACTIVE_SLIDE" val="769"/>
</p:tagLst>
</file>

<file path=ppt/theme/theme1.xml><?xml version="1.0" encoding="utf-8"?>
<a:theme xmlns:a="http://schemas.openxmlformats.org/drawingml/2006/main" name="template2010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01-overview</Template>
  <TotalTime>23497</TotalTime>
  <Words>898</Words>
  <Application>Microsoft Office PowerPoint</Application>
  <PresentationFormat>On-screen Show (4:3)</PresentationFormat>
  <Paragraphs>286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template2010</vt:lpstr>
      <vt:lpstr>Compiling Loops</vt:lpstr>
      <vt:lpstr>“Do-While” Loop Example</vt:lpstr>
      <vt:lpstr>“Do-While” Loop Compilation</vt:lpstr>
      <vt:lpstr>General “Do-While” Translation</vt:lpstr>
      <vt:lpstr>“While” Loop Translation</vt:lpstr>
      <vt:lpstr>“While” Loop Example</vt:lpstr>
      <vt:lpstr>“For” Loop Example: Square-and-Multiply</vt:lpstr>
      <vt:lpstr>ipwr Computation</vt:lpstr>
      <vt:lpstr>“For” Loop Example</vt:lpstr>
      <vt:lpstr>“For” “While”</vt:lpstr>
      <vt:lpstr>For-Loop: Compilation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HW/SW Interface</dc:title>
  <dc:creator>Borriello/Ceze</dc:creator>
  <dc:description/>
  <cp:lastModifiedBy>CSE</cp:lastModifiedBy>
  <cp:revision>419</cp:revision>
  <cp:lastPrinted>2013-01-25T18:29:38Z</cp:lastPrinted>
  <dcterms:created xsi:type="dcterms:W3CDTF">2012-04-20T08:37:20Z</dcterms:created>
  <dcterms:modified xsi:type="dcterms:W3CDTF">2013-04-08T23:31:12Z</dcterms:modified>
</cp:coreProperties>
</file>