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737" r:id="rId2"/>
    <p:sldId id="800" r:id="rId3"/>
    <p:sldId id="738" r:id="rId4"/>
    <p:sldId id="739" r:id="rId5"/>
    <p:sldId id="740" r:id="rId6"/>
    <p:sldId id="741" r:id="rId7"/>
    <p:sldId id="742" r:id="rId8"/>
    <p:sldId id="743" r:id="rId9"/>
    <p:sldId id="744" r:id="rId10"/>
    <p:sldId id="747" r:id="rId11"/>
  </p:sldIdLst>
  <p:sldSz cx="9144000" cy="6858000" type="screen4x3"/>
  <p:notesSz cx="9586913" cy="73025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999"/>
    <a:srgbClr val="FFFF99"/>
    <a:srgbClr val="DCB834"/>
    <a:srgbClr val="DFC03D"/>
    <a:srgbClr val="CDF1C5"/>
    <a:srgbClr val="F1C7C7"/>
    <a:srgbClr val="EFBFBF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4" autoAdjust="0"/>
    <p:restoredTop sz="93881" autoAdjust="0"/>
  </p:normalViewPr>
  <p:slideViewPr>
    <p:cSldViewPr snapToGrid="0">
      <p:cViewPr>
        <p:scale>
          <a:sx n="117" d="100"/>
          <a:sy n="117" d="100"/>
        </p:scale>
        <p:origin x="-1464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945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509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labels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 look at the code a little differently</a:t>
            </a:r>
            <a:r>
              <a:rPr lang="en-US" baseline="0" dirty="0" smtClean="0"/>
              <a:t> to make it easier to look at the assembly version.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Loading x and y into registers.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Performing the comparison.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Goto</a:t>
            </a:r>
            <a:r>
              <a:rPr lang="en-US" baseline="0" dirty="0" smtClean="0"/>
              <a:t> else.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Edx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edx-eax</a:t>
            </a:r>
            <a:r>
              <a:rPr lang="en-US" baseline="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efficient</a:t>
            </a:r>
            <a:r>
              <a:rPr lang="en-US" baseline="0" dirty="0" smtClean="0"/>
              <a:t> if we had conditional move. It would avoid using a branch instruction. 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cmov instructions available in IA32 since 1995, but not used by gcc unless –march=686 flag used.</a:t>
            </a:r>
            <a:r>
              <a:rPr lang="en-US" baseline="0"/>
              <a:t> They are used regularly in x86-64.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E8CB64-74A8-AA4D-9CE1-37EE49A80520}" type="slidenum">
              <a:rPr lang="en-US"/>
              <a:pPr/>
              <a:t>10</a:t>
            </a:fld>
            <a:endParaRPr lang="en-US"/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968625" y="555625"/>
            <a:ext cx="3648075" cy="27368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58692" y="3468052"/>
            <a:ext cx="7669530" cy="32165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x86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93712"/>
            <a:ext cx="7366000" cy="573088"/>
          </a:xfrm>
        </p:spPr>
        <p:txBody>
          <a:bodyPr/>
          <a:lstStyle/>
          <a:p>
            <a:r>
              <a:rPr lang="en-US"/>
              <a:t>Conditional Branch Example</a:t>
            </a:r>
          </a:p>
        </p:txBody>
      </p:sp>
      <p:sp>
        <p:nvSpPr>
          <p:cNvPr id="196611" name="Rectangle 3"/>
          <p:cNvSpPr>
            <a:spLocks noChangeArrowheads="1"/>
          </p:cNvSpPr>
          <p:nvPr/>
        </p:nvSpPr>
        <p:spPr bwMode="auto">
          <a:xfrm>
            <a:off x="304800" y="1587644"/>
            <a:ext cx="3657600" cy="2859757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absdiff</a:t>
            </a:r>
            <a:r>
              <a:rPr lang="en-US" sz="1800" dirty="0" smtClean="0">
                <a:latin typeface="Courier New" pitchFamily="49" charset="0"/>
              </a:rPr>
              <a:t>(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if (x &gt; y)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result = x-y;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 else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return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4114800" y="1447800"/>
            <a:ext cx="49530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absdiff: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pushl  %ebp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movl   %esp, %ebp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movl   8(%ebp), %edx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movl   12(%ebp), %eax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cmpl   %eax, %edx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>
                <a:solidFill>
                  <a:srgbClr val="C00000"/>
                </a:solidFill>
                <a:latin typeface="Courier New" pitchFamily="49" charset="0"/>
              </a:rPr>
              <a:t>jle    .L7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subl   %eax, %edx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movl   %edx, %eax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solidFill>
                  <a:srgbClr val="0000FF"/>
                </a:solidFill>
                <a:latin typeface="Courier New" pitchFamily="49" charset="0"/>
              </a:rPr>
              <a:t>.L8: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solidFill>
                  <a:srgbClr val="0000FF"/>
                </a:solidFill>
                <a:latin typeface="Courier New" pitchFamily="49" charset="0"/>
              </a:rPr>
              <a:t>.L7: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subl   %edx, %eax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>
                <a:solidFill>
                  <a:srgbClr val="C00000"/>
                </a:solidFill>
                <a:latin typeface="Courier New" pitchFamily="49" charset="0"/>
              </a:rPr>
              <a:t>jmp    .L8</a:t>
            </a:r>
          </a:p>
        </p:txBody>
      </p:sp>
      <p:sp>
        <p:nvSpPr>
          <p:cNvPr id="196613" name="AutoShape 5"/>
          <p:cNvSpPr>
            <a:spLocks/>
          </p:cNvSpPr>
          <p:nvPr/>
        </p:nvSpPr>
        <p:spPr bwMode="auto">
          <a:xfrm>
            <a:off x="7848600" y="2362200"/>
            <a:ext cx="304800" cy="1524000"/>
          </a:xfrm>
          <a:prstGeom prst="rightBrace">
            <a:avLst>
              <a:gd name="adj1" fmla="val 3125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8153400" y="2942305"/>
            <a:ext cx="787395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Body1</a:t>
            </a:r>
          </a:p>
        </p:txBody>
      </p:sp>
      <p:sp>
        <p:nvSpPr>
          <p:cNvPr id="196615" name="AutoShape 7"/>
          <p:cNvSpPr>
            <a:spLocks/>
          </p:cNvSpPr>
          <p:nvPr/>
        </p:nvSpPr>
        <p:spPr bwMode="auto">
          <a:xfrm>
            <a:off x="7848600" y="1752600"/>
            <a:ext cx="228600" cy="533400"/>
          </a:xfrm>
          <a:prstGeom prst="rightBrace">
            <a:avLst>
              <a:gd name="adj1" fmla="val 47222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96616" name="Text Box 8"/>
          <p:cNvSpPr txBox="1">
            <a:spLocks noChangeArrowheads="1"/>
          </p:cNvSpPr>
          <p:nvPr/>
        </p:nvSpPr>
        <p:spPr bwMode="auto">
          <a:xfrm>
            <a:off x="8153400" y="1828800"/>
            <a:ext cx="73449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Setup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6617" name="AutoShape 9"/>
          <p:cNvSpPr>
            <a:spLocks/>
          </p:cNvSpPr>
          <p:nvPr/>
        </p:nvSpPr>
        <p:spPr bwMode="auto">
          <a:xfrm>
            <a:off x="7848600" y="4267200"/>
            <a:ext cx="304800" cy="4572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96618" name="Text Box 10"/>
          <p:cNvSpPr txBox="1">
            <a:spLocks noChangeArrowheads="1"/>
          </p:cNvSpPr>
          <p:nvPr/>
        </p:nvSpPr>
        <p:spPr bwMode="auto">
          <a:xfrm>
            <a:off x="8153400" y="42672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196619" name="AutoShape 11"/>
          <p:cNvSpPr>
            <a:spLocks/>
          </p:cNvSpPr>
          <p:nvPr/>
        </p:nvSpPr>
        <p:spPr bwMode="auto">
          <a:xfrm>
            <a:off x="7848600" y="5105400"/>
            <a:ext cx="304800" cy="4572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96620" name="Text Box 12"/>
          <p:cNvSpPr txBox="1">
            <a:spLocks noChangeArrowheads="1"/>
          </p:cNvSpPr>
          <p:nvPr/>
        </p:nvSpPr>
        <p:spPr bwMode="auto">
          <a:xfrm>
            <a:off x="8153400" y="5093732"/>
            <a:ext cx="787395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93712"/>
            <a:ext cx="7366000" cy="573088"/>
          </a:xfrm>
        </p:spPr>
        <p:txBody>
          <a:bodyPr/>
          <a:lstStyle/>
          <a:p>
            <a:r>
              <a:rPr lang="en-US"/>
              <a:t>Conditional Branch Example (Cont.)</a:t>
            </a:r>
          </a:p>
        </p:txBody>
      </p:sp>
      <p:sp>
        <p:nvSpPr>
          <p:cNvPr id="196611" name="Rectangle 3"/>
          <p:cNvSpPr>
            <a:spLocks noChangeArrowheads="1"/>
          </p:cNvSpPr>
          <p:nvPr/>
        </p:nvSpPr>
        <p:spPr bwMode="auto">
          <a:xfrm>
            <a:off x="304800" y="1587644"/>
            <a:ext cx="3657600" cy="2859757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absdiff</a:t>
            </a:r>
            <a:r>
              <a:rPr lang="en-US" sz="1800" dirty="0" smtClean="0">
                <a:latin typeface="Courier New" pitchFamily="49" charset="0"/>
              </a:rPr>
              <a:t>(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if (x &gt; y)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result = x-y;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 else 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    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 return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4918838" y="1371600"/>
            <a:ext cx="3657600" cy="3136756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goto_ad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if (</a:t>
            </a:r>
            <a:r>
              <a:rPr lang="en-US" sz="1800" dirty="0" smtClean="0">
                <a:latin typeface="Courier New" pitchFamily="49" charset="0"/>
              </a:rPr>
              <a:t>x &lt;= y</a:t>
            </a:r>
            <a:r>
              <a:rPr lang="en-US" sz="1800" dirty="0">
                <a:latin typeface="Courier New" pitchFamily="49" charset="0"/>
              </a:rPr>
              <a:t>)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Else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x-y;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Else: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8" name="Rectangle 7"/>
          <p:cNvSpPr txBox="1">
            <a:spLocks noChangeArrowheads="1"/>
          </p:cNvSpPr>
          <p:nvPr/>
        </p:nvSpPr>
        <p:spPr>
          <a:xfrm>
            <a:off x="4825843" y="4648200"/>
            <a:ext cx="3873500" cy="204311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800" dirty="0"/>
              <a:t>C allows “</a:t>
            </a:r>
            <a:r>
              <a:rPr lang="en-US" sz="1800" dirty="0" err="1"/>
              <a:t>goto</a:t>
            </a:r>
            <a:r>
              <a:rPr lang="en-US" sz="1800" dirty="0"/>
              <a:t>” as means of transferring control</a:t>
            </a:r>
          </a:p>
          <a:p>
            <a:pPr lvl="1"/>
            <a:r>
              <a:rPr lang="en-US" sz="1800" dirty="0"/>
              <a:t>Closer to machine-level programming style</a:t>
            </a:r>
          </a:p>
          <a:p>
            <a:r>
              <a:rPr lang="en-US" sz="1800" dirty="0"/>
              <a:t>Generally considered bad coding style</a:t>
            </a:r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9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93712"/>
            <a:ext cx="8318500" cy="573088"/>
          </a:xfrm>
        </p:spPr>
        <p:txBody>
          <a:bodyPr/>
          <a:lstStyle/>
          <a:p>
            <a:r>
              <a:rPr lang="en-US"/>
              <a:t>Conditional Branch Example (Cont.)</a:t>
            </a: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473995" y="1371600"/>
            <a:ext cx="3657600" cy="3136756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goto_ad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if (</a:t>
            </a:r>
            <a:r>
              <a:rPr lang="en-US" sz="1800" dirty="0" smtClean="0">
                <a:latin typeface="Courier New" pitchFamily="49" charset="0"/>
              </a:rPr>
              <a:t>x &lt;= y</a:t>
            </a:r>
            <a:r>
              <a:rPr lang="en-US" sz="1800" dirty="0">
                <a:latin typeface="Courier New" pitchFamily="49" charset="0"/>
              </a:rPr>
              <a:t>)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Else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x-y;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Else: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00600" y="1317848"/>
            <a:ext cx="39624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 err="1">
                <a:latin typeface="Courier New" pitchFamily="49" charset="0"/>
              </a:rPr>
              <a:t>absdiff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esp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8(%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12(%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ebp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),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cmpl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jle</a:t>
            </a:r>
            <a:r>
              <a:rPr lang="en-US" sz="1800" dirty="0">
                <a:latin typeface="Courier New" pitchFamily="49" charset="0"/>
              </a:rPr>
              <a:t>    .</a:t>
            </a:r>
            <a:r>
              <a:rPr lang="en-US" sz="1800" dirty="0" smtClean="0">
                <a:latin typeface="Courier New" pitchFamily="49" charset="0"/>
              </a:rPr>
              <a:t>L7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.L8</a:t>
            </a:r>
            <a:r>
              <a:rPr lang="en-US" sz="1800" dirty="0" smtClean="0">
                <a:latin typeface="Courier New" pitchFamily="49" charset="0"/>
              </a:rPr>
              <a:t>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.L7: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 .L8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83849" y="5100397"/>
            <a:ext cx="3657600" cy="643766"/>
          </a:xfrm>
          <a:prstGeom prst="rect">
            <a:avLst/>
          </a:prstGeom>
          <a:noFill/>
          <a:ln w="28575" cmpd="sng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x		%edx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y		%eax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93712"/>
            <a:ext cx="8318500" cy="573088"/>
          </a:xfrm>
        </p:spPr>
        <p:txBody>
          <a:bodyPr/>
          <a:lstStyle/>
          <a:p>
            <a:r>
              <a:rPr lang="en-US"/>
              <a:t>Conditional Branch Example (Cont.)</a:t>
            </a: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473995" y="1371600"/>
            <a:ext cx="3657600" cy="3136756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goto_ad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if (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x &lt;= 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goto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Courier New" pitchFamily="49" charset="0"/>
              </a:rPr>
              <a:t>Else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x-y;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Else: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00600" y="1317848"/>
            <a:ext cx="39624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 err="1">
                <a:latin typeface="Courier New" pitchFamily="49" charset="0"/>
              </a:rPr>
              <a:t>absdiff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esp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cmpl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jle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 .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L7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.L8</a:t>
            </a:r>
            <a:r>
              <a:rPr lang="en-US" sz="1800" dirty="0" smtClean="0">
                <a:latin typeface="Courier New" pitchFamily="49" charset="0"/>
              </a:rPr>
              <a:t>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.L7: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 .L8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83849" y="5100397"/>
            <a:ext cx="3657600" cy="6437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x		%edx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y		%eax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6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93712"/>
            <a:ext cx="8318500" cy="573088"/>
          </a:xfrm>
        </p:spPr>
        <p:txBody>
          <a:bodyPr/>
          <a:lstStyle/>
          <a:p>
            <a:r>
              <a:rPr lang="en-US"/>
              <a:t>Conditional Branch Example (Cont.)</a:t>
            </a: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473995" y="1371600"/>
            <a:ext cx="3657600" cy="3136756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goto_ad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if (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x &lt;= 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goto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Courier New" pitchFamily="49" charset="0"/>
              </a:rPr>
              <a:t>Else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result = x-y;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Else: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00600" y="1317848"/>
            <a:ext cx="39624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 err="1">
                <a:latin typeface="Courier New" pitchFamily="49" charset="0"/>
              </a:rPr>
              <a:t>absdiff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esp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cmpl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jle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 .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L7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subl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.L8</a:t>
            </a:r>
            <a:r>
              <a:rPr lang="en-US" sz="1800" dirty="0" smtClean="0">
                <a:latin typeface="Courier New" pitchFamily="49" charset="0"/>
              </a:rPr>
              <a:t>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.L7: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 .L8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83849" y="5100397"/>
            <a:ext cx="3657600" cy="6437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x		%edx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y		%eax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8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93712"/>
            <a:ext cx="8318500" cy="573088"/>
          </a:xfrm>
        </p:spPr>
        <p:txBody>
          <a:bodyPr/>
          <a:lstStyle/>
          <a:p>
            <a:r>
              <a:rPr lang="en-US"/>
              <a:t>Conditional Branch Example (Cont.)</a:t>
            </a: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473995" y="1371600"/>
            <a:ext cx="3657600" cy="3136756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goto_ad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if (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x &lt;= 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goto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Courier New" pitchFamily="49" charset="0"/>
              </a:rPr>
              <a:t>Else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result = x-y;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Else: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00600" y="1317848"/>
            <a:ext cx="39624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 err="1">
                <a:latin typeface="Courier New" pitchFamily="49" charset="0"/>
              </a:rPr>
              <a:t>absdiff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esp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cmpl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jle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 .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L7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subl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.L8</a:t>
            </a:r>
            <a:r>
              <a:rPr lang="en-US" sz="1800" dirty="0" smtClean="0">
                <a:latin typeface="Courier New" pitchFamily="49" charset="0"/>
              </a:rPr>
              <a:t>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.L7: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subl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chemeClr val="accent2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jmp</a:t>
            </a:r>
            <a:r>
              <a:rPr lang="en-US" sz="1800" dirty="0">
                <a:latin typeface="Courier New" pitchFamily="49" charset="0"/>
              </a:rPr>
              <a:t>    .L8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83849" y="5100397"/>
            <a:ext cx="3657600" cy="6437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x		%edx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y		%eax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9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493712"/>
            <a:ext cx="8318500" cy="573088"/>
          </a:xfrm>
        </p:spPr>
        <p:txBody>
          <a:bodyPr/>
          <a:lstStyle/>
          <a:p>
            <a:r>
              <a:rPr lang="en-US"/>
              <a:t>Conditional Branch Example (Cont.)</a:t>
            </a:r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473995" y="1371600"/>
            <a:ext cx="3657600" cy="3136756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goto_ad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x,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y)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result;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if (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x &lt;= y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) 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goto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</a:t>
            </a:r>
            <a:r>
              <a:rPr lang="en-US" sz="1800" i="1" dirty="0">
                <a:solidFill>
                  <a:srgbClr val="C00000"/>
                </a:solidFill>
                <a:latin typeface="Courier New" pitchFamily="49" charset="0"/>
              </a:rPr>
              <a:t>Else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result = x-y;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Exit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return result;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Courier New" pitchFamily="49" charset="0"/>
              </a:rPr>
              <a:t>Else: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result = y-x;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goto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</a:t>
            </a:r>
            <a:r>
              <a:rPr lang="en-US" sz="1800" i="1" dirty="0">
                <a:solidFill>
                  <a:srgbClr val="CC6600"/>
                </a:solidFill>
                <a:latin typeface="Courier New" pitchFamily="49" charset="0"/>
              </a:rPr>
              <a:t>Exit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800600" y="1317848"/>
            <a:ext cx="3962400" cy="424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 err="1">
                <a:latin typeface="Courier New" pitchFamily="49" charset="0"/>
              </a:rPr>
              <a:t>absdiff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esp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 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cmpl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00000"/>
                </a:solidFill>
                <a:latin typeface="Courier New" pitchFamily="49" charset="0"/>
              </a:rPr>
              <a:t>jle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    .</a:t>
            </a:r>
            <a:r>
              <a:rPr lang="en-US" sz="1800" dirty="0" smtClean="0">
                <a:solidFill>
                  <a:srgbClr val="C00000"/>
                </a:solidFill>
                <a:latin typeface="Courier New" pitchFamily="49" charset="0"/>
              </a:rPr>
              <a:t>L7</a:t>
            </a:r>
            <a:endParaRPr lang="en-US" sz="1800" dirty="0">
              <a:solidFill>
                <a:srgbClr val="C00000"/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subl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edx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movl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.L8</a:t>
            </a:r>
            <a:r>
              <a:rPr lang="en-US" sz="1800" dirty="0" smtClean="0">
                <a:latin typeface="Courier New" pitchFamily="49" charset="0"/>
              </a:rPr>
              <a:t>: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leave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.L7:</a:t>
            </a: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subl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   %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edx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, %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</a:rPr>
              <a:t>eax</a:t>
            </a:r>
            <a:endParaRPr lang="en-US" sz="1800" dirty="0">
              <a:solidFill>
                <a:schemeClr val="accent2">
                  <a:lumMod val="75000"/>
                </a:schemeClr>
              </a:solidFill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61963" algn="l"/>
                <a:tab pos="1376363" algn="l"/>
                <a:tab pos="18288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solidFill>
                  <a:srgbClr val="CC6600"/>
                </a:solidFill>
                <a:latin typeface="Courier New" pitchFamily="49" charset="0"/>
              </a:rPr>
              <a:t>jmp</a:t>
            </a:r>
            <a:r>
              <a:rPr lang="en-US" sz="1800" dirty="0">
                <a:solidFill>
                  <a:srgbClr val="CC6600"/>
                </a:solidFill>
                <a:latin typeface="Courier New" pitchFamily="49" charset="0"/>
              </a:rPr>
              <a:t>    .L8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83849" y="5100397"/>
            <a:ext cx="3657600" cy="6437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x		%edx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int y		%eax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ChangeArrowheads="1"/>
          </p:cNvSpPr>
          <p:nvPr/>
        </p:nvSpPr>
        <p:spPr bwMode="auto">
          <a:xfrm>
            <a:off x="368300" y="1416050"/>
            <a:ext cx="2920788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C Code</a:t>
            </a:r>
          </a:p>
        </p:txBody>
      </p:sp>
      <p:sp>
        <p:nvSpPr>
          <p:cNvPr id="269315" name="Rectangle 3"/>
          <p:cNvSpPr>
            <a:spLocks noChangeArrowheads="1"/>
          </p:cNvSpPr>
          <p:nvPr/>
        </p:nvSpPr>
        <p:spPr bwMode="auto">
          <a:xfrm>
            <a:off x="457200" y="1888455"/>
            <a:ext cx="4800600" cy="397545"/>
          </a:xfrm>
          <a:prstGeom prst="rect">
            <a:avLst/>
          </a:prstGeom>
          <a:solidFill>
            <a:srgbClr val="F6F5BD"/>
          </a:solidFill>
          <a:ln w="1270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val</a:t>
            </a:r>
            <a:r>
              <a:rPr lang="en-US" sz="2000" dirty="0">
                <a:latin typeface="Courier New" pitchFamily="49" charset="0"/>
              </a:rPr>
              <a:t> = </a:t>
            </a:r>
            <a:r>
              <a:rPr lang="en-US" sz="2000" i="1" dirty="0">
                <a:latin typeface="Calibri" pitchFamily="34" charset="0"/>
              </a:rPr>
              <a:t>Test</a:t>
            </a:r>
            <a:r>
              <a:rPr lang="en-US" sz="2000" dirty="0">
                <a:latin typeface="Courier New" pitchFamily="49" charset="0"/>
              </a:rPr>
              <a:t> ? </a:t>
            </a:r>
            <a:r>
              <a:rPr lang="en-US" sz="2000" i="1" dirty="0">
                <a:latin typeface="Calibri" pitchFamily="34" charset="0"/>
              </a:rPr>
              <a:t>Then-</a:t>
            </a:r>
            <a:r>
              <a:rPr lang="en-US" sz="2000" i="1" dirty="0" err="1">
                <a:latin typeface="Calibri" pitchFamily="34" charset="0"/>
              </a:rPr>
              <a:t>Expr</a:t>
            </a:r>
            <a:r>
              <a:rPr lang="en-US" sz="2000" dirty="0">
                <a:latin typeface="Courier New" pitchFamily="49" charset="0"/>
              </a:rPr>
              <a:t> : </a:t>
            </a:r>
            <a:r>
              <a:rPr lang="en-US" sz="2000" i="1" dirty="0">
                <a:latin typeface="Calibri" pitchFamily="34" charset="0"/>
              </a:rPr>
              <a:t>Else-</a:t>
            </a:r>
            <a:r>
              <a:rPr lang="en-US" sz="2000" i="1" dirty="0" err="1">
                <a:latin typeface="Calibri" pitchFamily="34" charset="0"/>
              </a:rPr>
              <a:t>Expr</a:t>
            </a:r>
            <a:r>
              <a:rPr lang="en-US" sz="2000" dirty="0">
                <a:latin typeface="Courier New" pitchFamily="49" charset="0"/>
              </a:rPr>
              <a:t>;</a:t>
            </a:r>
          </a:p>
        </p:txBody>
      </p:sp>
      <p:sp>
        <p:nvSpPr>
          <p:cNvPr id="269316" name="Rectangle 4"/>
          <p:cNvSpPr>
            <a:spLocks noChangeArrowheads="1"/>
          </p:cNvSpPr>
          <p:nvPr/>
        </p:nvSpPr>
        <p:spPr bwMode="auto">
          <a:xfrm>
            <a:off x="381000" y="3397250"/>
            <a:ext cx="22987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 err="1">
                <a:solidFill>
                  <a:schemeClr val="tx2"/>
                </a:solidFill>
                <a:latin typeface="Calibri" pitchFamily="34" charset="0"/>
              </a:rPr>
              <a:t>Goto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 Version</a:t>
            </a:r>
          </a:p>
        </p:txBody>
      </p:sp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457200" y="3816350"/>
            <a:ext cx="3733800" cy="2336537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nt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i="1" dirty="0">
                <a:latin typeface="Calibri" pitchFamily="34" charset="0"/>
              </a:rPr>
              <a:t>!Test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	if (</a:t>
            </a:r>
            <a:r>
              <a:rPr lang="en-US" sz="1800" dirty="0" err="1">
                <a:latin typeface="Courier New" pitchFamily="49" charset="0"/>
              </a:rPr>
              <a:t>nt</a:t>
            </a:r>
            <a:r>
              <a:rPr lang="en-US" sz="1800" dirty="0">
                <a:latin typeface="Courier New" pitchFamily="49" charset="0"/>
              </a:rPr>
              <a:t>)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i="1" dirty="0">
                <a:latin typeface="Courier New" pitchFamily="49" charset="0"/>
              </a:rPr>
              <a:t>Else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val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i="1" dirty="0">
                <a:latin typeface="Calibri" pitchFamily="34" charset="0"/>
              </a:rPr>
              <a:t>Then-</a:t>
            </a:r>
            <a:r>
              <a:rPr lang="en-US" sz="1800" i="1" dirty="0" err="1">
                <a:latin typeface="Calibri" pitchFamily="34" charset="0"/>
              </a:rPr>
              <a:t>Expr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tabLst>
                <a:tab pos="285750" algn="l"/>
              </a:tabLst>
            </a:pPr>
            <a:r>
              <a:rPr lang="en-US" sz="1800" i="1" dirty="0">
                <a:latin typeface="Courier New" pitchFamily="49" charset="0"/>
              </a:rPr>
              <a:t>Done:</a:t>
            </a:r>
          </a:p>
          <a:p>
            <a:pPr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	. . .</a:t>
            </a:r>
          </a:p>
          <a:p>
            <a:pPr>
              <a:tabLst>
                <a:tab pos="285750" algn="l"/>
              </a:tabLst>
            </a:pPr>
            <a:r>
              <a:rPr lang="en-US" sz="1800" i="1" dirty="0">
                <a:latin typeface="Courier New" pitchFamily="49" charset="0"/>
              </a:rPr>
              <a:t>Else:</a:t>
            </a:r>
          </a:p>
          <a:p>
            <a:pPr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val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i="1" dirty="0">
                <a:latin typeface="Calibri" pitchFamily="34" charset="0"/>
              </a:rPr>
              <a:t>Else-</a:t>
            </a:r>
            <a:r>
              <a:rPr lang="en-US" sz="1800" i="1" dirty="0" err="1">
                <a:latin typeface="Calibri" pitchFamily="34" charset="0"/>
              </a:rPr>
              <a:t>Expr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goto</a:t>
            </a:r>
            <a:r>
              <a:rPr lang="en-US" sz="1800" dirty="0">
                <a:latin typeface="Courier New" pitchFamily="49" charset="0"/>
              </a:rPr>
              <a:t> Done;</a:t>
            </a:r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556950"/>
            <a:ext cx="8534400" cy="573087"/>
          </a:xfrm>
        </p:spPr>
        <p:txBody>
          <a:bodyPr/>
          <a:lstStyle/>
          <a:p>
            <a:r>
              <a:rPr lang="en-US"/>
              <a:t>General Conditional Expression Translation</a:t>
            </a:r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495800" y="3049132"/>
            <a:ext cx="4572000" cy="3339142"/>
          </a:xfrm>
        </p:spPr>
        <p:txBody>
          <a:bodyPr/>
          <a:lstStyle/>
          <a:p>
            <a:pPr marL="560388" lvl="1" indent="-222250" defTabSz="895350">
              <a:tabLst>
                <a:tab pos="3660775" algn="l"/>
              </a:tabLst>
            </a:pPr>
            <a:r>
              <a:rPr lang="en-US" i="1" dirty="0"/>
              <a:t>Test</a:t>
            </a:r>
            <a:r>
              <a:rPr lang="en-US" dirty="0"/>
              <a:t> is expression returning integer</a:t>
            </a:r>
          </a:p>
          <a:p>
            <a:pPr marL="839788" lvl="2" indent="-165100" defTabSz="895350">
              <a:buFont typeface="Wingdings" pitchFamily="2" charset="2"/>
              <a:buNone/>
              <a:tabLst>
                <a:tab pos="3660775" algn="l"/>
              </a:tabLst>
            </a:pPr>
            <a:r>
              <a:rPr lang="en-US" dirty="0"/>
              <a:t>= 0 interpreted as false</a:t>
            </a:r>
          </a:p>
          <a:p>
            <a:pPr marL="839788" lvl="2" indent="-165100" defTabSz="895350">
              <a:buFont typeface="Wingdings" pitchFamily="2" charset="2"/>
              <a:buNone/>
              <a:tabLst>
                <a:tab pos="3660775" algn="l"/>
              </a:tabLst>
            </a:pPr>
            <a:r>
              <a:rPr lang="en-US" dirty="0">
                <a:sym typeface="Symbol" pitchFamily="18" charset="2"/>
              </a:rPr>
              <a:t></a:t>
            </a:r>
            <a:r>
              <a:rPr lang="en-US" dirty="0"/>
              <a:t>0 interpreted as true</a:t>
            </a:r>
          </a:p>
          <a:p>
            <a:pPr marL="560388" lvl="1" indent="-222250" defTabSz="895350">
              <a:tabLst>
                <a:tab pos="3660775" algn="l"/>
              </a:tabLst>
            </a:pPr>
            <a:r>
              <a:rPr lang="en-US" dirty="0"/>
              <a:t>Create separate code regions for then &amp; else expressions</a:t>
            </a:r>
          </a:p>
          <a:p>
            <a:pPr marL="560388" lvl="1" indent="-222250" defTabSz="895350">
              <a:tabLst>
                <a:tab pos="3660775" algn="l"/>
              </a:tabLst>
            </a:pPr>
            <a:r>
              <a:rPr lang="en-US" dirty="0"/>
              <a:t>Execute appropriate </a:t>
            </a:r>
            <a:r>
              <a:rPr lang="en-US" dirty="0" smtClean="0"/>
              <a:t>one</a:t>
            </a:r>
          </a:p>
          <a:p>
            <a:pPr marL="560388" lvl="1" indent="-222250" defTabSz="895350">
              <a:tabLst>
                <a:tab pos="3660775" algn="l"/>
              </a:tabLst>
            </a:pPr>
            <a:endParaRPr lang="en-US" dirty="0"/>
          </a:p>
          <a:p>
            <a:pPr marL="560388" lvl="1" indent="-222250" defTabSz="895350">
              <a:tabLst>
                <a:tab pos="3660775" algn="l"/>
              </a:tabLst>
            </a:pPr>
            <a:r>
              <a:rPr lang="en-US" dirty="0" smtClean="0"/>
              <a:t>How might you make this more efficient?</a:t>
            </a:r>
            <a:endParaRPr lang="en-US" dirty="0"/>
          </a:p>
        </p:txBody>
      </p:sp>
      <p:sp>
        <p:nvSpPr>
          <p:cNvPr id="269321" name="Rectangle 9"/>
          <p:cNvSpPr>
            <a:spLocks noChangeArrowheads="1"/>
          </p:cNvSpPr>
          <p:nvPr/>
        </p:nvSpPr>
        <p:spPr bwMode="auto">
          <a:xfrm>
            <a:off x="881195" y="2444750"/>
            <a:ext cx="3615484" cy="366767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85750" algn="l"/>
              </a:tabLst>
            </a:pPr>
            <a:r>
              <a:rPr lang="en-US" sz="1800" dirty="0">
                <a:latin typeface="Courier New" pitchFamily="49" charset="0"/>
              </a:rPr>
              <a:t>result = x&gt;y ? x-y : y-x;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5857887" y="1341125"/>
            <a:ext cx="2655999" cy="1320874"/>
          </a:xfrm>
          <a:prstGeom prst="rect">
            <a:avLst/>
          </a:prstGeom>
          <a:solidFill>
            <a:srgbClr val="F6F5BD"/>
          </a:solidFill>
          <a:ln w="12700" cmpd="thinThick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if (</a:t>
            </a:r>
            <a:r>
              <a:rPr lang="en-US" sz="2000" dirty="0" err="1">
                <a:latin typeface="Calibri"/>
                <a:cs typeface="Calibri"/>
              </a:rPr>
              <a:t>Test</a:t>
            </a:r>
            <a:r>
              <a:rPr lang="en-US" sz="2000" dirty="0" err="1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  val = </a:t>
            </a:r>
            <a:r>
              <a:rPr lang="en-US" sz="2000" i="1" dirty="0" err="1">
                <a:latin typeface="Calibri"/>
                <a:cs typeface="Calibri"/>
              </a:rPr>
              <a:t>Then-Expr</a:t>
            </a:r>
            <a:r>
              <a:rPr lang="en-US" sz="2000" dirty="0" err="1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else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  val = </a:t>
            </a:r>
            <a:r>
              <a:rPr lang="en-US" sz="2000" i="1" dirty="0" err="1">
                <a:latin typeface="Calibri"/>
                <a:cs typeface="Calibri"/>
              </a:rPr>
              <a:t>Else-Expr</a:t>
            </a:r>
            <a:r>
              <a:rPr lang="en-US" sz="2000" dirty="0" err="1">
                <a:latin typeface="Courier New" pitchFamily="49" charset="0"/>
              </a:rPr>
              <a:t>;</a:t>
            </a:r>
            <a:endParaRPr lang="en-US" sz="2000" dirty="0">
              <a:latin typeface="Courier New" pitchFamily="49" charset="0"/>
            </a:endParaRPr>
          </a:p>
        </p:txBody>
      </p:sp>
      <p:cxnSp>
        <p:nvCxnSpPr>
          <p:cNvPr id="3" name="Straight Arrow Connector 2"/>
          <p:cNvCxnSpPr>
            <a:stCxn id="269315" idx="3"/>
          </p:cNvCxnSpPr>
          <p:nvPr/>
        </p:nvCxnSpPr>
        <p:spPr bwMode="auto">
          <a:xfrm flipV="1">
            <a:off x="5257800" y="2086231"/>
            <a:ext cx="612502" cy="99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88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Conditionals: x86-64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24400"/>
            <a:ext cx="8307388" cy="1600200"/>
          </a:xfrm>
        </p:spPr>
        <p:txBody>
          <a:bodyPr/>
          <a:lstStyle/>
          <a:p>
            <a:r>
              <a:rPr lang="en-US" dirty="0"/>
              <a:t>Conditional move instruction</a:t>
            </a:r>
          </a:p>
          <a:p>
            <a:pPr lvl="1"/>
            <a:r>
              <a:rPr lang="en-US" b="1" dirty="0" err="1">
                <a:latin typeface="Courier New" pitchFamily="49" charset="0"/>
              </a:rPr>
              <a:t>cmov</a:t>
            </a:r>
            <a:r>
              <a:rPr lang="en-US" b="1" i="1" dirty="0" err="1">
                <a:latin typeface="Courier New" pitchFamily="49" charset="0"/>
              </a:rPr>
              <a:t>C</a:t>
            </a:r>
            <a:r>
              <a:rPr lang="en-US" dirty="0"/>
              <a:t>  </a:t>
            </a:r>
            <a:r>
              <a:rPr lang="en-US" dirty="0" err="1"/>
              <a:t>src</a:t>
            </a:r>
            <a:r>
              <a:rPr lang="en-US" dirty="0"/>
              <a:t>, </a:t>
            </a:r>
            <a:r>
              <a:rPr lang="en-US" dirty="0" err="1"/>
              <a:t>dest</a:t>
            </a:r>
            <a:endParaRPr lang="en-US" dirty="0"/>
          </a:p>
          <a:p>
            <a:pPr lvl="1"/>
            <a:r>
              <a:rPr lang="en-US" dirty="0"/>
              <a:t>Move value from </a:t>
            </a:r>
            <a:r>
              <a:rPr lang="en-US" dirty="0" err="1"/>
              <a:t>src</a:t>
            </a:r>
            <a:r>
              <a:rPr lang="en-US" dirty="0"/>
              <a:t> to </a:t>
            </a:r>
            <a:r>
              <a:rPr lang="en-US" dirty="0" err="1"/>
              <a:t>dest</a:t>
            </a:r>
            <a:r>
              <a:rPr lang="en-US" dirty="0"/>
              <a:t> if condition </a:t>
            </a:r>
            <a:r>
              <a:rPr lang="en-US" b="1" i="1" dirty="0">
                <a:latin typeface="Courier New" pitchFamily="49" charset="0"/>
              </a:rPr>
              <a:t>C</a:t>
            </a:r>
            <a:r>
              <a:rPr lang="en-US" dirty="0"/>
              <a:t> holds</a:t>
            </a:r>
          </a:p>
          <a:p>
            <a:pPr lvl="1"/>
            <a:r>
              <a:rPr lang="en-US" dirty="0"/>
              <a:t>More efficient than conditional </a:t>
            </a:r>
            <a:r>
              <a:rPr lang="en-US" dirty="0" smtClean="0"/>
              <a:t>branching (simple control flow)</a:t>
            </a:r>
          </a:p>
          <a:p>
            <a:pPr lvl="1"/>
            <a:r>
              <a:rPr lang="en-US" dirty="0" smtClean="0"/>
              <a:t>But overhead: both branches are evaluated</a:t>
            </a:r>
            <a:endParaRPr lang="en-US" dirty="0"/>
          </a:p>
        </p:txBody>
      </p:sp>
      <p:sp>
        <p:nvSpPr>
          <p:cNvPr id="267269" name="Rectangle 5"/>
          <p:cNvSpPr>
            <a:spLocks noChangeArrowheads="1"/>
          </p:cNvSpPr>
          <p:nvPr/>
        </p:nvSpPr>
        <p:spPr bwMode="auto">
          <a:xfrm>
            <a:off x="3886200" y="1295400"/>
            <a:ext cx="5181600" cy="2305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 err="1">
                <a:latin typeface="Courier New" pitchFamily="49" charset="0"/>
              </a:rPr>
              <a:t>absdiff</a:t>
            </a:r>
            <a:r>
              <a:rPr lang="en-US" sz="1800" dirty="0">
                <a:latin typeface="Courier New" pitchFamily="49" charset="0"/>
              </a:rPr>
              <a:t>: # x in %</a:t>
            </a:r>
            <a:r>
              <a:rPr lang="en-US" sz="1800" dirty="0" err="1">
                <a:latin typeface="Courier New" pitchFamily="49" charset="0"/>
              </a:rPr>
              <a:t>edi</a:t>
            </a:r>
            <a:r>
              <a:rPr lang="en-US" sz="1800" dirty="0">
                <a:latin typeface="Courier New" pitchFamily="49" charset="0"/>
              </a:rPr>
              <a:t>, y in %</a:t>
            </a:r>
            <a:r>
              <a:rPr lang="en-US" sz="1800" dirty="0" err="1">
                <a:latin typeface="Courier New" pitchFamily="49" charset="0"/>
              </a:rPr>
              <a:t>esi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edi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 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 = </a:t>
            </a:r>
            <a:r>
              <a:rPr lang="en-US" sz="1800" dirty="0">
                <a:latin typeface="Courier New" pitchFamily="49" charset="0"/>
              </a:rPr>
              <a:t>x</a:t>
            </a: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esi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 # </a:t>
            </a:r>
            <a:r>
              <a:rPr lang="en-US" sz="1800" dirty="0" err="1" smtClean="0">
                <a:latin typeface="Courier New" pitchFamily="49" charset="0"/>
              </a:rPr>
              <a:t>edx</a:t>
            </a:r>
            <a:r>
              <a:rPr lang="en-US" sz="1800" dirty="0" smtClean="0">
                <a:latin typeface="Courier New" pitchFamily="49" charset="0"/>
              </a:rPr>
              <a:t> = </a:t>
            </a:r>
            <a:r>
              <a:rPr lang="en-US" sz="1800" dirty="0">
                <a:latin typeface="Courier New" pitchFamily="49" charset="0"/>
              </a:rPr>
              <a:t>y</a:t>
            </a: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esi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 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 = x-y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subl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edi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  # </a:t>
            </a:r>
            <a:r>
              <a:rPr lang="en-US" sz="1800" dirty="0" err="1" smtClean="0">
                <a:latin typeface="Courier New" pitchFamily="49" charset="0"/>
              </a:rPr>
              <a:t>edx</a:t>
            </a:r>
            <a:r>
              <a:rPr lang="en-US" sz="1800" dirty="0" smtClean="0">
                <a:latin typeface="Courier New" pitchFamily="49" charset="0"/>
              </a:rPr>
              <a:t> = y-x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cmpl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esi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edi</a:t>
            </a:r>
            <a:r>
              <a:rPr lang="en-US" sz="1800" dirty="0">
                <a:latin typeface="Courier New" pitchFamily="49" charset="0"/>
              </a:rPr>
              <a:t>  # x:y</a:t>
            </a: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cmovle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  # </a:t>
            </a:r>
            <a:r>
              <a:rPr lang="en-US" sz="1800" dirty="0" err="1" smtClean="0">
                <a:latin typeface="Courier New" pitchFamily="49" charset="0"/>
              </a:rPr>
              <a:t>eax</a:t>
            </a:r>
            <a:r>
              <a:rPr lang="en-US" sz="1800" dirty="0" smtClean="0">
                <a:latin typeface="Courier New" pitchFamily="49" charset="0"/>
              </a:rPr>
              <a:t>=</a:t>
            </a:r>
            <a:r>
              <a:rPr lang="en-US" sz="1800" dirty="0" err="1" smtClean="0">
                <a:latin typeface="Courier New" pitchFamily="49" charset="0"/>
              </a:rPr>
              <a:t>edx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if &lt;=</a:t>
            </a:r>
          </a:p>
          <a:p>
            <a:pPr>
              <a:lnSpc>
                <a:spcPct val="100000"/>
              </a:lnSpc>
              <a:tabLst>
                <a:tab pos="225425" algn="l"/>
                <a:tab pos="1311275" algn="l"/>
                <a:tab pos="2968625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267270" name="Rectangle 6"/>
          <p:cNvSpPr>
            <a:spLocks noChangeArrowheads="1"/>
          </p:cNvSpPr>
          <p:nvPr/>
        </p:nvSpPr>
        <p:spPr bwMode="auto">
          <a:xfrm>
            <a:off x="457200" y="1295400"/>
            <a:ext cx="3124200" cy="3136756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int absdiff(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int x, int y)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int result;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if (x &gt; y)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result = x-y;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} else {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    result = y-x;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}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    return result;</a:t>
            </a:r>
          </a:p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3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88" y="444500"/>
            <a:ext cx="8404225" cy="762000"/>
          </a:xfrm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12096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PC Relative Addressing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044700" y="1973263"/>
            <a:ext cx="457041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607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lnSpc>
                <a:spcPct val="94000"/>
              </a:lnSpc>
            </a:pPr>
            <a:r>
              <a:rPr lang="en-US">
                <a:latin typeface="Courier New" charset="0"/>
              </a:rPr>
              <a:t>0x100     cmp  r2, r3     0x1000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0x102     je   0x70       0x1002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0x104     …               0x1004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…         …               … 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0x172     add  r3, r4     0x1072</a:t>
            </a:r>
            <a:br>
              <a:rPr lang="en-US">
                <a:latin typeface="Courier New" charset="0"/>
              </a:rPr>
            </a:br>
            <a:endParaRPr lang="en-US">
              <a:latin typeface="Courier New" charset="0"/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4835237" y="2717222"/>
            <a:ext cx="1588" cy="685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4114800"/>
            <a:ext cx="8229600" cy="2016125"/>
          </a:xfrm>
          <a:ln/>
        </p:spPr>
        <p:txBody>
          <a:bodyPr/>
          <a:lstStyle/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PC relative branches are </a:t>
            </a:r>
            <a:r>
              <a:rPr lang="en-US" u="sng"/>
              <a:t>relocatable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/>
              <a:t>Absolute branches are not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x86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413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747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23538</TotalTime>
  <Words>714</Words>
  <Application>Microsoft Office PowerPoint</Application>
  <PresentationFormat>On-screen Show (4:3)</PresentationFormat>
  <Paragraphs>271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template2010</vt:lpstr>
      <vt:lpstr>Conditional Branch Example</vt:lpstr>
      <vt:lpstr>Conditional Branch Example (Cont.)</vt:lpstr>
      <vt:lpstr>Conditional Branch Example (Cont.)</vt:lpstr>
      <vt:lpstr>Conditional Branch Example (Cont.)</vt:lpstr>
      <vt:lpstr>Conditional Branch Example (Cont.)</vt:lpstr>
      <vt:lpstr>Conditional Branch Example (Cont.)</vt:lpstr>
      <vt:lpstr>Conditional Branch Example (Cont.)</vt:lpstr>
      <vt:lpstr>General Conditional Expression Translation</vt:lpstr>
      <vt:lpstr>Conditionals: x86-64</vt:lpstr>
      <vt:lpstr>PC Relative Addressing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430</cp:revision>
  <cp:lastPrinted>2013-01-25T18:29:38Z</cp:lastPrinted>
  <dcterms:created xsi:type="dcterms:W3CDTF">2012-04-20T08:37:20Z</dcterms:created>
  <dcterms:modified xsi:type="dcterms:W3CDTF">2013-04-09T01:17:39Z</dcterms:modified>
</cp:coreProperties>
</file>