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1"/>
  </p:notesMasterIdLst>
  <p:handoutMasterIdLst>
    <p:handoutMasterId r:id="rId12"/>
  </p:handoutMasterIdLst>
  <p:sldIdLst>
    <p:sldId id="746" r:id="rId2"/>
    <p:sldId id="728" r:id="rId3"/>
    <p:sldId id="729" r:id="rId4"/>
    <p:sldId id="730" r:id="rId5"/>
    <p:sldId id="731" r:id="rId6"/>
    <p:sldId id="732" r:id="rId7"/>
    <p:sldId id="733" r:id="rId8"/>
    <p:sldId id="734" r:id="rId9"/>
    <p:sldId id="735" r:id="rId10"/>
  </p:sldIdLst>
  <p:sldSz cx="9144000" cy="6858000" type="screen4x3"/>
  <p:notesSz cx="9586913" cy="7302500"/>
  <p:custDataLst>
    <p:tags r:id="rId1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9999"/>
    <a:srgbClr val="FFFF99"/>
    <a:srgbClr val="DCB834"/>
    <a:srgbClr val="DFC03D"/>
    <a:srgbClr val="CDF1C5"/>
    <a:srgbClr val="F1C7C7"/>
    <a:srgbClr val="EFBFBF"/>
    <a:srgbClr val="C5FEB8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4" autoAdjust="0"/>
    <p:restoredTop sz="93881" autoAdjust="0"/>
  </p:normalViewPr>
  <p:slideViewPr>
    <p:cSldViewPr snapToGrid="0">
      <p:cViewPr>
        <p:scale>
          <a:sx n="117" d="100"/>
          <a:sy n="117" d="100"/>
        </p:scale>
        <p:origin x="-1464" y="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0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6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945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509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099E9D-F56F-6344-A322-4C2AFFAEFF14}" type="slidenum">
              <a:rPr lang="en-US"/>
              <a:pPr/>
              <a:t>1</a:t>
            </a:fld>
            <a:endParaRPr lang="en-US"/>
          </a:p>
        </p:txBody>
      </p:sp>
      <p:sp>
        <p:nvSpPr>
          <p:cNvPr id="6553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186113" y="581025"/>
            <a:ext cx="3830637" cy="2873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553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21215" y="3638554"/>
            <a:ext cx="8163465" cy="337857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Src2 can be register, memory, or immediate; Src1 can be register or immediate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order of the</a:t>
            </a:r>
            <a:r>
              <a:rPr lang="en-US" baseline="0"/>
              <a:t> cmpl operands is backwards, unfortunately; first we do cmpl y, x, but then the setg is “true” if x &gt; y. So, think of the cmpl as performing x – y, like a sub instruction, and then it makes more sense.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egerlehner.ch/intel/IntelCodeTable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57188" y="481013"/>
            <a:ext cx="8405812" cy="671512"/>
          </a:xfrm>
          <a:ln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12096" rIns="0" bIns="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Conditionals and Control Flow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96875" y="1362075"/>
            <a:ext cx="8366125" cy="497205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/>
              <a:t>A conditional branch is sufficient to implement most control flow constructs offered in higher level languages</a:t>
            </a:r>
          </a:p>
          <a:p>
            <a:pPr marL="863600" lvl="1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/>
              <a:t>if (condition) then {...} else {…}</a:t>
            </a:r>
          </a:p>
          <a:p>
            <a:pPr marL="863600" lvl="1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err="1"/>
              <a:t>while (condition</a:t>
            </a:r>
            <a:r>
              <a:rPr lang="en-US" dirty="0"/>
              <a:t>) {…}</a:t>
            </a:r>
          </a:p>
          <a:p>
            <a:pPr marL="863600" lvl="1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/>
              <a:t>do {…} while (condition)</a:t>
            </a:r>
          </a:p>
          <a:p>
            <a:pPr marL="863600" lvl="1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/>
              <a:t>for (initialization; condition;</a:t>
            </a:r>
            <a:r>
              <a:rPr lang="en-US" dirty="0" smtClean="0"/>
              <a:t> iterative) </a:t>
            </a:r>
            <a:r>
              <a:rPr lang="en-US" dirty="0"/>
              <a:t>{...</a:t>
            </a:r>
            <a:r>
              <a:rPr lang="en-US" dirty="0" smtClean="0"/>
              <a:t>}</a:t>
            </a:r>
            <a:br>
              <a:rPr lang="en-US" dirty="0" smtClean="0"/>
            </a:br>
            <a:endParaRPr lang="en-US" dirty="0" smtClean="0"/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smtClean="0"/>
              <a:t>Unconditional </a:t>
            </a:r>
            <a:r>
              <a:rPr lang="en-US" dirty="0"/>
              <a:t>branches implement some related control flow constructs</a:t>
            </a:r>
          </a:p>
          <a:p>
            <a:pPr marL="863600" lvl="1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/>
              <a:t>break, </a:t>
            </a:r>
            <a:r>
              <a:rPr lang="en-US" dirty="0" smtClean="0"/>
              <a:t>continue</a:t>
            </a:r>
          </a:p>
          <a:p>
            <a:pPr marL="863600" lvl="1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dirty="0"/>
          </a:p>
          <a:p>
            <a:pPr marL="46355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smtClean="0"/>
              <a:t>In x86, we’ll refer to branches as “jumps” (either conditional or unconditional)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8065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569912"/>
            <a:ext cx="2032000" cy="573088"/>
          </a:xfrm>
        </p:spPr>
        <p:txBody>
          <a:bodyPr/>
          <a:lstStyle/>
          <a:p>
            <a:r>
              <a:rPr lang="en-US"/>
              <a:t>Jumping</a:t>
            </a:r>
          </a:p>
        </p:txBody>
      </p:sp>
      <p:sp>
        <p:nvSpPr>
          <p:cNvPr id="1955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79413" y="1342440"/>
            <a:ext cx="8307387" cy="1219200"/>
          </a:xfrm>
        </p:spPr>
        <p:txBody>
          <a:bodyPr/>
          <a:lstStyle/>
          <a:p>
            <a:r>
              <a:rPr lang="en-US"/>
              <a:t>jX Instructions</a:t>
            </a:r>
          </a:p>
          <a:p>
            <a:pPr lvl="1"/>
            <a:r>
              <a:rPr lang="en-US"/>
              <a:t>Jump to different part of code depending on condition codes</a:t>
            </a:r>
          </a:p>
          <a:p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00200" y="2485440"/>
          <a:ext cx="6096000" cy="3762960"/>
        </p:xfrm>
        <a:graphic>
          <a:graphicData uri="http://schemas.openxmlformats.org/drawingml/2006/table">
            <a:tbl>
              <a:tblPr/>
              <a:tblGrid>
                <a:gridCol w="1110074"/>
                <a:gridCol w="2215967"/>
                <a:gridCol w="2769959"/>
              </a:tblGrid>
              <a:tr h="31358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2000" b="1" kern="1200" dirty="0" err="1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jX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Condition</a:t>
                      </a: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20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US" sz="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23060" algn="l"/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jmp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 dirty="0">
                          <a:latin typeface="Courier New"/>
                          <a:ea typeface="Times New Roman"/>
                          <a:cs typeface="Times New Roman"/>
                        </a:rPr>
                        <a:t>1</a:t>
                      </a:r>
                      <a:endParaRPr lang="en-US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Unconditional</a:t>
                      </a:r>
                      <a:endParaRPr lang="en-US" sz="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23060" algn="l"/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je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 dirty="0">
                          <a:latin typeface="Courier New"/>
                          <a:ea typeface="Times New Roman"/>
                          <a:cs typeface="Times New Roman"/>
                        </a:rPr>
                        <a:t>ZF</a:t>
                      </a:r>
                      <a:endParaRPr lang="en-US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Equal / Zero</a:t>
                      </a:r>
                      <a:endParaRPr lang="en-US" sz="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jne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 dirty="0">
                          <a:latin typeface="Courier New"/>
                          <a:ea typeface="Times New Roman"/>
                          <a:cs typeface="Times New Roman"/>
                        </a:rPr>
                        <a:t>~ZF</a:t>
                      </a:r>
                      <a:endParaRPr lang="en-US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Not Equal / Not Zero</a:t>
                      </a:r>
                      <a:endParaRPr lang="en-US" sz="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js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SF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Negative</a:t>
                      </a:r>
                      <a:endParaRPr lang="en-US" sz="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jns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~SF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Nonnegative</a:t>
                      </a:r>
                      <a:endParaRPr lang="en-US" sz="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jg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~(SF^OF)&amp;~ZF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Greater (Signed)</a:t>
                      </a:r>
                      <a:endParaRPr lang="en-US" sz="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jge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~(SF^OF)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Greater or Equal (Signed)</a:t>
                      </a:r>
                      <a:endParaRPr lang="en-US" sz="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jl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(SF^OF)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Less (Signed)</a:t>
                      </a:r>
                      <a:endParaRPr lang="en-US" sz="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jle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(SF^OF)|ZF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Less or Equal (Signed)</a:t>
                      </a:r>
                      <a:endParaRPr lang="en-US" sz="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ja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~CF&amp;~ZF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Above (unsigned)</a:t>
                      </a:r>
                      <a:endParaRPr lang="en-US" sz="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jb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>
                          <a:latin typeface="Courier New"/>
                          <a:ea typeface="Times New Roman"/>
                          <a:cs typeface="Times New Roman"/>
                        </a:rPr>
                        <a:t>CF</a:t>
                      </a: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Below (unsigned)</a:t>
                      </a:r>
                      <a:endParaRPr lang="en-US" sz="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735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40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Processor State (IA32, Partial)</a:t>
            </a:r>
          </a:p>
        </p:txBody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295400"/>
            <a:ext cx="3214687" cy="4875212"/>
          </a:xfrm>
        </p:spPr>
        <p:txBody>
          <a:bodyPr/>
          <a:lstStyle/>
          <a:p>
            <a:r>
              <a:rPr lang="en-US" dirty="0"/>
              <a:t>Information about currently executing program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Temporary </a:t>
            </a:r>
            <a:r>
              <a:rPr lang="en-US" dirty="0" smtClean="0"/>
              <a:t>data</a:t>
            </a:r>
            <a:br>
              <a:rPr lang="en-US" dirty="0" smtClean="0"/>
            </a:br>
            <a:r>
              <a:rPr lang="en-US" dirty="0" smtClean="0">
                <a:cs typeface="Courier New" pitchFamily="49" charset="0"/>
              </a:rPr>
              <a:t>(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eax</a:t>
            </a:r>
            <a:r>
              <a:rPr lang="en-US" dirty="0" smtClean="0"/>
              <a:t>, …)</a:t>
            </a:r>
            <a:endParaRPr lang="en-US" dirty="0"/>
          </a:p>
          <a:p>
            <a:pPr lvl="1">
              <a:spcBef>
                <a:spcPts val="1200"/>
              </a:spcBef>
            </a:pPr>
            <a:r>
              <a:rPr lang="en-US" dirty="0" smtClean="0"/>
              <a:t>Location </a:t>
            </a:r>
            <a:r>
              <a:rPr lang="en-US" dirty="0"/>
              <a:t>of runtime </a:t>
            </a:r>
            <a:r>
              <a:rPr lang="en-US" dirty="0" smtClean="0"/>
              <a:t>stack</a:t>
            </a:r>
            <a:br>
              <a:rPr lang="en-US" dirty="0" smtClean="0"/>
            </a:br>
            <a:r>
              <a:rPr lang="en-US" dirty="0" smtClean="0"/>
              <a:t>(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ebp,%esp</a:t>
            </a:r>
            <a:r>
              <a:rPr lang="en-US" dirty="0" smtClean="0"/>
              <a:t>)</a:t>
            </a:r>
            <a:endParaRPr lang="en-US" dirty="0"/>
          </a:p>
          <a:p>
            <a:pPr lvl="1">
              <a:spcBef>
                <a:spcPts val="1200"/>
              </a:spcBef>
            </a:pPr>
            <a:r>
              <a:rPr lang="en-US" dirty="0" smtClean="0"/>
              <a:t>Location of current code control point</a:t>
            </a:r>
            <a:br>
              <a:rPr lang="en-US" dirty="0" smtClean="0"/>
            </a:br>
            <a:r>
              <a:rPr lang="en-US" dirty="0" smtClean="0">
                <a:cs typeface="Courier New" pitchFamily="49" charset="0"/>
              </a:rPr>
              <a:t>(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eip</a:t>
            </a:r>
            <a:r>
              <a:rPr lang="en-US" dirty="0">
                <a:cs typeface="Courier New" pitchFamily="49" charset="0"/>
              </a:rPr>
              <a:t> </a:t>
            </a:r>
            <a:r>
              <a:rPr lang="en-US" dirty="0" smtClean="0"/>
              <a:t>)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Status </a:t>
            </a:r>
            <a:r>
              <a:rPr lang="en-US" dirty="0"/>
              <a:t>of recent </a:t>
            </a:r>
            <a:r>
              <a:rPr lang="en-US" dirty="0" smtClean="0"/>
              <a:t>tests</a:t>
            </a:r>
            <a:br>
              <a:rPr lang="en-US" dirty="0" smtClean="0"/>
            </a:br>
            <a:r>
              <a:rPr lang="en-US" dirty="0" smtClean="0"/>
              <a:t>(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CF,ZF,SF,OF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15413" name="Rectangle 21"/>
          <p:cNvSpPr>
            <a:spLocks noChangeArrowheads="1"/>
          </p:cNvSpPr>
          <p:nvPr/>
        </p:nvSpPr>
        <p:spPr bwMode="auto">
          <a:xfrm>
            <a:off x="3886200" y="5334000"/>
            <a:ext cx="25146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56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defTabSz="457200">
              <a:lnSpc>
                <a:spcPct val="95000"/>
              </a:lnSpc>
              <a:buClr>
                <a:srgbClr val="000066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Courier New" pitchFamily="49" charset="0"/>
              </a:rPr>
              <a:t>%eip</a:t>
            </a:r>
          </a:p>
        </p:txBody>
      </p:sp>
      <p:sp>
        <p:nvSpPr>
          <p:cNvPr id="315415" name="Text Box 23"/>
          <p:cNvSpPr txBox="1">
            <a:spLocks noChangeArrowheads="1"/>
          </p:cNvSpPr>
          <p:nvPr/>
        </p:nvSpPr>
        <p:spPr bwMode="auto">
          <a:xfrm>
            <a:off x="6977985" y="2362200"/>
            <a:ext cx="1861215" cy="707886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med"/>
          </a:ln>
          <a:effectLst/>
        </p:spPr>
        <p:txBody>
          <a:bodyPr wrap="none" lIns="45720" rIns="45720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General purpose</a:t>
            </a:r>
          </a:p>
          <a:p>
            <a:r>
              <a:rPr lang="en-US" sz="2000" dirty="0">
                <a:latin typeface="Calibri" pitchFamily="34" charset="0"/>
              </a:rPr>
              <a:t>registers</a:t>
            </a:r>
          </a:p>
        </p:txBody>
      </p:sp>
      <p:sp>
        <p:nvSpPr>
          <p:cNvPr id="315416" name="Text Box 24"/>
          <p:cNvSpPr txBox="1">
            <a:spLocks noChangeArrowheads="1"/>
          </p:cNvSpPr>
          <p:nvPr/>
        </p:nvSpPr>
        <p:spPr bwMode="auto">
          <a:xfrm>
            <a:off x="6538764" y="4103489"/>
            <a:ext cx="1919436" cy="40011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med"/>
          </a:ln>
          <a:effectLst/>
        </p:spPr>
        <p:txBody>
          <a:bodyPr wrap="none" lIns="45720" rIns="45720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Current stack top</a:t>
            </a:r>
          </a:p>
        </p:txBody>
      </p:sp>
      <p:sp>
        <p:nvSpPr>
          <p:cNvPr id="315417" name="Text Box 25"/>
          <p:cNvSpPr txBox="1">
            <a:spLocks noChangeArrowheads="1"/>
          </p:cNvSpPr>
          <p:nvPr/>
        </p:nvSpPr>
        <p:spPr bwMode="auto">
          <a:xfrm>
            <a:off x="6553200" y="4554790"/>
            <a:ext cx="2190408" cy="40011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med"/>
          </a:ln>
          <a:effectLst/>
        </p:spPr>
        <p:txBody>
          <a:bodyPr wrap="none" lIns="45720" rIns="45720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Current stack frame</a:t>
            </a:r>
          </a:p>
        </p:txBody>
      </p:sp>
      <p:sp>
        <p:nvSpPr>
          <p:cNvPr id="315418" name="Text Box 26"/>
          <p:cNvSpPr txBox="1">
            <a:spLocks noChangeArrowheads="1"/>
          </p:cNvSpPr>
          <p:nvPr/>
        </p:nvSpPr>
        <p:spPr bwMode="auto">
          <a:xfrm>
            <a:off x="6553200" y="5314890"/>
            <a:ext cx="2087687" cy="400110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med"/>
          </a:ln>
          <a:effectLst/>
        </p:spPr>
        <p:txBody>
          <a:bodyPr wrap="none" lIns="45720" rIns="45720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Instruction pointer</a:t>
            </a:r>
          </a:p>
        </p:txBody>
      </p:sp>
      <p:sp>
        <p:nvSpPr>
          <p:cNvPr id="315419" name="Rectangle 27"/>
          <p:cNvSpPr>
            <a:spLocks noChangeArrowheads="1"/>
          </p:cNvSpPr>
          <p:nvPr/>
        </p:nvSpPr>
        <p:spPr bwMode="auto">
          <a:xfrm>
            <a:off x="3886200" y="6019800"/>
            <a:ext cx="533400" cy="533400"/>
          </a:xfrm>
          <a:prstGeom prst="rect">
            <a:avLst/>
          </a:prstGeom>
          <a:solidFill>
            <a:srgbClr val="C5FEB8"/>
          </a:solidFill>
          <a:ln w="2556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defTabSz="457200">
              <a:lnSpc>
                <a:spcPct val="95000"/>
              </a:lnSpc>
              <a:buClr>
                <a:srgbClr val="000066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Courier New" pitchFamily="49" charset="0"/>
              </a:rPr>
              <a:t>CF</a:t>
            </a:r>
          </a:p>
        </p:txBody>
      </p:sp>
      <p:sp>
        <p:nvSpPr>
          <p:cNvPr id="315420" name="Rectangle 28"/>
          <p:cNvSpPr>
            <a:spLocks noChangeArrowheads="1"/>
          </p:cNvSpPr>
          <p:nvPr/>
        </p:nvSpPr>
        <p:spPr bwMode="auto">
          <a:xfrm>
            <a:off x="4495800" y="6019800"/>
            <a:ext cx="533400" cy="533400"/>
          </a:xfrm>
          <a:prstGeom prst="rect">
            <a:avLst/>
          </a:prstGeom>
          <a:solidFill>
            <a:srgbClr val="C5FEB8"/>
          </a:solidFill>
          <a:ln w="2556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defTabSz="457200">
              <a:lnSpc>
                <a:spcPct val="95000"/>
              </a:lnSpc>
              <a:buClr>
                <a:srgbClr val="000066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Courier New" pitchFamily="49" charset="0"/>
              </a:rPr>
              <a:t>ZF</a:t>
            </a:r>
          </a:p>
        </p:txBody>
      </p:sp>
      <p:sp>
        <p:nvSpPr>
          <p:cNvPr id="315421" name="Rectangle 29"/>
          <p:cNvSpPr>
            <a:spLocks noChangeArrowheads="1"/>
          </p:cNvSpPr>
          <p:nvPr/>
        </p:nvSpPr>
        <p:spPr bwMode="auto">
          <a:xfrm>
            <a:off x="5105400" y="6019800"/>
            <a:ext cx="533400" cy="533400"/>
          </a:xfrm>
          <a:prstGeom prst="rect">
            <a:avLst/>
          </a:prstGeom>
          <a:solidFill>
            <a:srgbClr val="C5FEB8"/>
          </a:solidFill>
          <a:ln w="2556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defTabSz="457200">
              <a:lnSpc>
                <a:spcPct val="95000"/>
              </a:lnSpc>
              <a:buClr>
                <a:srgbClr val="000066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Courier New" pitchFamily="49" charset="0"/>
              </a:rPr>
              <a:t>SF</a:t>
            </a:r>
          </a:p>
        </p:txBody>
      </p:sp>
      <p:sp>
        <p:nvSpPr>
          <p:cNvPr id="315422" name="Rectangle 30"/>
          <p:cNvSpPr>
            <a:spLocks noChangeArrowheads="1"/>
          </p:cNvSpPr>
          <p:nvPr/>
        </p:nvSpPr>
        <p:spPr bwMode="auto">
          <a:xfrm>
            <a:off x="5715000" y="6019800"/>
            <a:ext cx="533400" cy="533400"/>
          </a:xfrm>
          <a:prstGeom prst="rect">
            <a:avLst/>
          </a:prstGeom>
          <a:solidFill>
            <a:srgbClr val="C5FEB8"/>
          </a:solidFill>
          <a:ln w="2556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defTabSz="457200">
              <a:lnSpc>
                <a:spcPct val="95000"/>
              </a:lnSpc>
              <a:buClr>
                <a:srgbClr val="000066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Courier New" pitchFamily="49" charset="0"/>
              </a:rPr>
              <a:t>OF</a:t>
            </a:r>
          </a:p>
        </p:txBody>
      </p:sp>
      <p:sp>
        <p:nvSpPr>
          <p:cNvPr id="315423" name="Text Box 31"/>
          <p:cNvSpPr txBox="1">
            <a:spLocks noChangeArrowheads="1"/>
          </p:cNvSpPr>
          <p:nvPr/>
        </p:nvSpPr>
        <p:spPr bwMode="auto">
          <a:xfrm>
            <a:off x="6578942" y="6019800"/>
            <a:ext cx="2646080" cy="461665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med"/>
          </a:ln>
          <a:effectLst/>
        </p:spPr>
        <p:txBody>
          <a:bodyPr wrap="square" lIns="45720" rIns="4572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Condition codes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886200" y="1371600"/>
            <a:ext cx="2514600" cy="3581400"/>
            <a:chOff x="3984" y="1008"/>
            <a:chExt cx="1584" cy="2256"/>
          </a:xfrm>
        </p:grpSpPr>
        <p:sp>
          <p:nvSpPr>
            <p:cNvPr id="25" name="Rectangle 4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%eax</a:t>
              </a:r>
            </a:p>
          </p:txBody>
        </p:sp>
        <p:sp>
          <p:nvSpPr>
            <p:cNvPr id="26" name="Rectangle 5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 smtClean="0">
                  <a:latin typeface="Courier New" pitchFamily="49" charset="0"/>
                </a:rPr>
                <a:t>ecx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 smtClean="0">
                  <a:latin typeface="Courier New" pitchFamily="49" charset="0"/>
                </a:rPr>
                <a:t>edx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28" name="Rectangle 7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%ebx</a:t>
              </a:r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%esi</a:t>
              </a:r>
            </a:p>
          </p:txBody>
        </p:sp>
        <p:sp>
          <p:nvSpPr>
            <p:cNvPr id="30" name="Rectangle 9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%edi</a:t>
              </a:r>
            </a:p>
          </p:txBody>
        </p: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%esp</a:t>
              </a:r>
            </a:p>
          </p:txBody>
        </p:sp>
        <p:sp>
          <p:nvSpPr>
            <p:cNvPr id="32" name="Rectangle 11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%ebp</a:t>
              </a:r>
            </a:p>
          </p:txBody>
        </p:sp>
      </p:grpSp>
      <p:sp>
        <p:nvSpPr>
          <p:cNvPr id="33" name="AutoShape 5"/>
          <p:cNvSpPr>
            <a:spLocks/>
          </p:cNvSpPr>
          <p:nvPr/>
        </p:nvSpPr>
        <p:spPr bwMode="auto">
          <a:xfrm>
            <a:off x="6553200" y="1371600"/>
            <a:ext cx="271462" cy="2667000"/>
          </a:xfrm>
          <a:prstGeom prst="rightBrace">
            <a:avLst>
              <a:gd name="adj1" fmla="val 5848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738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93700" y="493712"/>
            <a:ext cx="7759700" cy="573088"/>
          </a:xfrm>
        </p:spPr>
        <p:txBody>
          <a:bodyPr/>
          <a:lstStyle/>
          <a:p>
            <a:r>
              <a:rPr lang="en-US" dirty="0"/>
              <a:t>Condition </a:t>
            </a:r>
            <a:r>
              <a:rPr lang="en-US" dirty="0" smtClean="0"/>
              <a:t>Codes (Implicit Setting)</a:t>
            </a:r>
            <a:endParaRPr lang="en-US" dirty="0"/>
          </a:p>
        </p:txBody>
      </p:sp>
      <p:sp>
        <p:nvSpPr>
          <p:cNvPr id="19046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472487" cy="5105400"/>
          </a:xfrm>
        </p:spPr>
        <p:txBody>
          <a:bodyPr/>
          <a:lstStyle/>
          <a:p>
            <a:pPr marL="223838" indent="-223838" defTabSz="895350">
              <a:tabLst>
                <a:tab pos="1085850" algn="l"/>
                <a:tab pos="4057650" algn="l"/>
                <a:tab pos="4743450" algn="l"/>
              </a:tabLst>
            </a:pPr>
            <a:r>
              <a:rPr lang="en-US" dirty="0"/>
              <a:t>Single-</a:t>
            </a:r>
            <a:r>
              <a:rPr lang="en-US" dirty="0" smtClean="0"/>
              <a:t>bit registers</a:t>
            </a:r>
            <a:endParaRPr lang="en-US" dirty="0"/>
          </a:p>
          <a:p>
            <a:pPr marL="742950" lvl="1" indent="-404813" defTabSz="895350">
              <a:buFont typeface="Wingdings" pitchFamily="2" charset="2"/>
              <a:buNone/>
              <a:tabLst>
                <a:tab pos="1085850" algn="l"/>
                <a:tab pos="2513013" algn="l"/>
                <a:tab pos="3887788" algn="l"/>
              </a:tabLst>
            </a:pPr>
            <a:r>
              <a:rPr lang="en-US" b="1" dirty="0">
                <a:latin typeface="Courier New" pitchFamily="49" charset="0"/>
              </a:rPr>
              <a:t>CF</a:t>
            </a:r>
            <a:r>
              <a:rPr lang="en-US" dirty="0"/>
              <a:t>	</a:t>
            </a:r>
            <a:r>
              <a:rPr lang="en-US" dirty="0" smtClean="0"/>
              <a:t> Carry Flag (for unsigned)</a:t>
            </a:r>
            <a:r>
              <a:rPr lang="en-US" dirty="0"/>
              <a:t>	</a:t>
            </a:r>
            <a:r>
              <a:rPr lang="en-US" b="1" dirty="0" smtClean="0">
                <a:latin typeface="Courier New" pitchFamily="49" charset="0"/>
              </a:rPr>
              <a:t>SF</a:t>
            </a:r>
            <a:r>
              <a:rPr lang="en-US" dirty="0" smtClean="0"/>
              <a:t>  Sign Flag (for signed)</a:t>
            </a:r>
            <a:endParaRPr lang="en-US" dirty="0"/>
          </a:p>
          <a:p>
            <a:pPr marL="742950" lvl="1" indent="-404813" defTabSz="895350">
              <a:buFont typeface="Wingdings" pitchFamily="2" charset="2"/>
              <a:buNone/>
              <a:tabLst>
                <a:tab pos="1085850" algn="l"/>
                <a:tab pos="2513013" algn="l"/>
                <a:tab pos="3887788" algn="l"/>
              </a:tabLst>
            </a:pPr>
            <a:r>
              <a:rPr lang="en-US" b="1" dirty="0">
                <a:latin typeface="Courier New" pitchFamily="49" charset="0"/>
              </a:rPr>
              <a:t>ZF</a:t>
            </a:r>
            <a:r>
              <a:rPr lang="en-US" dirty="0"/>
              <a:t>	</a:t>
            </a:r>
            <a:r>
              <a:rPr lang="en-US" dirty="0" smtClean="0"/>
              <a:t> Zero </a:t>
            </a:r>
            <a:r>
              <a:rPr lang="en-US" dirty="0"/>
              <a:t>Flag	</a:t>
            </a:r>
            <a:r>
              <a:rPr lang="en-US" dirty="0" smtClean="0"/>
              <a:t>	</a:t>
            </a:r>
            <a:r>
              <a:rPr lang="en-US" b="1" dirty="0" smtClean="0">
                <a:latin typeface="Courier New" pitchFamily="49" charset="0"/>
              </a:rPr>
              <a:t>OF</a:t>
            </a:r>
            <a:r>
              <a:rPr lang="en-US" dirty="0" smtClean="0"/>
              <a:t>  Overflow Flag (for signed)</a:t>
            </a:r>
          </a:p>
          <a:p>
            <a:pPr marL="223838" indent="-223838" defTabSz="895350">
              <a:tabLst>
                <a:tab pos="1085850" algn="l"/>
                <a:tab pos="4057650" algn="l"/>
                <a:tab pos="4743450" algn="l"/>
              </a:tabLst>
            </a:pPr>
            <a:r>
              <a:rPr lang="en-US" dirty="0" smtClean="0"/>
              <a:t>Implicitly set (think of it as side effect) by arithmetic operations</a:t>
            </a:r>
            <a:endParaRPr lang="en-US" dirty="0">
              <a:latin typeface="Courier New" pitchFamily="49" charset="0"/>
            </a:endParaRPr>
          </a:p>
          <a:p>
            <a:pPr marL="631825" lvl="1" indent="-293688" defTabSz="895350">
              <a:buNone/>
              <a:tabLst>
                <a:tab pos="1085850" algn="l"/>
                <a:tab pos="4057650" algn="l"/>
                <a:tab pos="4743450" algn="l"/>
              </a:tabLst>
            </a:pPr>
            <a:r>
              <a:rPr lang="en-US" dirty="0" smtClean="0"/>
              <a:t>	Example:</a:t>
            </a:r>
            <a:r>
              <a:rPr lang="en-US" b="1" dirty="0" smtClean="0">
                <a:solidFill>
                  <a:srgbClr val="C00000"/>
                </a:solidFill>
                <a:latin typeface="Courier New" pitchFamily="49" charset="0"/>
              </a:rPr>
              <a:t> </a:t>
            </a:r>
            <a:r>
              <a:rPr lang="en-US" b="1" dirty="0" err="1">
                <a:latin typeface="Courier New" pitchFamily="49" charset="0"/>
              </a:rPr>
              <a:t>addl/addq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i="1" dirty="0" err="1"/>
              <a:t>Src,Dest</a:t>
            </a:r>
            <a:r>
              <a:rPr lang="en-US" dirty="0" err="1"/>
              <a:t>  </a:t>
            </a:r>
            <a:r>
              <a:rPr lang="en-US"/>
              <a:t>↔</a:t>
            </a:r>
            <a:r>
              <a:rPr lang="en-US" b="1" dirty="0" err="1">
                <a:latin typeface="Courier New"/>
                <a:cs typeface="Courier New"/>
              </a:rPr>
              <a:t> t = a+b</a:t>
            </a:r>
            <a:endParaRPr lang="en-US" b="1" dirty="0" smtClean="0">
              <a:latin typeface="Courier New"/>
              <a:cs typeface="Courier New"/>
            </a:endParaRPr>
          </a:p>
          <a:p>
            <a:pPr marL="631825" lvl="1" indent="-293688" defTabSz="895350">
              <a:tabLst>
                <a:tab pos="1085850" algn="l"/>
                <a:tab pos="4057650" algn="l"/>
                <a:tab pos="4743450" algn="l"/>
              </a:tabLst>
            </a:pPr>
            <a:r>
              <a:rPr lang="en-US" b="1" dirty="0" smtClean="0">
                <a:solidFill>
                  <a:srgbClr val="C00000"/>
                </a:solidFill>
              </a:rPr>
              <a:t>CF </a:t>
            </a:r>
            <a:r>
              <a:rPr lang="en-US" b="1" dirty="0">
                <a:solidFill>
                  <a:srgbClr val="C00000"/>
                </a:solidFill>
              </a:rPr>
              <a:t>set</a:t>
            </a:r>
            <a:r>
              <a:rPr lang="en-US" dirty="0"/>
              <a:t> if carry out from most significant </a:t>
            </a:r>
            <a:r>
              <a:rPr lang="en-US" dirty="0" smtClean="0"/>
              <a:t>bit (unsigned overflow)</a:t>
            </a:r>
            <a:endParaRPr lang="en-US" dirty="0"/>
          </a:p>
          <a:p>
            <a:pPr marL="631825" lvl="1" indent="-293688" defTabSz="895350">
              <a:tabLst>
                <a:tab pos="1085850" algn="l"/>
                <a:tab pos="4057650" algn="l"/>
                <a:tab pos="4743450" algn="l"/>
              </a:tabLst>
            </a:pPr>
            <a:r>
              <a:rPr lang="en-US" b="1" dirty="0" smtClean="0">
                <a:solidFill>
                  <a:srgbClr val="C00000"/>
                </a:solidFill>
              </a:rPr>
              <a:t>ZF set </a:t>
            </a:r>
            <a:r>
              <a:rPr lang="en-US" dirty="0"/>
              <a:t>if </a:t>
            </a:r>
            <a:r>
              <a:rPr lang="en-US" b="1" dirty="0">
                <a:latin typeface="Courier New" pitchFamily="49" charset="0"/>
              </a:rPr>
              <a:t>t == 0</a:t>
            </a:r>
            <a:endParaRPr lang="en-US" b="1" dirty="0"/>
          </a:p>
          <a:p>
            <a:pPr marL="631825" lvl="1" indent="-293688" defTabSz="895350">
              <a:tabLst>
                <a:tab pos="1085850" algn="l"/>
                <a:tab pos="4057650" algn="l"/>
                <a:tab pos="4743450" algn="l"/>
              </a:tabLst>
            </a:pPr>
            <a:r>
              <a:rPr lang="en-US" b="1" dirty="0" smtClean="0">
                <a:solidFill>
                  <a:srgbClr val="C00000"/>
                </a:solidFill>
              </a:rPr>
              <a:t>SF set </a:t>
            </a:r>
            <a:r>
              <a:rPr lang="en-US" dirty="0"/>
              <a:t>if </a:t>
            </a:r>
            <a:r>
              <a:rPr lang="en-US" b="1" dirty="0">
                <a:latin typeface="Courier New" pitchFamily="49" charset="0"/>
              </a:rPr>
              <a:t>t &lt; </a:t>
            </a:r>
            <a:r>
              <a:rPr lang="en-US" b="1" dirty="0" smtClean="0">
                <a:latin typeface="Courier New" pitchFamily="49" charset="0"/>
              </a:rPr>
              <a:t>0 </a:t>
            </a:r>
            <a:r>
              <a:rPr lang="en-US" dirty="0" smtClean="0"/>
              <a:t>(as signed)</a:t>
            </a:r>
            <a:endParaRPr lang="en-US" dirty="0"/>
          </a:p>
          <a:p>
            <a:pPr marL="631825" lvl="1" indent="-293688" defTabSz="895350">
              <a:tabLst>
                <a:tab pos="1085850" algn="l"/>
                <a:tab pos="4057650" algn="l"/>
                <a:tab pos="4743450" algn="l"/>
              </a:tabLst>
            </a:pPr>
            <a:r>
              <a:rPr lang="en-US" b="1" dirty="0" smtClean="0">
                <a:solidFill>
                  <a:srgbClr val="C00000"/>
                </a:solidFill>
              </a:rPr>
              <a:t>OF set </a:t>
            </a:r>
            <a:r>
              <a:rPr lang="en-US" dirty="0"/>
              <a:t>if two’s complement </a:t>
            </a:r>
            <a:r>
              <a:rPr lang="en-US" dirty="0" smtClean="0"/>
              <a:t>(signed) overflow</a:t>
            </a:r>
            <a:br>
              <a:rPr lang="en-US" dirty="0" smtClean="0"/>
            </a:br>
            <a:r>
              <a:rPr lang="en-US" b="1" dirty="0" smtClean="0">
                <a:latin typeface="Courier New" pitchFamily="49" charset="0"/>
              </a:rPr>
              <a:t>(a&gt;0 </a:t>
            </a:r>
            <a:r>
              <a:rPr lang="en-US" b="1" dirty="0">
                <a:latin typeface="Courier New" pitchFamily="49" charset="0"/>
              </a:rPr>
              <a:t>&amp;&amp; b&gt;0 &amp;&amp; t&lt;0) </a:t>
            </a:r>
            <a:r>
              <a:rPr lang="en-US" b="1" dirty="0" smtClean="0">
                <a:latin typeface="Courier New" pitchFamily="49" charset="0"/>
              </a:rPr>
              <a:t>|| </a:t>
            </a:r>
            <a:r>
              <a:rPr lang="en-US" b="1" dirty="0">
                <a:latin typeface="Courier New" pitchFamily="49" charset="0"/>
              </a:rPr>
              <a:t>(a&lt;0 &amp;&amp; b&lt;0 &amp;&amp; t&gt;=0</a:t>
            </a:r>
            <a:r>
              <a:rPr lang="en-US" b="1" dirty="0" smtClean="0">
                <a:latin typeface="Courier New" pitchFamily="49" charset="0"/>
              </a:rPr>
              <a:t>)</a:t>
            </a:r>
            <a:endParaRPr lang="en-US" i="1" dirty="0" smtClean="0"/>
          </a:p>
          <a:p>
            <a:pPr marL="223838" indent="-223838" defTabSz="895350">
              <a:tabLst>
                <a:tab pos="1085850" algn="l"/>
                <a:tab pos="4057650" algn="l"/>
                <a:tab pos="4743450" algn="l"/>
              </a:tabLst>
            </a:pPr>
            <a:r>
              <a:rPr lang="en-US" i="1" dirty="0" smtClean="0"/>
              <a:t>Not</a:t>
            </a:r>
            <a:r>
              <a:rPr lang="en-US" dirty="0" smtClean="0"/>
              <a:t> </a:t>
            </a:r>
            <a:r>
              <a:rPr lang="en-US" dirty="0"/>
              <a:t>set by </a:t>
            </a:r>
            <a:r>
              <a:rPr lang="en-US" dirty="0" smtClean="0">
                <a:latin typeface="Courier New" pitchFamily="49" charset="0"/>
              </a:rPr>
              <a:t>lea</a:t>
            </a:r>
            <a:r>
              <a:rPr lang="en-US" dirty="0" smtClean="0">
                <a:latin typeface="Calibri"/>
                <a:cs typeface="Calibri"/>
              </a:rPr>
              <a:t> </a:t>
            </a:r>
            <a:r>
              <a:rPr lang="en-US" dirty="0" smtClean="0"/>
              <a:t>instruction (beware!)</a:t>
            </a:r>
          </a:p>
          <a:p>
            <a:pPr marL="223838" indent="-223838" defTabSz="895350">
              <a:tabLst>
                <a:tab pos="1085850" algn="l"/>
                <a:tab pos="4057650" algn="l"/>
                <a:tab pos="4743450" algn="l"/>
              </a:tabLst>
            </a:pPr>
            <a:r>
              <a:rPr lang="en-US" dirty="0" smtClean="0">
                <a:hlinkClick r:id="rId3"/>
              </a:rPr>
              <a:t>Full documentation</a:t>
            </a:r>
            <a:r>
              <a:rPr lang="en-US" dirty="0" smtClean="0"/>
              <a:t> (IA32): </a:t>
            </a:r>
            <a:r>
              <a:rPr lang="en-US" sz="1600" dirty="0" smtClean="0"/>
              <a:t>http://</a:t>
            </a:r>
            <a:r>
              <a:rPr lang="en-US" sz="1600" dirty="0" err="1" smtClean="0"/>
              <a:t>www.jegerlehner.ch/intel/IntelCodeTable.pdf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34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69912"/>
            <a:ext cx="8534400" cy="573088"/>
          </a:xfrm>
        </p:spPr>
        <p:txBody>
          <a:bodyPr/>
          <a:lstStyle/>
          <a:p>
            <a:r>
              <a:rPr lang="en-US" dirty="0" smtClean="0"/>
              <a:t>Condition </a:t>
            </a:r>
            <a:r>
              <a:rPr lang="en-US" dirty="0"/>
              <a:t>Codes </a:t>
            </a:r>
            <a:r>
              <a:rPr lang="en-US" dirty="0" smtClean="0"/>
              <a:t>(Explicit Setting: Compare)</a:t>
            </a:r>
            <a:endParaRPr lang="en-US" dirty="0"/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253471"/>
            <a:ext cx="8701087" cy="4799012"/>
          </a:xfrm>
        </p:spPr>
        <p:txBody>
          <a:bodyPr/>
          <a:lstStyle/>
          <a:p>
            <a:pPr marL="223838" indent="-223838" defTabSz="895350">
              <a:tabLst>
                <a:tab pos="1085850" algn="l"/>
                <a:tab pos="4057650" algn="l"/>
                <a:tab pos="4743450" algn="l"/>
              </a:tabLst>
            </a:pPr>
            <a:r>
              <a:rPr lang="en-US" dirty="0"/>
              <a:t>Single-bit registers</a:t>
            </a:r>
          </a:p>
          <a:p>
            <a:pPr lvl="1" indent="-404813" defTabSz="895350">
              <a:buNone/>
              <a:tabLst>
                <a:tab pos="1085850" algn="l"/>
                <a:tab pos="2513013" algn="l"/>
                <a:tab pos="3887788" algn="l"/>
              </a:tabLst>
            </a:pPr>
            <a:r>
              <a:rPr lang="en-US" b="1" dirty="0">
                <a:latin typeface="Courier New" pitchFamily="49" charset="0"/>
              </a:rPr>
              <a:t>CF</a:t>
            </a:r>
            <a:r>
              <a:rPr lang="en-US" dirty="0"/>
              <a:t>	 Carry Flag (for unsigned)	</a:t>
            </a:r>
            <a:r>
              <a:rPr lang="en-US" b="1" dirty="0">
                <a:latin typeface="Courier New" pitchFamily="49" charset="0"/>
              </a:rPr>
              <a:t>SF</a:t>
            </a:r>
            <a:r>
              <a:rPr lang="en-US" dirty="0"/>
              <a:t>  Sign Flag (for signed)</a:t>
            </a:r>
          </a:p>
          <a:p>
            <a:pPr lvl="1" indent="-404813" defTabSz="895350">
              <a:buNone/>
              <a:tabLst>
                <a:tab pos="1085850" algn="l"/>
                <a:tab pos="2513013" algn="l"/>
                <a:tab pos="3887788" algn="l"/>
              </a:tabLst>
            </a:pPr>
            <a:r>
              <a:rPr lang="en-US" b="1" dirty="0">
                <a:latin typeface="Courier New" pitchFamily="49" charset="0"/>
              </a:rPr>
              <a:t>ZF</a:t>
            </a:r>
            <a:r>
              <a:rPr lang="en-US" dirty="0"/>
              <a:t>	 Zero Flag		</a:t>
            </a:r>
            <a:r>
              <a:rPr lang="en-US" b="1" dirty="0">
                <a:latin typeface="Courier New" pitchFamily="49" charset="0"/>
              </a:rPr>
              <a:t>OF</a:t>
            </a:r>
            <a:r>
              <a:rPr lang="en-US" dirty="0"/>
              <a:t>  Overflow Flag (for signed)</a:t>
            </a:r>
          </a:p>
          <a:p>
            <a:pPr marL="282575" indent="-282575"/>
            <a:r>
              <a:rPr lang="en-US" dirty="0"/>
              <a:t>Explicit Setting by Compare Instruction</a:t>
            </a:r>
          </a:p>
          <a:p>
            <a:pPr marL="631825" lvl="1" indent="-290513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</a:rPr>
              <a:t>	</a:t>
            </a:r>
            <a:r>
              <a:rPr lang="en-US" b="1" dirty="0" err="1" smtClean="0">
                <a:latin typeface="Courier New" pitchFamily="49" charset="0"/>
              </a:rPr>
              <a:t>cmpl</a:t>
            </a:r>
            <a:r>
              <a:rPr lang="en-US" b="1" dirty="0" smtClean="0">
                <a:latin typeface="Courier New" pitchFamily="49" charset="0"/>
              </a:rPr>
              <a:t>/</a:t>
            </a:r>
            <a:r>
              <a:rPr lang="en-US" b="1" dirty="0" err="1" smtClean="0">
                <a:latin typeface="Courier New" pitchFamily="49" charset="0"/>
              </a:rPr>
              <a:t>cmpq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i="1" dirty="0" smtClean="0"/>
              <a:t>Src2</a:t>
            </a:r>
            <a:r>
              <a:rPr lang="en-US" dirty="0" smtClean="0"/>
              <a:t>,</a:t>
            </a:r>
            <a:r>
              <a:rPr lang="en-US" i="1" dirty="0" smtClean="0"/>
              <a:t>Src1</a:t>
            </a:r>
            <a:endParaRPr lang="en-US" dirty="0">
              <a:latin typeface="Courier New" pitchFamily="49" charset="0"/>
            </a:endParaRPr>
          </a:p>
          <a:p>
            <a:pPr marL="631825" lvl="1" indent="-290513">
              <a:buNone/>
            </a:pPr>
            <a:r>
              <a:rPr lang="en-US" dirty="0"/>
              <a:t> </a:t>
            </a:r>
            <a:r>
              <a:rPr lang="en-US" dirty="0" smtClean="0"/>
              <a:t>	</a:t>
            </a:r>
            <a:r>
              <a:rPr lang="en-US" b="1" dirty="0" err="1" smtClean="0">
                <a:latin typeface="Courier New" pitchFamily="49" charset="0"/>
              </a:rPr>
              <a:t>cmpl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 err="1">
                <a:latin typeface="Courier New" pitchFamily="49" charset="0"/>
              </a:rPr>
              <a:t>b,a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dirty="0"/>
              <a:t>like computing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a-b</a:t>
            </a:r>
            <a:r>
              <a:rPr lang="en-US" dirty="0"/>
              <a:t> without setting destination</a:t>
            </a:r>
            <a:endParaRPr lang="en-US" dirty="0" smtClean="0"/>
          </a:p>
          <a:p>
            <a:pPr marL="631825" lvl="1" indent="-290513"/>
            <a:r>
              <a:rPr lang="en-US" b="1" dirty="0" smtClean="0">
                <a:solidFill>
                  <a:srgbClr val="C00000"/>
                </a:solidFill>
              </a:rPr>
              <a:t>CF set </a:t>
            </a:r>
            <a:r>
              <a:rPr lang="en-US" dirty="0"/>
              <a:t>if carry out from most significant </a:t>
            </a:r>
            <a:r>
              <a:rPr lang="en-US" dirty="0" smtClean="0"/>
              <a:t>bit (used </a:t>
            </a:r>
            <a:r>
              <a:rPr lang="en-US" dirty="0"/>
              <a:t>for unsigned </a:t>
            </a:r>
            <a:r>
              <a:rPr lang="en-US" dirty="0" smtClean="0"/>
              <a:t>comparisons)</a:t>
            </a:r>
            <a:endParaRPr lang="en-US" dirty="0"/>
          </a:p>
          <a:p>
            <a:pPr marL="631825" lvl="1" indent="-290513"/>
            <a:r>
              <a:rPr lang="en-US" b="1" dirty="0" smtClean="0">
                <a:solidFill>
                  <a:srgbClr val="C00000"/>
                </a:solidFill>
              </a:rPr>
              <a:t>ZF set </a:t>
            </a:r>
            <a:r>
              <a:rPr lang="en-US" dirty="0"/>
              <a:t>if </a:t>
            </a:r>
            <a:r>
              <a:rPr lang="en-US" b="1" dirty="0">
                <a:latin typeface="Courier New" pitchFamily="49" charset="0"/>
              </a:rPr>
              <a:t>a == b</a:t>
            </a:r>
            <a:endParaRPr lang="en-US" b="1" dirty="0"/>
          </a:p>
          <a:p>
            <a:pPr marL="631825" lvl="1" indent="-290513"/>
            <a:r>
              <a:rPr lang="en-US" b="1" dirty="0" smtClean="0">
                <a:solidFill>
                  <a:srgbClr val="C00000"/>
                </a:solidFill>
              </a:rPr>
              <a:t>SF set </a:t>
            </a:r>
            <a:r>
              <a:rPr lang="en-US" dirty="0"/>
              <a:t>if </a:t>
            </a:r>
            <a:r>
              <a:rPr lang="en-US" b="1" dirty="0">
                <a:latin typeface="Courier New" pitchFamily="49" charset="0"/>
              </a:rPr>
              <a:t>(a-b) &lt; </a:t>
            </a:r>
            <a:r>
              <a:rPr lang="en-US" b="1" dirty="0" smtClean="0">
                <a:latin typeface="Courier New" pitchFamily="49" charset="0"/>
              </a:rPr>
              <a:t>0 </a:t>
            </a:r>
            <a:r>
              <a:rPr lang="en-US" dirty="0" smtClean="0"/>
              <a:t>(as signed)</a:t>
            </a:r>
            <a:endParaRPr lang="en-US" dirty="0"/>
          </a:p>
          <a:p>
            <a:pPr marL="631825" lvl="1" indent="-290513"/>
            <a:r>
              <a:rPr lang="en-US" b="1" dirty="0" smtClean="0">
                <a:solidFill>
                  <a:srgbClr val="C00000"/>
                </a:solidFill>
              </a:rPr>
              <a:t>OF set </a:t>
            </a:r>
            <a:r>
              <a:rPr lang="en-US" dirty="0"/>
              <a:t>if two’s complement </a:t>
            </a:r>
            <a:r>
              <a:rPr lang="en-US" dirty="0" smtClean="0"/>
              <a:t>(signed) overflow</a:t>
            </a:r>
            <a:br>
              <a:rPr lang="en-US" dirty="0" smtClean="0"/>
            </a:br>
            <a:r>
              <a:rPr lang="en-US" b="1" dirty="0" smtClean="0">
                <a:latin typeface="Courier New" pitchFamily="49" charset="0"/>
              </a:rPr>
              <a:t>(a&gt;0 </a:t>
            </a:r>
            <a:r>
              <a:rPr lang="en-US" b="1" dirty="0">
                <a:latin typeface="Courier New" pitchFamily="49" charset="0"/>
              </a:rPr>
              <a:t>&amp;&amp; b&lt;0 &amp;&amp; (a-b)&lt;0) || (a&lt;0 &amp;&amp; b&gt;0 &amp;&amp; (a-b)&gt;0)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55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7607300" cy="573088"/>
          </a:xfrm>
        </p:spPr>
        <p:txBody>
          <a:bodyPr/>
          <a:lstStyle/>
          <a:p>
            <a:r>
              <a:rPr lang="en-US" dirty="0" smtClean="0"/>
              <a:t>Condition </a:t>
            </a:r>
            <a:r>
              <a:rPr lang="en-US" dirty="0"/>
              <a:t>Codes </a:t>
            </a:r>
            <a:r>
              <a:rPr lang="en-US" dirty="0" smtClean="0"/>
              <a:t>(Explicit Setting: Test)</a:t>
            </a:r>
            <a:endParaRPr lang="en-US" dirty="0"/>
          </a:p>
        </p:txBody>
      </p:sp>
      <p:sp>
        <p:nvSpPr>
          <p:cNvPr id="19251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93959" y="1257201"/>
            <a:ext cx="7896225" cy="4972050"/>
          </a:xfrm>
        </p:spPr>
        <p:txBody>
          <a:bodyPr/>
          <a:lstStyle/>
          <a:p>
            <a:pPr marL="285750" indent="-285750" defTabSz="895350">
              <a:tabLst>
                <a:tab pos="1085850" algn="l"/>
                <a:tab pos="4057650" algn="l"/>
                <a:tab pos="4743450" algn="l"/>
              </a:tabLst>
            </a:pPr>
            <a:r>
              <a:rPr lang="en-US" dirty="0"/>
              <a:t>Single-bit registers</a:t>
            </a:r>
          </a:p>
          <a:p>
            <a:pPr lvl="1" indent="-404813" defTabSz="895350">
              <a:buNone/>
              <a:tabLst>
                <a:tab pos="1085850" algn="l"/>
                <a:tab pos="2513013" algn="l"/>
                <a:tab pos="3887788" algn="l"/>
              </a:tabLst>
            </a:pPr>
            <a:r>
              <a:rPr lang="en-US" b="1" dirty="0">
                <a:latin typeface="Courier New" pitchFamily="49" charset="0"/>
              </a:rPr>
              <a:t>CF</a:t>
            </a:r>
            <a:r>
              <a:rPr lang="en-US" dirty="0"/>
              <a:t>	 Carry Flag (for unsigned)	</a:t>
            </a:r>
            <a:r>
              <a:rPr lang="en-US" b="1" dirty="0">
                <a:latin typeface="Courier New" pitchFamily="49" charset="0"/>
              </a:rPr>
              <a:t>SF</a:t>
            </a:r>
            <a:r>
              <a:rPr lang="en-US" dirty="0"/>
              <a:t>  Sign Flag (for signed)</a:t>
            </a:r>
          </a:p>
          <a:p>
            <a:pPr lvl="1" indent="-404813" defTabSz="895350">
              <a:buNone/>
              <a:tabLst>
                <a:tab pos="1085850" algn="l"/>
                <a:tab pos="2513013" algn="l"/>
                <a:tab pos="3887788" algn="l"/>
              </a:tabLst>
            </a:pPr>
            <a:r>
              <a:rPr lang="en-US" b="1" dirty="0">
                <a:latin typeface="Courier New" pitchFamily="49" charset="0"/>
              </a:rPr>
              <a:t>ZF</a:t>
            </a:r>
            <a:r>
              <a:rPr lang="en-US" dirty="0"/>
              <a:t>	 Zero Flag		</a:t>
            </a:r>
            <a:r>
              <a:rPr lang="en-US" b="1" dirty="0">
                <a:latin typeface="Courier New" pitchFamily="49" charset="0"/>
              </a:rPr>
              <a:t>OF</a:t>
            </a:r>
            <a:r>
              <a:rPr lang="en-US" dirty="0"/>
              <a:t>  Overflow Flag (for signed)</a:t>
            </a:r>
          </a:p>
          <a:p>
            <a:r>
              <a:rPr lang="en-US" dirty="0"/>
              <a:t>Explicit Setting by Test instruction</a:t>
            </a:r>
          </a:p>
          <a:p>
            <a:pPr marL="401638" lvl="1" indent="169863">
              <a:buNone/>
            </a:pPr>
            <a:r>
              <a:rPr lang="en-US" b="1" dirty="0" err="1" smtClean="0">
                <a:latin typeface="Courier New" pitchFamily="49" charset="0"/>
              </a:rPr>
              <a:t>testl</a:t>
            </a:r>
            <a:r>
              <a:rPr lang="en-US" dirty="0" smtClean="0">
                <a:latin typeface="Courier New" pitchFamily="49" charset="0"/>
              </a:rPr>
              <a:t>/</a:t>
            </a:r>
            <a:r>
              <a:rPr lang="en-US" b="1" dirty="0" err="1" smtClean="0">
                <a:latin typeface="Courier New" pitchFamily="49" charset="0"/>
              </a:rPr>
              <a:t>testq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i="1" dirty="0" smtClean="0"/>
              <a:t>Src2</a:t>
            </a:r>
            <a:r>
              <a:rPr lang="en-US" dirty="0" smtClean="0"/>
              <a:t>,</a:t>
            </a:r>
            <a:r>
              <a:rPr lang="en-US" i="1" dirty="0" smtClean="0"/>
              <a:t>Src1</a:t>
            </a:r>
            <a:br>
              <a:rPr lang="en-US" i="1" dirty="0" smtClean="0"/>
            </a:br>
            <a:r>
              <a:rPr lang="en-US" dirty="0" smtClean="0">
                <a:latin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</a:rPr>
              <a:t>testl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</a:rPr>
              <a:t>b,a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dirty="0" smtClean="0"/>
              <a:t>like computing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</a:rPr>
              <a:t>a &amp; b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smtClean="0"/>
              <a:t>without setting destination </a:t>
            </a:r>
            <a:endParaRPr lang="en-US" i="1" dirty="0"/>
          </a:p>
          <a:p>
            <a:pPr lvl="2"/>
            <a:r>
              <a:rPr lang="en-US" dirty="0"/>
              <a:t>Sets condition codes based on value of </a:t>
            </a:r>
            <a:r>
              <a:rPr lang="en-US" i="1" dirty="0"/>
              <a:t>Src1</a:t>
            </a:r>
            <a:r>
              <a:rPr lang="en-US" dirty="0"/>
              <a:t> </a:t>
            </a:r>
            <a:r>
              <a:rPr lang="en-US" dirty="0">
                <a:latin typeface="Courier New" pitchFamily="49" charset="0"/>
              </a:rPr>
              <a:t>&amp;</a:t>
            </a:r>
            <a:r>
              <a:rPr lang="en-US" dirty="0"/>
              <a:t> </a:t>
            </a:r>
            <a:r>
              <a:rPr lang="en-US" i="1" dirty="0" smtClean="0"/>
              <a:t>Src2</a:t>
            </a:r>
          </a:p>
          <a:p>
            <a:pPr lvl="2"/>
            <a:r>
              <a:rPr lang="en-US" dirty="0" smtClean="0"/>
              <a:t>Useful </a:t>
            </a:r>
            <a:r>
              <a:rPr lang="en-US" dirty="0"/>
              <a:t>to have one of the operands be a </a:t>
            </a:r>
            <a:r>
              <a:rPr lang="en-US" dirty="0" smtClean="0"/>
              <a:t>mask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ZF set</a:t>
            </a:r>
            <a:r>
              <a:rPr lang="en-US" dirty="0"/>
              <a:t> if </a:t>
            </a:r>
            <a:r>
              <a:rPr lang="en-US" b="1" dirty="0" err="1">
                <a:latin typeface="Courier New" pitchFamily="49" charset="0"/>
              </a:rPr>
              <a:t>a&amp;b</a:t>
            </a:r>
            <a:r>
              <a:rPr lang="en-US" b="1" dirty="0">
                <a:latin typeface="Courier New" pitchFamily="49" charset="0"/>
              </a:rPr>
              <a:t> == 0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SF set</a:t>
            </a:r>
            <a:r>
              <a:rPr lang="en-US" dirty="0"/>
              <a:t> if </a:t>
            </a:r>
            <a:r>
              <a:rPr lang="en-US" b="1" dirty="0" err="1">
                <a:latin typeface="Courier New" pitchFamily="49" charset="0"/>
              </a:rPr>
              <a:t>a&amp;b</a:t>
            </a:r>
            <a:r>
              <a:rPr lang="en-US" b="1" dirty="0">
                <a:latin typeface="Courier New" pitchFamily="49" charset="0"/>
              </a:rPr>
              <a:t> &lt; </a:t>
            </a:r>
            <a:r>
              <a:rPr lang="en-US" b="1" dirty="0" smtClean="0">
                <a:latin typeface="Courier New" pitchFamily="49" charset="0"/>
              </a:rPr>
              <a:t>0</a:t>
            </a:r>
          </a:p>
          <a:p>
            <a:pPr lvl="1"/>
            <a:endParaRPr lang="en-US" b="1" dirty="0" err="1" smtClean="0">
              <a:latin typeface="Courier New" pitchFamily="49" charset="0"/>
            </a:endParaRPr>
          </a:p>
          <a:p>
            <a:pPr lvl="1"/>
            <a:r>
              <a:rPr lang="en-US" b="1" dirty="0" err="1" smtClean="0">
                <a:latin typeface="Courier New" pitchFamily="49" charset="0"/>
              </a:rPr>
              <a:t>testl</a:t>
            </a:r>
            <a:r>
              <a:rPr lang="en-US" b="1" dirty="0" smtClean="0">
                <a:latin typeface="Courier New" pitchFamily="49" charset="0"/>
              </a:rPr>
              <a:t> %</a:t>
            </a:r>
            <a:r>
              <a:rPr lang="en-US" b="1" dirty="0" err="1" smtClean="0">
                <a:latin typeface="Courier New" pitchFamily="49" charset="0"/>
              </a:rPr>
              <a:t>eax</a:t>
            </a:r>
            <a:r>
              <a:rPr lang="en-US" b="1" dirty="0" smtClean="0">
                <a:latin typeface="Courier New" pitchFamily="49" charset="0"/>
              </a:rPr>
              <a:t>, %</a:t>
            </a:r>
            <a:r>
              <a:rPr lang="en-US" b="1" dirty="0" err="1" smtClean="0">
                <a:latin typeface="Courier New" pitchFamily="49" charset="0"/>
              </a:rPr>
              <a:t>eax</a:t>
            </a:r>
            <a:endParaRPr lang="en-US" b="1" dirty="0" smtClean="0">
              <a:latin typeface="Courier New" pitchFamily="49" charset="0"/>
            </a:endParaRPr>
          </a:p>
          <a:p>
            <a:pPr lvl="2"/>
            <a:r>
              <a:rPr lang="en-US" dirty="0" smtClean="0"/>
              <a:t>Sets SF and ZF, check if </a:t>
            </a:r>
            <a:r>
              <a:rPr lang="en-US" dirty="0" err="1" smtClean="0"/>
              <a:t>eax</a:t>
            </a:r>
            <a:r>
              <a:rPr lang="en-US" dirty="0" smtClean="0"/>
              <a:t> is +,0,-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2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2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6743700" cy="573088"/>
          </a:xfrm>
        </p:spPr>
        <p:txBody>
          <a:bodyPr/>
          <a:lstStyle/>
          <a:p>
            <a:r>
              <a:rPr lang="en-US" dirty="0"/>
              <a:t>Reading Condition Codes</a:t>
            </a: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307387" cy="1219200"/>
          </a:xfrm>
        </p:spPr>
        <p:txBody>
          <a:bodyPr/>
          <a:lstStyle/>
          <a:p>
            <a:r>
              <a:rPr lang="en-US" dirty="0" err="1"/>
              <a:t>SetX</a:t>
            </a:r>
            <a:r>
              <a:rPr lang="en-US" dirty="0"/>
              <a:t> Instructions</a:t>
            </a:r>
          </a:p>
          <a:p>
            <a:pPr lvl="1"/>
            <a:r>
              <a:rPr lang="en-US" dirty="0"/>
              <a:t>Set</a:t>
            </a:r>
            <a:r>
              <a:rPr lang="en-US" dirty="0" smtClean="0"/>
              <a:t> a single </a:t>
            </a:r>
            <a:r>
              <a:rPr lang="en-US" dirty="0"/>
              <a:t>byte to 0 or 1 based on combinations of condition codes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95400" y="2494220"/>
          <a:ext cx="6096000" cy="3449380"/>
        </p:xfrm>
        <a:graphic>
          <a:graphicData uri="http://schemas.openxmlformats.org/drawingml/2006/table">
            <a:tbl>
              <a:tblPr/>
              <a:tblGrid>
                <a:gridCol w="1110074"/>
                <a:gridCol w="2215967"/>
                <a:gridCol w="2769959"/>
              </a:tblGrid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23060" algn="l"/>
                          <a:tab pos="1657350" algn="l"/>
                        </a:tabLst>
                      </a:pPr>
                      <a:r>
                        <a:rPr lang="en-US" sz="1800" b="1" dirty="0" err="1">
                          <a:latin typeface="Calibri"/>
                          <a:ea typeface="Times New Roman"/>
                          <a:cs typeface="Times New Roman"/>
                        </a:rPr>
                        <a:t>SetX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alibri"/>
                          <a:ea typeface="Times New Roman"/>
                          <a:cs typeface="Times New Roman"/>
                        </a:rPr>
                        <a:t>Condition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 dirty="0">
                          <a:latin typeface="Calibri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23060" algn="l"/>
                          <a:tab pos="1657350" algn="l"/>
                        </a:tabLst>
                      </a:pPr>
                      <a:r>
                        <a:rPr lang="en-US" sz="1800" b="1" dirty="0" err="1">
                          <a:latin typeface="Courier New"/>
                          <a:ea typeface="Times New Roman"/>
                          <a:cs typeface="Times New Roman"/>
                        </a:rPr>
                        <a:t>sete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ourier New"/>
                          <a:ea typeface="Times New Roman"/>
                          <a:cs typeface="Times New Roman"/>
                        </a:rPr>
                        <a:t>ZF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alibri"/>
                          <a:ea typeface="Times New Roman"/>
                          <a:cs typeface="Times New Roman"/>
                        </a:rPr>
                        <a:t>Equal / Zero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 dirty="0" err="1">
                          <a:latin typeface="Courier New"/>
                          <a:ea typeface="Times New Roman"/>
                          <a:cs typeface="Times New Roman"/>
                        </a:rPr>
                        <a:t>setne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ourier New"/>
                          <a:ea typeface="Times New Roman"/>
                          <a:cs typeface="Times New Roman"/>
                        </a:rPr>
                        <a:t>~ZF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alibri"/>
                          <a:ea typeface="Times New Roman"/>
                          <a:cs typeface="Times New Roman"/>
                        </a:rPr>
                        <a:t>Not Equal / Not Zero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 dirty="0">
                          <a:latin typeface="Courier New"/>
                          <a:ea typeface="Times New Roman"/>
                          <a:cs typeface="Times New Roman"/>
                        </a:rPr>
                        <a:t>sets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ourier New"/>
                          <a:ea typeface="Times New Roman"/>
                          <a:cs typeface="Times New Roman"/>
                        </a:rPr>
                        <a:t>SF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 dirty="0">
                          <a:latin typeface="Calibri"/>
                          <a:ea typeface="Times New Roman"/>
                          <a:cs typeface="Times New Roman"/>
                        </a:rPr>
                        <a:t>Negative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 dirty="0" err="1">
                          <a:latin typeface="Courier New"/>
                          <a:ea typeface="Times New Roman"/>
                          <a:cs typeface="Times New Roman"/>
                        </a:rPr>
                        <a:t>setns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ourier New"/>
                          <a:ea typeface="Times New Roman"/>
                          <a:cs typeface="Times New Roman"/>
                        </a:rPr>
                        <a:t>~SF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alibri"/>
                          <a:ea typeface="Times New Roman"/>
                          <a:cs typeface="Times New Roman"/>
                        </a:rPr>
                        <a:t>Nonnegative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 dirty="0" err="1">
                          <a:latin typeface="Courier New"/>
                          <a:ea typeface="Times New Roman"/>
                          <a:cs typeface="Times New Roman"/>
                        </a:rPr>
                        <a:t>setg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 dirty="0">
                          <a:latin typeface="Courier New"/>
                          <a:ea typeface="Times New Roman"/>
                          <a:cs typeface="Times New Roman"/>
                        </a:rPr>
                        <a:t>~(SF^OF)&amp;~ZF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alibri"/>
                          <a:ea typeface="Times New Roman"/>
                          <a:cs typeface="Times New Roman"/>
                        </a:rPr>
                        <a:t>Greater (Signed)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 dirty="0" err="1">
                          <a:latin typeface="Courier New"/>
                          <a:ea typeface="Times New Roman"/>
                          <a:cs typeface="Times New Roman"/>
                        </a:rPr>
                        <a:t>setge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ourier New"/>
                          <a:ea typeface="Times New Roman"/>
                          <a:cs typeface="Times New Roman"/>
                        </a:rPr>
                        <a:t>~(SF^OF)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alibri"/>
                          <a:ea typeface="Times New Roman"/>
                          <a:cs typeface="Times New Roman"/>
                        </a:rPr>
                        <a:t>Greater or Equal (Signed)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 dirty="0" err="1">
                          <a:latin typeface="Courier New"/>
                          <a:ea typeface="Times New Roman"/>
                          <a:cs typeface="Times New Roman"/>
                        </a:rPr>
                        <a:t>setl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ourier New"/>
                          <a:ea typeface="Times New Roman"/>
                          <a:cs typeface="Times New Roman"/>
                        </a:rPr>
                        <a:t>(SF^OF)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alibri"/>
                          <a:ea typeface="Times New Roman"/>
                          <a:cs typeface="Times New Roman"/>
                        </a:rPr>
                        <a:t>Less (Signed)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 dirty="0" err="1">
                          <a:latin typeface="Courier New"/>
                          <a:ea typeface="Times New Roman"/>
                          <a:cs typeface="Times New Roman"/>
                        </a:rPr>
                        <a:t>setle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ourier New"/>
                          <a:ea typeface="Times New Roman"/>
                          <a:cs typeface="Times New Roman"/>
                        </a:rPr>
                        <a:t>(SF^OF)|ZF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alibri"/>
                          <a:ea typeface="Times New Roman"/>
                          <a:cs typeface="Times New Roman"/>
                        </a:rPr>
                        <a:t>Less or Equal (Signed)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 dirty="0">
                          <a:latin typeface="Courier New"/>
                          <a:ea typeface="Times New Roman"/>
                          <a:cs typeface="Times New Roman"/>
                        </a:rPr>
                        <a:t>seta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ourier New"/>
                          <a:ea typeface="Times New Roman"/>
                          <a:cs typeface="Times New Roman"/>
                        </a:rPr>
                        <a:t>~CF&amp;~ZF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alibri"/>
                          <a:ea typeface="Times New Roman"/>
                          <a:cs typeface="Times New Roman"/>
                        </a:rPr>
                        <a:t>Above (unsigned)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 dirty="0" err="1">
                          <a:latin typeface="Courier New"/>
                          <a:ea typeface="Times New Roman"/>
                          <a:cs typeface="Times New Roman"/>
                        </a:rPr>
                        <a:t>setb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>
                          <a:latin typeface="Courier New"/>
                          <a:ea typeface="Times New Roman"/>
                          <a:cs typeface="Times New Roman"/>
                        </a:rPr>
                        <a:t>CF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57350" algn="l"/>
                        </a:tabLst>
                      </a:pPr>
                      <a:r>
                        <a:rPr lang="en-US" sz="1800" b="1" dirty="0">
                          <a:latin typeface="Calibri"/>
                          <a:ea typeface="Times New Roman"/>
                          <a:cs typeface="Times New Roman"/>
                        </a:rPr>
                        <a:t>Below (unsigned)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444" marR="56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5735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7512"/>
            <a:ext cx="8001000" cy="573088"/>
          </a:xfrm>
        </p:spPr>
        <p:txBody>
          <a:bodyPr/>
          <a:lstStyle/>
          <a:p>
            <a:r>
              <a:rPr lang="en-US" dirty="0"/>
              <a:t>Reading Condition Codes (Cont.)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066800"/>
            <a:ext cx="5881687" cy="2667000"/>
          </a:xfrm>
        </p:spPr>
        <p:txBody>
          <a:bodyPr/>
          <a:lstStyle/>
          <a:p>
            <a:pPr marL="282575" indent="-282575"/>
            <a:r>
              <a:rPr lang="en-US" dirty="0" err="1"/>
              <a:t>SetX</a:t>
            </a:r>
            <a:r>
              <a:rPr lang="en-US" dirty="0"/>
              <a:t> </a:t>
            </a:r>
            <a:r>
              <a:rPr lang="en-US" dirty="0" smtClean="0"/>
              <a:t>Instructions: </a:t>
            </a:r>
            <a:br>
              <a:rPr lang="en-US" dirty="0" smtClean="0"/>
            </a:br>
            <a:r>
              <a:rPr lang="en-US" sz="2000" b="0" dirty="0" smtClean="0"/>
              <a:t>Set </a:t>
            </a:r>
            <a:r>
              <a:rPr lang="en-US" sz="2000" b="0" dirty="0"/>
              <a:t>single byte to 0 or 1 based on </a:t>
            </a:r>
            <a:r>
              <a:rPr lang="en-US" sz="2000" b="0" dirty="0" smtClean="0"/>
              <a:t>combination </a:t>
            </a:r>
            <a:r>
              <a:rPr lang="en-US" sz="2000" b="0" dirty="0"/>
              <a:t>of condition codes</a:t>
            </a:r>
          </a:p>
          <a:p>
            <a:pPr marL="1588" indent="-287338"/>
            <a:r>
              <a:rPr lang="en-US" dirty="0"/>
              <a:t>One of 8 addressable byte registers</a:t>
            </a:r>
          </a:p>
          <a:p>
            <a:pPr marL="571500" lvl="1" indent="-228600"/>
            <a:r>
              <a:rPr lang="en-US" dirty="0" smtClean="0"/>
              <a:t>Does </a:t>
            </a:r>
            <a:r>
              <a:rPr lang="en-US" dirty="0"/>
              <a:t>not alter remaining 3 bytes</a:t>
            </a:r>
          </a:p>
          <a:p>
            <a:pPr marL="571500" lvl="1" indent="-228600"/>
            <a:r>
              <a:rPr lang="en-US" dirty="0"/>
              <a:t>Typically use </a:t>
            </a:r>
            <a:r>
              <a:rPr lang="en-US" b="1" dirty="0" err="1">
                <a:latin typeface="Courier New" pitchFamily="49" charset="0"/>
              </a:rPr>
              <a:t>movzbl</a:t>
            </a:r>
            <a:r>
              <a:rPr lang="en-US" dirty="0"/>
              <a:t> to finish job</a:t>
            </a:r>
          </a:p>
          <a:p>
            <a:pPr marL="284163" lvl="1" indent="-169863"/>
            <a:endParaRPr lang="en-US" dirty="0"/>
          </a:p>
        </p:txBody>
      </p:sp>
      <p:sp>
        <p:nvSpPr>
          <p:cNvPr id="194580" name="Rectangle 20"/>
          <p:cNvSpPr>
            <a:spLocks noChangeArrowheads="1"/>
          </p:cNvSpPr>
          <p:nvPr/>
        </p:nvSpPr>
        <p:spPr bwMode="auto">
          <a:xfrm>
            <a:off x="762000" y="3505200"/>
            <a:ext cx="3814762" cy="120015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r>
              <a:rPr lang="en-US" sz="1800">
                <a:latin typeface="Courier New" pitchFamily="49" charset="0"/>
              </a:rPr>
              <a:t>int gt (int x, int y)</a:t>
            </a:r>
          </a:p>
          <a:p>
            <a:r>
              <a:rPr lang="en-US" sz="1800">
                <a:latin typeface="Courier New" pitchFamily="49" charset="0"/>
              </a:rPr>
              <a:t>{</a:t>
            </a:r>
          </a:p>
          <a:p>
            <a:r>
              <a:rPr lang="en-US" sz="1800">
                <a:latin typeface="Courier New" pitchFamily="49" charset="0"/>
              </a:rPr>
              <a:t>  return x &gt; y;</a:t>
            </a:r>
          </a:p>
          <a:p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194581" name="Rectangle 21"/>
          <p:cNvSpPr>
            <a:spLocks noChangeArrowheads="1"/>
          </p:cNvSpPr>
          <p:nvPr/>
        </p:nvSpPr>
        <p:spPr bwMode="auto">
          <a:xfrm>
            <a:off x="457200" y="5410200"/>
            <a:ext cx="6248400" cy="11977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3086100" algn="l"/>
              </a:tabLst>
            </a:pPr>
            <a:r>
              <a:rPr lang="en-US" sz="1800">
                <a:latin typeface="Courier New" pitchFamily="49" charset="0"/>
              </a:rPr>
              <a:t>movl 12(%ebp),%eax	# eax = y</a:t>
            </a:r>
          </a:p>
          <a:p>
            <a:pPr>
              <a:lnSpc>
                <a:spcPct val="100000"/>
              </a:lnSpc>
              <a:tabLst>
                <a:tab pos="3086100" algn="l"/>
              </a:tabLst>
            </a:pPr>
            <a:r>
              <a:rPr lang="en-US" sz="1800">
                <a:latin typeface="Courier New" pitchFamily="49" charset="0"/>
              </a:rPr>
              <a:t>cmpl %eax,8(%ebp)	# Compare x : y</a:t>
            </a:r>
          </a:p>
          <a:p>
            <a:pPr>
              <a:lnSpc>
                <a:spcPct val="100000"/>
              </a:lnSpc>
              <a:tabLst>
                <a:tab pos="3086100" algn="l"/>
              </a:tabLst>
            </a:pPr>
            <a:r>
              <a:rPr lang="en-US" sz="1800">
                <a:latin typeface="Courier New" pitchFamily="49" charset="0"/>
              </a:rPr>
              <a:t>setg %al	# al = x &gt; y</a:t>
            </a:r>
          </a:p>
          <a:p>
            <a:pPr>
              <a:lnSpc>
                <a:spcPct val="100000"/>
              </a:lnSpc>
              <a:tabLst>
                <a:tab pos="3086100" algn="l"/>
              </a:tabLst>
            </a:pPr>
            <a:r>
              <a:rPr lang="en-US" sz="1800">
                <a:latin typeface="Courier New" pitchFamily="49" charset="0"/>
              </a:rPr>
              <a:t>movzbl %al,%eax	# Zero rest of %eax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400800" y="1219200"/>
            <a:ext cx="2514600" cy="3581400"/>
            <a:chOff x="3984" y="1008"/>
            <a:chExt cx="1584" cy="2256"/>
          </a:xfrm>
        </p:grpSpPr>
        <p:sp>
          <p:nvSpPr>
            <p:cNvPr id="67" name="Rectangle 4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eax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8" name="Rectangle 5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 smtClean="0">
                  <a:latin typeface="Courier New" pitchFamily="49" charset="0"/>
                </a:rPr>
                <a:t>ecx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9" name="Rectangle 6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 smtClean="0">
                  <a:latin typeface="Courier New" pitchFamily="49" charset="0"/>
                </a:rPr>
                <a:t>edx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70" name="Rectangle 7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%ebx</a:t>
              </a:r>
            </a:p>
          </p:txBody>
        </p:sp>
        <p:sp>
          <p:nvSpPr>
            <p:cNvPr id="71" name="Rectangle 8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%esi</a:t>
              </a:r>
            </a:p>
          </p:txBody>
        </p:sp>
        <p:sp>
          <p:nvSpPr>
            <p:cNvPr id="72" name="Rectangle 9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%edi</a:t>
              </a:r>
            </a:p>
          </p:txBody>
        </p:sp>
        <p:sp>
          <p:nvSpPr>
            <p:cNvPr id="73" name="Rectangle 10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%esp</a:t>
              </a:r>
            </a:p>
          </p:txBody>
        </p:sp>
        <p:sp>
          <p:nvSpPr>
            <p:cNvPr id="74" name="Rectangle 11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%ebp</a:t>
              </a:r>
            </a:p>
          </p:txBody>
        </p:sp>
      </p:grpSp>
      <p:sp>
        <p:nvSpPr>
          <p:cNvPr id="75" name="Rectangle 74"/>
          <p:cNvSpPr/>
          <p:nvPr/>
        </p:nvSpPr>
        <p:spPr bwMode="auto">
          <a:xfrm>
            <a:off x="8305800" y="12192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%al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7696200" y="12192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%ah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8305800" y="16764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</a:t>
            </a:r>
            <a:r>
              <a:rPr lang="en-US" sz="1800" dirty="0" err="1" smtClean="0">
                <a:solidFill>
                  <a:srgbClr val="000000"/>
                </a:solidFill>
                <a:latin typeface="Courier New" pitchFamily="49" charset="0"/>
              </a:rPr>
              <a:t>cl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7696200" y="16764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</a:t>
            </a:r>
            <a:r>
              <a:rPr lang="en-US" sz="1800" dirty="0" err="1" smtClean="0">
                <a:solidFill>
                  <a:srgbClr val="000000"/>
                </a:solidFill>
                <a:latin typeface="Courier New" pitchFamily="49" charset="0"/>
              </a:rPr>
              <a:t>ch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8305800" y="21336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%dl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7696200" y="21336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%dh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8305800" y="25908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</a:t>
            </a:r>
            <a:r>
              <a:rPr lang="en-US" sz="1800" dirty="0" err="1" smtClean="0">
                <a:solidFill>
                  <a:srgbClr val="000000"/>
                </a:solidFill>
                <a:latin typeface="Courier New" pitchFamily="49" charset="0"/>
              </a:rPr>
              <a:t>bl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7696200" y="25908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</a:t>
            </a:r>
            <a:r>
              <a:rPr lang="en-US" sz="1800" dirty="0" err="1" smtClean="0">
                <a:solidFill>
                  <a:srgbClr val="000000"/>
                </a:solidFill>
                <a:latin typeface="Courier New" pitchFamily="49" charset="0"/>
              </a:rPr>
              <a:t>bh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3581400" y="5421149"/>
            <a:ext cx="3124200" cy="1197764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alibri" pitchFamily="34" charset="0"/>
              </a:rPr>
              <a:t>What does each of these instructions do?</a:t>
            </a:r>
          </a:p>
        </p:txBody>
      </p:sp>
      <p:sp>
        <p:nvSpPr>
          <p:cNvPr id="29" name="Text Box 24"/>
          <p:cNvSpPr txBox="1">
            <a:spLocks noChangeArrowheads="1"/>
          </p:cNvSpPr>
          <p:nvPr/>
        </p:nvSpPr>
        <p:spPr bwMode="auto">
          <a:xfrm>
            <a:off x="365125" y="4948535"/>
            <a:ext cx="6334536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Body: </a:t>
            </a:r>
            <a:r>
              <a:rPr lang="en-US" sz="2000" dirty="0">
                <a:latin typeface="Calibri" pitchFamily="34" charset="0"/>
              </a:rPr>
              <a:t>y at 12(%ebp), x at 8(%ebp)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31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7512"/>
            <a:ext cx="8001000" cy="573088"/>
          </a:xfrm>
        </p:spPr>
        <p:txBody>
          <a:bodyPr/>
          <a:lstStyle/>
          <a:p>
            <a:r>
              <a:rPr lang="en-US" dirty="0"/>
              <a:t>Reading Condition Codes (Cont.)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066800"/>
            <a:ext cx="5881687" cy="2667000"/>
          </a:xfrm>
        </p:spPr>
        <p:txBody>
          <a:bodyPr/>
          <a:lstStyle/>
          <a:p>
            <a:pPr marL="282575" indent="-282575"/>
            <a:r>
              <a:rPr lang="en-US" dirty="0" err="1"/>
              <a:t>SetX</a:t>
            </a:r>
            <a:r>
              <a:rPr lang="en-US" dirty="0"/>
              <a:t> </a:t>
            </a:r>
            <a:r>
              <a:rPr lang="en-US" dirty="0" smtClean="0"/>
              <a:t>Instructions: </a:t>
            </a:r>
            <a:br>
              <a:rPr lang="en-US" dirty="0" smtClean="0"/>
            </a:br>
            <a:r>
              <a:rPr lang="en-US" sz="2000" b="0" dirty="0" smtClean="0"/>
              <a:t>Set </a:t>
            </a:r>
            <a:r>
              <a:rPr lang="en-US" sz="2000" b="0" dirty="0"/>
              <a:t>single byte to 0 or 1 based on </a:t>
            </a:r>
            <a:r>
              <a:rPr lang="en-US" sz="2000" b="0" dirty="0" smtClean="0"/>
              <a:t>combination </a:t>
            </a:r>
            <a:r>
              <a:rPr lang="en-US" sz="2000" b="0" dirty="0"/>
              <a:t>of condition codes</a:t>
            </a:r>
          </a:p>
          <a:p>
            <a:pPr marL="1588" indent="-287338"/>
            <a:r>
              <a:rPr lang="en-US" dirty="0"/>
              <a:t>One of 8 addressable byte registers</a:t>
            </a:r>
          </a:p>
          <a:p>
            <a:pPr marL="571500" lvl="1" indent="-228600"/>
            <a:r>
              <a:rPr lang="en-US" dirty="0" smtClean="0"/>
              <a:t>Does </a:t>
            </a:r>
            <a:r>
              <a:rPr lang="en-US" dirty="0"/>
              <a:t>not alter remaining 3 bytes</a:t>
            </a:r>
          </a:p>
          <a:p>
            <a:pPr marL="571500" lvl="1" indent="-228600"/>
            <a:r>
              <a:rPr lang="en-US" dirty="0"/>
              <a:t>Typically use </a:t>
            </a:r>
            <a:r>
              <a:rPr lang="en-US" b="1" dirty="0" err="1">
                <a:latin typeface="Courier New" pitchFamily="49" charset="0"/>
              </a:rPr>
              <a:t>movzbl</a:t>
            </a:r>
            <a:r>
              <a:rPr lang="en-US" dirty="0"/>
              <a:t> to finish job</a:t>
            </a:r>
          </a:p>
          <a:p>
            <a:pPr marL="284163" lvl="1" indent="-169863"/>
            <a:endParaRPr lang="en-US" dirty="0"/>
          </a:p>
        </p:txBody>
      </p:sp>
      <p:sp>
        <p:nvSpPr>
          <p:cNvPr id="194580" name="Rectangle 20"/>
          <p:cNvSpPr>
            <a:spLocks noChangeArrowheads="1"/>
          </p:cNvSpPr>
          <p:nvPr/>
        </p:nvSpPr>
        <p:spPr bwMode="auto">
          <a:xfrm>
            <a:off x="757238" y="3505200"/>
            <a:ext cx="3814762" cy="120015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r>
              <a:rPr lang="en-US" sz="1800">
                <a:latin typeface="Courier New" pitchFamily="49" charset="0"/>
              </a:rPr>
              <a:t>int gt (int x, int y)</a:t>
            </a:r>
          </a:p>
          <a:p>
            <a:r>
              <a:rPr lang="en-US" sz="1800">
                <a:latin typeface="Courier New" pitchFamily="49" charset="0"/>
              </a:rPr>
              <a:t>{</a:t>
            </a:r>
          </a:p>
          <a:p>
            <a:r>
              <a:rPr lang="en-US" sz="1800">
                <a:latin typeface="Courier New" pitchFamily="49" charset="0"/>
              </a:rPr>
              <a:t>  return x &gt; y;</a:t>
            </a:r>
          </a:p>
          <a:p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194581" name="Rectangle 21"/>
          <p:cNvSpPr>
            <a:spLocks noChangeArrowheads="1"/>
          </p:cNvSpPr>
          <p:nvPr/>
        </p:nvSpPr>
        <p:spPr bwMode="auto">
          <a:xfrm>
            <a:off x="457200" y="5410200"/>
            <a:ext cx="6248400" cy="11977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3086100" algn="l"/>
              </a:tabLst>
            </a:pP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y</a:t>
            </a:r>
          </a:p>
          <a:p>
            <a:pPr>
              <a:lnSpc>
                <a:spcPct val="100000"/>
              </a:lnSpc>
              <a:tabLst>
                <a:tab pos="3086100" algn="l"/>
              </a:tabLst>
            </a:pPr>
            <a:r>
              <a:rPr lang="en-US" sz="1800" dirty="0" err="1">
                <a:latin typeface="Courier New" pitchFamily="49" charset="0"/>
              </a:rPr>
              <a:t>cmpl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,8(%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	# Compare x </a:t>
            </a:r>
            <a:r>
              <a:rPr lang="en-US" sz="1800" dirty="0" smtClean="0">
                <a:latin typeface="Courier New" pitchFamily="49" charset="0"/>
              </a:rPr>
              <a:t>and y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3086100" algn="l"/>
              </a:tabLst>
            </a:pPr>
            <a:r>
              <a:rPr lang="en-US" sz="1800" dirty="0" err="1">
                <a:latin typeface="Courier New" pitchFamily="49" charset="0"/>
              </a:rPr>
              <a:t>setg</a:t>
            </a:r>
            <a:r>
              <a:rPr lang="en-US" sz="1800" dirty="0">
                <a:latin typeface="Courier New" pitchFamily="49" charset="0"/>
              </a:rPr>
              <a:t> %al	# al = x &gt; y</a:t>
            </a:r>
          </a:p>
          <a:p>
            <a:pPr>
              <a:lnSpc>
                <a:spcPct val="100000"/>
              </a:lnSpc>
              <a:tabLst>
                <a:tab pos="3086100" algn="l"/>
              </a:tabLst>
            </a:pPr>
            <a:r>
              <a:rPr lang="en-US" sz="1800" dirty="0" err="1">
                <a:latin typeface="Courier New" pitchFamily="49" charset="0"/>
              </a:rPr>
              <a:t>movzbl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al,%eax</a:t>
            </a:r>
            <a:r>
              <a:rPr lang="en-US" sz="1800" dirty="0">
                <a:latin typeface="Courier New" pitchFamily="49" charset="0"/>
              </a:rPr>
              <a:t>	# Zero rest of %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94582" name="Line 22"/>
          <p:cNvSpPr>
            <a:spLocks noChangeShapeType="1"/>
          </p:cNvSpPr>
          <p:nvPr/>
        </p:nvSpPr>
        <p:spPr bwMode="auto">
          <a:xfrm flipH="1">
            <a:off x="6096000" y="5885097"/>
            <a:ext cx="914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94583" name="Text Box 23"/>
          <p:cNvSpPr txBox="1">
            <a:spLocks noChangeArrowheads="1"/>
          </p:cNvSpPr>
          <p:nvPr/>
        </p:nvSpPr>
        <p:spPr bwMode="auto">
          <a:xfrm>
            <a:off x="7013503" y="5702043"/>
            <a:ext cx="138747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dirty="0" smtClean="0">
                <a:latin typeface="Calibri" pitchFamily="34" charset="0"/>
              </a:rPr>
              <a:t>(x – y)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194584" name="Text Box 24"/>
          <p:cNvSpPr txBox="1">
            <a:spLocks noChangeArrowheads="1"/>
          </p:cNvSpPr>
          <p:nvPr/>
        </p:nvSpPr>
        <p:spPr bwMode="auto">
          <a:xfrm>
            <a:off x="365125" y="4948535"/>
            <a:ext cx="6334536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Body: </a:t>
            </a:r>
            <a:r>
              <a:rPr lang="en-US" sz="2000" dirty="0">
                <a:latin typeface="Calibri" pitchFamily="34" charset="0"/>
              </a:rPr>
              <a:t>y at 12(%ebp), x at 8(%ebp)</a:t>
            </a:r>
            <a:endParaRPr lang="en-US" dirty="0">
              <a:latin typeface="Calibri" pitchFamily="34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400800" y="1219200"/>
            <a:ext cx="2514600" cy="3581400"/>
            <a:chOff x="3984" y="1008"/>
            <a:chExt cx="1584" cy="2256"/>
          </a:xfrm>
        </p:grpSpPr>
        <p:sp>
          <p:nvSpPr>
            <p:cNvPr id="67" name="Rectangle 4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eax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8" name="Rectangle 5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 smtClean="0">
                  <a:latin typeface="Courier New" pitchFamily="49" charset="0"/>
                </a:rPr>
                <a:t>ecx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9" name="Rectangle 6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 smtClean="0">
                  <a:latin typeface="Courier New" pitchFamily="49" charset="0"/>
                </a:rPr>
                <a:t>edx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70" name="Rectangle 7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%ebx</a:t>
              </a:r>
            </a:p>
          </p:txBody>
        </p:sp>
        <p:sp>
          <p:nvSpPr>
            <p:cNvPr id="71" name="Rectangle 8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%esi</a:t>
              </a:r>
            </a:p>
          </p:txBody>
        </p:sp>
        <p:sp>
          <p:nvSpPr>
            <p:cNvPr id="72" name="Rectangle 9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%edi</a:t>
              </a:r>
            </a:p>
          </p:txBody>
        </p:sp>
        <p:sp>
          <p:nvSpPr>
            <p:cNvPr id="73" name="Rectangle 10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%esp</a:t>
              </a:r>
            </a:p>
          </p:txBody>
        </p:sp>
        <p:sp>
          <p:nvSpPr>
            <p:cNvPr id="74" name="Rectangle 11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%ebp</a:t>
              </a:r>
            </a:p>
          </p:txBody>
        </p:sp>
      </p:grpSp>
      <p:sp>
        <p:nvSpPr>
          <p:cNvPr id="75" name="Rectangle 74"/>
          <p:cNvSpPr/>
          <p:nvPr/>
        </p:nvSpPr>
        <p:spPr bwMode="auto">
          <a:xfrm>
            <a:off x="8305800" y="12192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%al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7696200" y="12192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%ah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8305800" y="16764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</a:t>
            </a:r>
            <a:r>
              <a:rPr lang="en-US" sz="1800" dirty="0" err="1" smtClean="0">
                <a:solidFill>
                  <a:srgbClr val="000000"/>
                </a:solidFill>
                <a:latin typeface="Courier New" pitchFamily="49" charset="0"/>
              </a:rPr>
              <a:t>cl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7696200" y="16764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</a:t>
            </a:r>
            <a:r>
              <a:rPr lang="en-US" sz="1800" dirty="0" err="1" smtClean="0">
                <a:solidFill>
                  <a:srgbClr val="000000"/>
                </a:solidFill>
                <a:latin typeface="Courier New" pitchFamily="49" charset="0"/>
              </a:rPr>
              <a:t>ch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8305800" y="21336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%dl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7696200" y="21336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%dh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8305800" y="25908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</a:t>
            </a:r>
            <a:r>
              <a:rPr lang="en-US" sz="1800" dirty="0" err="1" smtClean="0">
                <a:solidFill>
                  <a:srgbClr val="000000"/>
                </a:solidFill>
                <a:latin typeface="Courier New" pitchFamily="49" charset="0"/>
              </a:rPr>
              <a:t>bl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7696200" y="2590800"/>
            <a:ext cx="609600" cy="3810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%</a:t>
            </a:r>
            <a:r>
              <a:rPr lang="en-US" sz="1800" dirty="0" err="1" smtClean="0">
                <a:solidFill>
                  <a:srgbClr val="000000"/>
                </a:solidFill>
                <a:latin typeface="Courier New" pitchFamily="49" charset="0"/>
              </a:rPr>
              <a:t>bh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4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735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23501</TotalTime>
  <Words>566</Words>
  <Application>Microsoft Office PowerPoint</Application>
  <PresentationFormat>On-screen Show (4:3)</PresentationFormat>
  <Paragraphs>220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template2010</vt:lpstr>
      <vt:lpstr>Conditionals and Control Flow</vt:lpstr>
      <vt:lpstr>Jumping</vt:lpstr>
      <vt:lpstr>Processor State (IA32, Partial)</vt:lpstr>
      <vt:lpstr>Condition Codes (Implicit Setting)</vt:lpstr>
      <vt:lpstr>Condition Codes (Explicit Setting: Compare)</vt:lpstr>
      <vt:lpstr>Condition Codes (Explicit Setting: Test)</vt:lpstr>
      <vt:lpstr>Reading Condition Codes</vt:lpstr>
      <vt:lpstr>Reading Condition Codes (Cont.)</vt:lpstr>
      <vt:lpstr>Reading Condition Codes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creator>Borriello/Ceze</dc:creator>
  <dc:description/>
  <cp:lastModifiedBy>CSE</cp:lastModifiedBy>
  <cp:revision>421</cp:revision>
  <cp:lastPrinted>2013-01-25T18:29:38Z</cp:lastPrinted>
  <dcterms:created xsi:type="dcterms:W3CDTF">2012-04-20T08:37:20Z</dcterms:created>
  <dcterms:modified xsi:type="dcterms:W3CDTF">2013-04-09T01:16:53Z</dcterms:modified>
</cp:coreProperties>
</file>