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73" r:id="rId1"/>
    <p:sldMasterId id="2147483683" r:id="rId2"/>
  </p:sldMasterIdLst>
  <p:notesMasterIdLst>
    <p:notesMasterId r:id="rId10"/>
  </p:notesMasterIdLst>
  <p:handoutMasterIdLst>
    <p:handoutMasterId r:id="rId11"/>
  </p:handoutMasterIdLst>
  <p:sldIdLst>
    <p:sldId id="304" r:id="rId3"/>
    <p:sldId id="257" r:id="rId4"/>
    <p:sldId id="296" r:id="rId5"/>
    <p:sldId id="297" r:id="rId6"/>
    <p:sldId id="298" r:id="rId7"/>
    <p:sldId id="299" r:id="rId8"/>
    <p:sldId id="306" r:id="rId9"/>
  </p:sldIdLst>
  <p:sldSz cx="9144000" cy="6858000" type="screen4x3"/>
  <p:notesSz cx="9586913" cy="7302500"/>
  <p:custDataLst>
    <p:tags r:id="rId12"/>
  </p:custDataLst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34" charset="0"/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ＭＳ Ｐゴシック" pitchFamily="34" charset="-128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34" charset="0"/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ＭＳ Ｐゴシック" pitchFamily="34" charset="-128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34" charset="0"/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ＭＳ Ｐゴシック" pitchFamily="34" charset="-128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34" charset="0"/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ＭＳ Ｐゴシック" pitchFamily="34" charset="-128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34" charset="0"/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ＭＳ Ｐゴシック" pitchFamily="34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ＭＳ Ｐゴシック" pitchFamily="34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ＭＳ Ｐゴシック" pitchFamily="34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ＭＳ Ｐゴシック" pitchFamily="34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ＭＳ Ｐゴシック" pitchFamily="34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29" autoAdjust="0"/>
  </p:normalViewPr>
  <p:slideViewPr>
    <p:cSldViewPr>
      <p:cViewPr>
        <p:scale>
          <a:sx n="117" d="100"/>
          <a:sy n="117" d="100"/>
        </p:scale>
        <p:origin x="-1464" y="-4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194"/>
        <p:guide pos="28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153635" cy="36518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 typeface="Times New Roman" pitchFamily="-109" charset="0"/>
              <a:buNone/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31195" y="1"/>
            <a:ext cx="4153635" cy="36518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 typeface="Times New Roman" pitchFamily="-109" charset="0"/>
              <a:buNone/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fld id="{69A312C9-DEE7-524E-B6AD-326BFC190E84}" type="datetime1">
              <a:rPr lang="en-US"/>
              <a:pPr>
                <a:defRPr/>
              </a:pPr>
              <a:t>4/9/2013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936106"/>
            <a:ext cx="4153635" cy="365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 typeface="Times New Roman" pitchFamily="-109" charset="0"/>
              <a:buNone/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31195" y="6936106"/>
            <a:ext cx="4153635" cy="365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buFont typeface="Times New Roman" pitchFamily="-109" charset="0"/>
              <a:buNone/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fld id="{8FBC9026-38BE-704B-962B-EE795F7854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1367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186113" y="581025"/>
            <a:ext cx="3829050" cy="2871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021215" y="3638554"/>
            <a:ext cx="8161381" cy="344628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4426653" cy="38211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Font typeface="Times New Roman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5775074" y="0"/>
            <a:ext cx="4426653" cy="38211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Font typeface="Times New Roman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7278315"/>
            <a:ext cx="4426653" cy="38211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buFont typeface="Times New Roman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5775074" y="7278315"/>
            <a:ext cx="4426653" cy="38211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buFont typeface="Times New Roman" pitchFamily="-109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-109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fld id="{5E22BDE2-C154-9A43-AAE0-0757C991E7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79886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34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37931725" indent="-37474525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34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109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109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109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736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34" charset="0"/>
              <a:buNone/>
            </a:pPr>
            <a:fld id="{5F53C5CB-B013-9948-B410-CA71AADBE755}" type="slidenum">
              <a:rPr lang="en-US">
                <a:latin typeface="Times New Roman" pitchFamily="34" charset="0"/>
                <a:ea typeface="ＭＳ Ｐゴシック" pitchFamily="34" charset="-128"/>
                <a:cs typeface="ＭＳ Ｐゴシック" pitchFamily="34" charset="-128"/>
              </a:rPr>
              <a:pPr>
                <a:buFont typeface="Times New Roman" pitchFamily="34" charset="0"/>
                <a:buNone/>
              </a:pPr>
              <a:t>2</a:t>
            </a:fld>
            <a:endParaRPr lang="en-US">
              <a:latin typeface="Times New Roman" pitchFamily="34" charset="0"/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9219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2968625" y="555625"/>
            <a:ext cx="3648075" cy="27368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922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58692" y="3468053"/>
            <a:ext cx="7669530" cy="3285460"/>
          </a:xfrm>
          <a:noFill/>
          <a:ln/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pitchFamily="34" charset="0"/>
              <a:ea typeface="DejaVu Sans" charset="0"/>
              <a:cs typeface="DejaVu Sans" charset="0"/>
            </a:endParaRPr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0" y="0"/>
            <a:ext cx="2085" cy="121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</a:pPr>
            <a:fld id="{441ED874-874C-1842-BE2E-39B303BA4202}" type="slidenum">
              <a:rPr lang="en-US" sz="2400" b="1">
                <a:solidFill>
                  <a:srgbClr val="000000"/>
                </a:solidFill>
                <a:latin typeface="Arial Narrow" pitchFamily="34" charset="0"/>
              </a:rPr>
              <a:pPr>
                <a:lnSpc>
                  <a:spcPct val="100000"/>
                </a:lnSpc>
              </a:pPr>
              <a:t>2</a:t>
            </a:fld>
            <a:endParaRPr lang="en-US" sz="2400" b="1">
              <a:solidFill>
                <a:srgbClr val="000000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5E22BDE2-C154-9A43-AAE0-0757C991E798}" type="slidenum">
              <a:rPr lang="en-US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010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5E22BDE2-C154-9A43-AAE0-0757C991E798}" type="slidenum">
              <a:rPr lang="en-US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793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5E22BDE2-C154-9A43-AAE0-0757C991E798}" type="slidenum">
              <a:rPr lang="en-US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7635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5E22BDE2-C154-9A43-AAE0-0757C991E798}" type="slidenum">
              <a:rPr lang="en-US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763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7BB26-0AAA-9E4C-97D8-387DBFD256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Encoding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B4C98-D2E6-A74A-9C3E-4BF05FFA52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Encoding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D711E-F21A-3247-9E7A-24F1990013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Encoding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4CDC8-BC51-ED42-B40E-1B61ABA5B4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Encoding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>
                <a:solidFill>
                  <a:srgbClr val="000000">
                    <a:tint val="75000"/>
                  </a:srgbClr>
                </a:solidFill>
              </a:rPr>
              <a:t>Winter 2013</a:t>
            </a: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>
                <a:solidFill>
                  <a:srgbClr val="000000">
                    <a:tint val="75000"/>
                  </a:srgbClr>
                </a:solidFill>
              </a:rPr>
              <a:t>Encoding</a:t>
            </a:r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972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>
                <a:solidFill>
                  <a:srgbClr val="000000">
                    <a:tint val="75000"/>
                  </a:srgbClr>
                </a:solidFill>
              </a:rPr>
              <a:t>Winter 2013</a:t>
            </a: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>
                <a:solidFill>
                  <a:srgbClr val="000000">
                    <a:tint val="75000"/>
                  </a:srgbClr>
                </a:solidFill>
              </a:rPr>
              <a:t>Encoding</a:t>
            </a:r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9862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>
                <a:solidFill>
                  <a:srgbClr val="000000">
                    <a:tint val="75000"/>
                  </a:srgbClr>
                </a:solidFill>
              </a:rPr>
              <a:t>Winter 2013</a:t>
            </a: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>
                <a:solidFill>
                  <a:srgbClr val="000000">
                    <a:tint val="75000"/>
                  </a:srgbClr>
                </a:solidFill>
              </a:rPr>
              <a:t>Encoding</a:t>
            </a:r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9751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>
                <a:solidFill>
                  <a:srgbClr val="000000">
                    <a:tint val="75000"/>
                  </a:srgbClr>
                </a:solidFill>
              </a:rPr>
              <a:t>Winter 2013</a:t>
            </a: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>
                <a:solidFill>
                  <a:srgbClr val="000000">
                    <a:tint val="75000"/>
                  </a:srgbClr>
                </a:solidFill>
              </a:rPr>
              <a:t>Encoding</a:t>
            </a:r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404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650" y="371475"/>
            <a:ext cx="83883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buFont typeface="Times New Roman" pitchFamily="-109" charset="0"/>
              <a:buNone/>
              <a:defRPr/>
            </a:pPr>
            <a:endParaRPr lang="en-US" dirty="0">
              <a:latin typeface="Times New Roman" pitchFamily="18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7625"/>
            <a:ext cx="2425700" cy="2762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buFont typeface="Times New Roman" pitchFamily="-109" charset="0"/>
              <a:buNone/>
              <a:defRPr/>
            </a:pPr>
            <a:r>
              <a:rPr lang="en-US" sz="1200" dirty="0">
                <a:solidFill>
                  <a:srgbClr val="DCB834"/>
                </a:solidFill>
                <a:latin typeface="Calibri" pitchFamily="34" charset="0"/>
                <a:ea typeface="ＭＳ Ｐゴシック" pitchFamily="-109" charset="-128"/>
                <a:cs typeface="Calibri" pitchFamily="34" charset="0"/>
              </a:rPr>
              <a:t>University of </a:t>
            </a:r>
            <a:r>
              <a:rPr lang="en-US" sz="1200" b="1" dirty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buFont typeface="Times New Roman" pitchFamily="-109" charset="0"/>
              <a:buNone/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ＭＳ Ｐゴシック" pitchFamily="-109" charset="-128"/>
                <a:cs typeface="Calibri" pitchFamily="34" charset="0"/>
              </a:defRPr>
            </a:lvl1pPr>
          </a:lstStyle>
          <a:p>
            <a:pPr>
              <a:defRPr/>
            </a:pPr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buFont typeface="Times New Roman" pitchFamily="-109" charset="0"/>
              <a:buNone/>
              <a:defRPr sz="1600">
                <a:solidFill>
                  <a:srgbClr val="898989"/>
                </a:solidFill>
                <a:latin typeface="Calibri" pitchFamily="-109" charset="0"/>
                <a:ea typeface="Calibri" pitchFamily="-109" charset="0"/>
                <a:cs typeface="Calibri" pitchFamily="-109" charset="0"/>
              </a:defRPr>
            </a:lvl1pPr>
          </a:lstStyle>
          <a:p>
            <a:pPr>
              <a:defRPr/>
            </a:pPr>
            <a:fld id="{60C7B913-B8F8-7246-AF4D-22064C40E8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722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Font typeface="Times New Roman" pitchFamily="-109" charset="0"/>
              <a:buNone/>
              <a:defRPr lang="en-US" sz="900" b="1" kern="120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pPr>
              <a:defRPr/>
            </a:pPr>
            <a:r>
              <a:rPr lang="en-US" smtClean="0"/>
              <a:t>Encoding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marL="119063" indent="-119063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ＭＳ Ｐゴシック" pitchFamily="-109" charset="-128"/>
          <a:cs typeface="ＭＳ Ｐゴシック" pitchFamily="-109" charset="-128"/>
        </a:defRPr>
      </a:lvl1pPr>
      <a:lvl2pPr marL="119063" indent="-119063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2pPr>
      <a:lvl3pPr marL="119063" indent="-119063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3pPr>
      <a:lvl4pPr marL="119063" indent="-119063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4pPr>
      <a:lvl5pPr marL="119063" indent="-119063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34" charset="2"/>
        <a:buChar char="¢"/>
        <a:defRPr sz="2400" b="1">
          <a:solidFill>
            <a:schemeClr val="tx1"/>
          </a:solidFill>
          <a:latin typeface="Calibri" pitchFamily="34" charset="0"/>
          <a:ea typeface="ＭＳ Ｐゴシック" pitchFamily="-109" charset="-128"/>
          <a:cs typeface="ＭＳ Ｐゴシック" pitchFamily="-109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34" charset="2"/>
        <a:buChar char="§"/>
        <a:defRPr sz="2000">
          <a:solidFill>
            <a:schemeClr val="tx1"/>
          </a:solidFill>
          <a:latin typeface="Calibri" pitchFamily="34" charset="0"/>
          <a:ea typeface="ＭＳ Ｐゴシック" pitchFamily="-109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itchFamily="34" charset="2"/>
        <a:buChar char="§"/>
        <a:defRPr sz="2000">
          <a:solidFill>
            <a:schemeClr val="tx1"/>
          </a:solidFill>
          <a:latin typeface="Calibri" pitchFamily="34" charset="0"/>
          <a:ea typeface="ＭＳ Ｐゴシック" pitchFamily="-109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  <a:ea typeface="ＭＳ Ｐゴシック" pitchFamily="-109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  <a:ea typeface="ＭＳ Ｐゴシック" pitchFamily="-109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400" eaLnBrk="0">
              <a:lnSpc>
                <a:spcPct val="100000"/>
              </a:lnSpc>
              <a:buClrTx/>
              <a:buSzTx/>
              <a:buFontTx/>
              <a:buNone/>
              <a:defRPr/>
            </a:pPr>
            <a:endParaRPr lang="en-US" sz="2400" dirty="0">
              <a:solidFill>
                <a:srgbClr val="00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defTabSz="914400" eaLnBrk="0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lang="en-US" sz="1200" b="1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University of Washington</a:t>
            </a:r>
            <a:endParaRPr lang="en-US" sz="1200" b="1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r>
              <a:rPr lang="en-US" b="1" smtClean="0">
                <a:solidFill>
                  <a:srgbClr val="000000">
                    <a:tint val="75000"/>
                  </a:srgbClr>
                </a:solidFill>
                <a:ea typeface="+mn-ea"/>
              </a:rPr>
              <a:t>Winter 2013</a:t>
            </a:r>
            <a:endParaRPr lang="en-US" b="1" dirty="0">
              <a:solidFill>
                <a:srgbClr val="000000">
                  <a:tint val="75000"/>
                </a:srgbClr>
              </a:solidFill>
              <a:ea typeface="+mn-ea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fld id="{7CBE8339-D2AD-46DC-A898-FD1E949067F0}" type="slidenum">
              <a:rPr lang="en-US" b="1" smtClean="0">
                <a:solidFill>
                  <a:srgbClr val="000000">
                    <a:tint val="75000"/>
                  </a:srgbClr>
                </a:solidFill>
                <a:ea typeface="+mn-ea"/>
              </a:rPr>
              <a:pPr defTabSz="914400" eaLnBrk="0">
                <a:lnSpc>
                  <a:spcPct val="100000"/>
                </a:lnSpc>
                <a:buClrTx/>
                <a:buSzTx/>
                <a:buFontTx/>
                <a:buNone/>
              </a:pPr>
              <a:t>‹#›</a:t>
            </a:fld>
            <a:endParaRPr lang="en-US" b="1" dirty="0">
              <a:solidFill>
                <a:srgbClr val="000000">
                  <a:tint val="75000"/>
                </a:srgbClr>
              </a:solidFill>
              <a:ea typeface="+mn-ea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pPr defTabSz="914400">
              <a:lnSpc>
                <a:spcPct val="100000"/>
              </a:lnSpc>
              <a:buClrTx/>
              <a:buSzTx/>
              <a:buFontTx/>
              <a:buNone/>
            </a:pPr>
            <a:r>
              <a:rPr lang="en-US" smtClean="0">
                <a:solidFill>
                  <a:srgbClr val="000000">
                    <a:tint val="75000"/>
                  </a:srgbClr>
                </a:solidFill>
              </a:rPr>
              <a:t>Encoding</a:t>
            </a:r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525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304800"/>
            <a:ext cx="2538582" cy="762000"/>
          </a:xfrm>
        </p:spPr>
        <p:txBody>
          <a:bodyPr/>
          <a:lstStyle/>
          <a:p>
            <a:r>
              <a:rPr lang="en-US" smtClean="0"/>
              <a:t>Roadmap</a:t>
            </a:r>
            <a:endParaRPr lang="en-US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57200" y="1434490"/>
            <a:ext cx="3733800" cy="13208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r>
              <a:rPr lang="en-US" sz="1600" b="1" dirty="0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car *c = malloc(sizeof(car));</a:t>
            </a:r>
          </a:p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r>
              <a:rPr lang="en-US" sz="1600" b="1" dirty="0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c-&gt;miles = 100;</a:t>
            </a:r>
          </a:p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r>
              <a:rPr lang="en-US" sz="1600" b="1" dirty="0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c-&gt;gals = 17;</a:t>
            </a:r>
          </a:p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r>
              <a:rPr lang="en-US" sz="1600" b="1" dirty="0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float mpg = get_mpg(c);</a:t>
            </a:r>
          </a:p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r>
              <a:rPr lang="en-US" sz="1600" b="1" dirty="0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free(c);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4343400" y="1425714"/>
            <a:ext cx="2438400" cy="1320874"/>
          </a:xfrm>
          <a:prstGeom prst="rect">
            <a:avLst/>
          </a:prstGeom>
          <a:solidFill>
            <a:srgbClr val="D2D2F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r>
              <a:rPr lang="en-US" sz="1600" b="1" dirty="0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Car c = new Car();</a:t>
            </a:r>
          </a:p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r>
              <a:rPr lang="en-US" sz="1600" b="1" dirty="0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c.setMiles(100);</a:t>
            </a:r>
          </a:p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r>
              <a:rPr lang="en-US" sz="1600" b="1" dirty="0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c.setGals(17);</a:t>
            </a:r>
          </a:p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r>
              <a:rPr lang="en-US" sz="1600" b="1" dirty="0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float mpg =</a:t>
            </a:r>
            <a:br>
              <a:rPr lang="en-US" sz="1600" b="1" dirty="0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</a:br>
            <a:r>
              <a:rPr lang="en-US" sz="1600" b="1" dirty="0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    c.getMPG();</a:t>
            </a: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905000" y="2938884"/>
            <a:ext cx="3471081" cy="1382430"/>
          </a:xfrm>
          <a:prstGeom prst="rect">
            <a:avLst/>
          </a:prstGeom>
          <a:solidFill>
            <a:srgbClr val="D2D2F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get_mpg:</a:t>
            </a:r>
          </a:p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    pushq   %rbp</a:t>
            </a:r>
          </a:p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    movq    %rsp, %rbp</a:t>
            </a:r>
          </a:p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    ...</a:t>
            </a:r>
          </a:p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    popq    %rbp</a:t>
            </a:r>
          </a:p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    ret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7855" y="5649630"/>
            <a:ext cx="1204945" cy="105597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5727354"/>
            <a:ext cx="1828800" cy="93268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1752600" y="5649630"/>
            <a:ext cx="7010400" cy="1055970"/>
          </a:xfrm>
          <a:prstGeom prst="rect">
            <a:avLst/>
          </a:prstGeom>
          <a:noFill/>
          <a:ln w="1905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endParaRPr lang="en-US" sz="2400" b="1" smtClean="0">
              <a:solidFill>
                <a:srgbClr val="000000"/>
              </a:solidFill>
              <a:latin typeface="Arial Narrow" pitchFamily="34" charset="0"/>
              <a:ea typeface="+mn-ea"/>
              <a:cs typeface="+mn-cs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626100" y="4444347"/>
            <a:ext cx="2984500" cy="1017305"/>
            <a:chOff x="2057400" y="4480727"/>
            <a:chExt cx="2984500" cy="10173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76600" y="4480727"/>
              <a:ext cx="772668" cy="1017305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7400" y="4597400"/>
              <a:ext cx="1081903" cy="8128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67200" y="4522721"/>
              <a:ext cx="774700" cy="897741"/>
            </a:xfrm>
            <a:prstGeom prst="rect">
              <a:avLst/>
            </a:prstGeom>
          </p:spPr>
        </p:pic>
      </p:grpSp>
      <p:sp>
        <p:nvSpPr>
          <p:cNvPr id="22" name="TextBox 21"/>
          <p:cNvSpPr txBox="1"/>
          <p:nvPr/>
        </p:nvSpPr>
        <p:spPr>
          <a:xfrm>
            <a:off x="4343400" y="103438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rPr>
              <a:t>Java: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101878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rPr>
              <a:t>C: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2873514"/>
            <a:ext cx="1412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rPr>
              <a:t>Assembly language: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1488" y="4430696"/>
            <a:ext cx="1412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rPr>
              <a:t>Machine code:</a:t>
            </a:r>
          </a:p>
        </p:txBody>
      </p: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1905000" y="4473714"/>
            <a:ext cx="3471081" cy="951542"/>
          </a:xfrm>
          <a:prstGeom prst="rect">
            <a:avLst/>
          </a:prstGeom>
          <a:solidFill>
            <a:srgbClr val="D2D2F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0111010000011000</a:t>
            </a:r>
          </a:p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100011010000010000000010</a:t>
            </a:r>
          </a:p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1000100111000010</a:t>
            </a:r>
          </a:p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110000011111101000011111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" y="5561798"/>
            <a:ext cx="1412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rPr>
              <a:t>Computer system: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50125" y="4030586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r>
              <a:rPr lang="en-US" sz="2000" b="1" dirty="0" smtClean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rPr>
              <a:t>OS: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5562600" y="4419600"/>
            <a:ext cx="3048000" cy="1055970"/>
          </a:xfrm>
          <a:prstGeom prst="rect">
            <a:avLst/>
          </a:prstGeom>
          <a:noFill/>
          <a:ln w="1905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>
              <a:lnSpc>
                <a:spcPct val="100000"/>
              </a:lnSpc>
              <a:buClrTx/>
              <a:buSzTx/>
              <a:buFontTx/>
              <a:buNone/>
            </a:pPr>
            <a:endParaRPr lang="en-US" sz="2400" b="1" smtClean="0">
              <a:solidFill>
                <a:srgbClr val="000000"/>
              </a:solidFill>
              <a:latin typeface="Arial Narrow" pitchFamily="34" charset="0"/>
              <a:ea typeface="+mn-ea"/>
              <a:cs typeface="+mn-cs"/>
            </a:endParaRPr>
          </a:p>
        </p:txBody>
      </p:sp>
      <p:cxnSp>
        <p:nvCxnSpPr>
          <p:cNvPr id="32" name="Straight Arrow Connector 31"/>
          <p:cNvCxnSpPr>
            <a:stCxn id="9" idx="2"/>
          </p:cNvCxnSpPr>
          <p:nvPr/>
        </p:nvCxnSpPr>
        <p:spPr bwMode="auto">
          <a:xfrm>
            <a:off x="2324100" y="2755364"/>
            <a:ext cx="571500" cy="183520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37" name="Straight Arrow Connector 36"/>
          <p:cNvCxnSpPr>
            <a:stCxn id="10" idx="2"/>
          </p:cNvCxnSpPr>
          <p:nvPr/>
        </p:nvCxnSpPr>
        <p:spPr bwMode="auto">
          <a:xfrm flipH="1">
            <a:off x="4876800" y="2746588"/>
            <a:ext cx="685800" cy="192296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0" name="Straight Arrow Connector 39"/>
          <p:cNvCxnSpPr>
            <a:endCxn id="27" idx="0"/>
          </p:cNvCxnSpPr>
          <p:nvPr/>
        </p:nvCxnSpPr>
        <p:spPr bwMode="auto">
          <a:xfrm>
            <a:off x="3640541" y="4191000"/>
            <a:ext cx="0" cy="282714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3640541" y="5384082"/>
            <a:ext cx="0" cy="282714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>
            <a:off x="6781800" y="5384082"/>
            <a:ext cx="0" cy="282714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pic>
        <p:nvPicPr>
          <p:cNvPr id="47" name="Picture 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74125" y="5776393"/>
            <a:ext cx="774475" cy="803518"/>
          </a:xfrm>
          <a:prstGeom prst="rect">
            <a:avLst/>
          </a:prstGeom>
        </p:spPr>
      </p:pic>
      <p:grpSp>
        <p:nvGrpSpPr>
          <p:cNvPr id="33" name="Group 32"/>
          <p:cNvGrpSpPr/>
          <p:nvPr/>
        </p:nvGrpSpPr>
        <p:grpSpPr>
          <a:xfrm>
            <a:off x="533400" y="1981200"/>
            <a:ext cx="1790700" cy="457200"/>
            <a:chOff x="533400" y="1981200"/>
            <a:chExt cx="1790700" cy="457200"/>
          </a:xfrm>
        </p:grpSpPr>
        <p:cxnSp>
          <p:nvCxnSpPr>
            <p:cNvPr id="34" name="Straight Connector 33"/>
            <p:cNvCxnSpPr/>
            <p:nvPr/>
          </p:nvCxnSpPr>
          <p:spPr bwMode="auto">
            <a:xfrm>
              <a:off x="1864262" y="1981200"/>
              <a:ext cx="459838" cy="0"/>
            </a:xfrm>
            <a:prstGeom prst="line">
              <a:avLst/>
            </a:prstGeom>
            <a:noFill/>
            <a:ln w="38100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/>
            <p:cNvCxnSpPr/>
            <p:nvPr/>
          </p:nvCxnSpPr>
          <p:spPr bwMode="auto">
            <a:xfrm>
              <a:off x="1752600" y="2209800"/>
              <a:ext cx="304800" cy="0"/>
            </a:xfrm>
            <a:prstGeom prst="line">
              <a:avLst/>
            </a:prstGeom>
            <a:noFill/>
            <a:ln w="38100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/>
            <p:nvPr/>
          </p:nvCxnSpPr>
          <p:spPr bwMode="auto">
            <a:xfrm>
              <a:off x="533400" y="2438400"/>
              <a:ext cx="685800" cy="0"/>
            </a:xfrm>
            <a:prstGeom prst="line">
              <a:avLst/>
            </a:prstGeom>
            <a:noFill/>
            <a:ln w="38100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8" name="TextBox 105"/>
          <p:cNvSpPr txBox="1"/>
          <p:nvPr/>
        </p:nvSpPr>
        <p:spPr>
          <a:xfrm>
            <a:off x="7004858" y="381000"/>
            <a:ext cx="2133601" cy="2926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Memory &amp; data</a:t>
            </a:r>
          </a:p>
          <a:p>
            <a:r>
              <a:rPr lang="en-US" sz="1800" dirty="0">
                <a:solidFill>
                  <a:srgbClr val="FF0000"/>
                </a:solidFill>
                <a:latin typeface="Calibri" pitchFamily="34" charset="0"/>
              </a:rPr>
              <a:t>Integers &amp; floats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Machine code &amp; C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x86 </a:t>
            </a:r>
            <a:r>
              <a:rPr lang="en-US" sz="1800" dirty="0" smtClean="0">
                <a:solidFill>
                  <a:srgbClr val="999999"/>
                </a:solidFill>
                <a:latin typeface="Calibri" pitchFamily="34" charset="0"/>
              </a:rPr>
              <a:t>assembly</a:t>
            </a:r>
            <a:endParaRPr lang="en-US" sz="1800" dirty="0">
              <a:solidFill>
                <a:srgbClr val="999999"/>
              </a:solidFill>
              <a:latin typeface="Calibri" pitchFamily="34" charset="0"/>
            </a:endParaRP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Procedures &amp; stacks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Arrays &amp; structs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Memory &amp; caches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Processes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Virtual memory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Memory allocation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Java vs. C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>
                    <a:tint val="75000"/>
                  </a:srgbClr>
                </a:solidFill>
              </a:rPr>
              <a:t>Encoding</a:t>
            </a: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35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>
          <a:xfrm>
            <a:off x="357018" y="435678"/>
            <a:ext cx="8634582" cy="762000"/>
          </a:xfrm>
        </p:spPr>
        <p:txBody>
          <a:bodyPr/>
          <a:lstStyle/>
          <a:p>
            <a:r>
              <a:rPr lang="en-US" dirty="0" smtClean="0"/>
              <a:t>Section 2: Integer &amp; Floating Point Numbers</a:t>
            </a:r>
          </a:p>
        </p:txBody>
      </p:sp>
      <p:sp>
        <p:nvSpPr>
          <p:cNvPr id="8195" name="Content Placeholder 2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Representation of integers: unsigned and signed</a:t>
            </a:r>
          </a:p>
          <a:p>
            <a:r>
              <a:rPr lang="en-US" dirty="0" smtClean="0"/>
              <a:t>Unsigned and signed integers in C</a:t>
            </a:r>
          </a:p>
          <a:p>
            <a:r>
              <a:rPr lang="en-US" dirty="0" smtClean="0"/>
              <a:t>Arithmetic and shifting</a:t>
            </a:r>
          </a:p>
          <a:p>
            <a:r>
              <a:rPr lang="en-US" dirty="0" smtClean="0"/>
              <a:t>Sign extension</a:t>
            </a:r>
          </a:p>
          <a:p>
            <a:endParaRPr lang="en-US" dirty="0" smtClean="0"/>
          </a:p>
          <a:p>
            <a:r>
              <a:rPr lang="en-US" dirty="0"/>
              <a:t>Background: fractional binary numbers</a:t>
            </a:r>
          </a:p>
          <a:p>
            <a:r>
              <a:rPr lang="en-US" dirty="0"/>
              <a:t>IEEE floating-point standard</a:t>
            </a:r>
          </a:p>
          <a:p>
            <a:r>
              <a:rPr lang="en-US" dirty="0"/>
              <a:t>Floating-point operations and rounding</a:t>
            </a:r>
          </a:p>
          <a:p>
            <a:r>
              <a:rPr lang="en-US" dirty="0"/>
              <a:t>Floating-point in C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Encoding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before we get to integers….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about encoding a standard deck of playing cards?</a:t>
            </a:r>
          </a:p>
          <a:p>
            <a:r>
              <a:rPr lang="en-US" dirty="0" smtClean="0"/>
              <a:t>52 cards in 4 suits</a:t>
            </a:r>
          </a:p>
          <a:p>
            <a:pPr lvl="1"/>
            <a:r>
              <a:rPr lang="en-US" dirty="0" smtClean="0"/>
              <a:t>How do we encode suits, face cards?</a:t>
            </a:r>
          </a:p>
          <a:p>
            <a:r>
              <a:rPr lang="en-US" dirty="0" smtClean="0"/>
              <a:t>What operations do we want to make easy to implement?</a:t>
            </a:r>
          </a:p>
          <a:p>
            <a:pPr lvl="1"/>
            <a:r>
              <a:rPr lang="en-US" dirty="0" smtClean="0"/>
              <a:t>Which is the higher value card?</a:t>
            </a:r>
          </a:p>
          <a:p>
            <a:pPr lvl="1"/>
            <a:r>
              <a:rPr lang="en-US" dirty="0" smtClean="0"/>
              <a:t>Are they the same suit?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Encoding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3962400"/>
            <a:ext cx="6324600" cy="260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981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possible representations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52 cards – 52 bits with bit corresponding to card set to 1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“One-hot” encoding</a:t>
            </a:r>
          </a:p>
          <a:p>
            <a:pPr lvl="1"/>
            <a:r>
              <a:rPr lang="en-US" dirty="0" smtClean="0"/>
              <a:t>Drawbacks:</a:t>
            </a:r>
          </a:p>
          <a:p>
            <a:pPr lvl="2"/>
            <a:r>
              <a:rPr lang="en-US" dirty="0"/>
              <a:t>Hard to compare values and suits</a:t>
            </a:r>
          </a:p>
          <a:p>
            <a:pPr lvl="2"/>
            <a:r>
              <a:rPr lang="en-US" dirty="0"/>
              <a:t>Large number of bits required</a:t>
            </a:r>
            <a:br>
              <a:rPr lang="en-US" dirty="0"/>
            </a:br>
            <a:endParaRPr lang="en-US" dirty="0"/>
          </a:p>
          <a:p>
            <a:r>
              <a:rPr lang="en-US" dirty="0" smtClean="0"/>
              <a:t>4 bits for suit, 13 bits for card value – 17 bits with two set to 1</a:t>
            </a:r>
          </a:p>
          <a:p>
            <a:endParaRPr lang="en-US" dirty="0"/>
          </a:p>
          <a:p>
            <a:pPr lvl="1"/>
            <a:r>
              <a:rPr lang="en-US" dirty="0" smtClean="0"/>
              <a:t>“Two-hot” encoding</a:t>
            </a:r>
          </a:p>
          <a:p>
            <a:pPr lvl="1"/>
            <a:r>
              <a:rPr lang="en-US" dirty="0"/>
              <a:t>Easier to compare suits and values</a:t>
            </a:r>
          </a:p>
          <a:p>
            <a:pPr lvl="2"/>
            <a:r>
              <a:rPr lang="en-US" dirty="0"/>
              <a:t>Still an excessive number of bits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Encoding</a:t>
            </a:r>
            <a:endParaRPr lang="en-US"/>
          </a:p>
        </p:txBody>
      </p:sp>
      <p:grpSp>
        <p:nvGrpSpPr>
          <p:cNvPr id="72" name="Group 71"/>
          <p:cNvGrpSpPr/>
          <p:nvPr/>
        </p:nvGrpSpPr>
        <p:grpSpPr>
          <a:xfrm>
            <a:off x="189752" y="2057400"/>
            <a:ext cx="8763000" cy="136922"/>
            <a:chOff x="152400" y="1981200"/>
            <a:chExt cx="9753600" cy="152400"/>
          </a:xfrm>
        </p:grpSpPr>
        <p:sp>
          <p:nvSpPr>
            <p:cNvPr id="7" name="Rectangle 6"/>
            <p:cNvSpPr/>
            <p:nvPr/>
          </p:nvSpPr>
          <p:spPr bwMode="auto">
            <a:xfrm>
              <a:off x="1524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3048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4572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6096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7620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9144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10668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12192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13716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15240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16764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18288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19812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21336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22860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24384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25908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27432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28956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30480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32004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33528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35052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36576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38100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39624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41148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42672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44196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45720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47244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48768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50292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51816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53340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54864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56388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57912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59436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60960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62484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64008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65532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67056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68580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70104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71628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73152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74676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76200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77724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79248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80772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82296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83820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85344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86868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88392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89916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91440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92964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94488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96012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97536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  <p:cxnSp>
        <p:nvCxnSpPr>
          <p:cNvPr id="74" name="Straight Connector 73"/>
          <p:cNvCxnSpPr/>
          <p:nvPr/>
        </p:nvCxnSpPr>
        <p:spPr bwMode="auto">
          <a:xfrm flipV="1">
            <a:off x="1838138" y="2278607"/>
            <a:ext cx="7107436" cy="7393"/>
          </a:xfrm>
          <a:prstGeom prst="line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8" name="Text Box 6"/>
          <p:cNvSpPr txBox="1">
            <a:spLocks noChangeArrowheads="1"/>
          </p:cNvSpPr>
          <p:nvPr/>
        </p:nvSpPr>
        <p:spPr bwMode="auto">
          <a:xfrm>
            <a:off x="4233895" y="2233297"/>
            <a:ext cx="4114062" cy="353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800000"/>
                </a:solidFill>
              </a:rPr>
              <a:t>low-order 52 bits of 64-bit word</a:t>
            </a:r>
            <a:endParaRPr lang="en-US" b="1" dirty="0">
              <a:solidFill>
                <a:srgbClr val="800000"/>
              </a:solidFill>
            </a:endParaRPr>
          </a:p>
        </p:txBody>
      </p:sp>
      <p:grpSp>
        <p:nvGrpSpPr>
          <p:cNvPr id="79" name="Group 78"/>
          <p:cNvGrpSpPr/>
          <p:nvPr/>
        </p:nvGrpSpPr>
        <p:grpSpPr>
          <a:xfrm>
            <a:off x="211423" y="4943209"/>
            <a:ext cx="8763000" cy="136922"/>
            <a:chOff x="152400" y="1981200"/>
            <a:chExt cx="9753600" cy="152400"/>
          </a:xfrm>
        </p:grpSpPr>
        <p:sp>
          <p:nvSpPr>
            <p:cNvPr id="80" name="Rectangle 79"/>
            <p:cNvSpPr/>
            <p:nvPr/>
          </p:nvSpPr>
          <p:spPr bwMode="auto">
            <a:xfrm>
              <a:off x="1524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3048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4572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6096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7620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 bwMode="auto">
            <a:xfrm>
              <a:off x="9144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 bwMode="auto">
            <a:xfrm>
              <a:off x="10668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87" name="Rectangle 86"/>
            <p:cNvSpPr/>
            <p:nvPr/>
          </p:nvSpPr>
          <p:spPr bwMode="auto">
            <a:xfrm>
              <a:off x="12192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 bwMode="auto">
            <a:xfrm>
              <a:off x="13716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89" name="Rectangle 88"/>
            <p:cNvSpPr/>
            <p:nvPr/>
          </p:nvSpPr>
          <p:spPr bwMode="auto">
            <a:xfrm>
              <a:off x="15240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 bwMode="auto">
            <a:xfrm>
              <a:off x="16764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91" name="Rectangle 90"/>
            <p:cNvSpPr/>
            <p:nvPr/>
          </p:nvSpPr>
          <p:spPr bwMode="auto">
            <a:xfrm>
              <a:off x="18288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92" name="Rectangle 91"/>
            <p:cNvSpPr/>
            <p:nvPr/>
          </p:nvSpPr>
          <p:spPr bwMode="auto">
            <a:xfrm>
              <a:off x="19812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93" name="Rectangle 92"/>
            <p:cNvSpPr/>
            <p:nvPr/>
          </p:nvSpPr>
          <p:spPr bwMode="auto">
            <a:xfrm>
              <a:off x="21336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 bwMode="auto">
            <a:xfrm>
              <a:off x="22860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95" name="Rectangle 94"/>
            <p:cNvSpPr/>
            <p:nvPr/>
          </p:nvSpPr>
          <p:spPr bwMode="auto">
            <a:xfrm>
              <a:off x="24384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96" name="Rectangle 95"/>
            <p:cNvSpPr/>
            <p:nvPr/>
          </p:nvSpPr>
          <p:spPr bwMode="auto">
            <a:xfrm>
              <a:off x="25908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97" name="Rectangle 96"/>
            <p:cNvSpPr/>
            <p:nvPr/>
          </p:nvSpPr>
          <p:spPr bwMode="auto">
            <a:xfrm>
              <a:off x="27432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98" name="Rectangle 97"/>
            <p:cNvSpPr/>
            <p:nvPr/>
          </p:nvSpPr>
          <p:spPr bwMode="auto">
            <a:xfrm>
              <a:off x="28956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30480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32004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33528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 bwMode="auto">
            <a:xfrm>
              <a:off x="35052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03" name="Rectangle 102"/>
            <p:cNvSpPr/>
            <p:nvPr/>
          </p:nvSpPr>
          <p:spPr bwMode="auto">
            <a:xfrm>
              <a:off x="36576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38100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39624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41148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42672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44196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45720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47244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48768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50292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51816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53340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54864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56388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57912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59436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60960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62484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64008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65532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67056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68580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70104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71628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73152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74676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76200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77724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79248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80772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82296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83820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35" name="Rectangle 134"/>
            <p:cNvSpPr/>
            <p:nvPr/>
          </p:nvSpPr>
          <p:spPr bwMode="auto">
            <a:xfrm>
              <a:off x="85344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36" name="Rectangle 135"/>
            <p:cNvSpPr/>
            <p:nvPr/>
          </p:nvSpPr>
          <p:spPr bwMode="auto">
            <a:xfrm>
              <a:off x="86868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37" name="Rectangle 136"/>
            <p:cNvSpPr/>
            <p:nvPr/>
          </p:nvSpPr>
          <p:spPr bwMode="auto">
            <a:xfrm>
              <a:off x="88392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38" name="Rectangle 137"/>
            <p:cNvSpPr/>
            <p:nvPr/>
          </p:nvSpPr>
          <p:spPr bwMode="auto">
            <a:xfrm>
              <a:off x="89916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39" name="Rectangle 138"/>
            <p:cNvSpPr/>
            <p:nvPr/>
          </p:nvSpPr>
          <p:spPr bwMode="auto">
            <a:xfrm>
              <a:off x="91440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40" name="Rectangle 139"/>
            <p:cNvSpPr/>
            <p:nvPr/>
          </p:nvSpPr>
          <p:spPr bwMode="auto">
            <a:xfrm>
              <a:off x="92964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41" name="Rectangle 140"/>
            <p:cNvSpPr/>
            <p:nvPr/>
          </p:nvSpPr>
          <p:spPr bwMode="auto">
            <a:xfrm>
              <a:off x="94488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42" name="Rectangle 141"/>
            <p:cNvSpPr/>
            <p:nvPr/>
          </p:nvSpPr>
          <p:spPr bwMode="auto">
            <a:xfrm>
              <a:off x="96012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43" name="Rectangle 142"/>
            <p:cNvSpPr/>
            <p:nvPr/>
          </p:nvSpPr>
          <p:spPr bwMode="auto">
            <a:xfrm>
              <a:off x="9753600" y="1981200"/>
              <a:ext cx="152400" cy="152400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  <p:cxnSp>
        <p:nvCxnSpPr>
          <p:cNvPr id="144" name="Straight Connector 143"/>
          <p:cNvCxnSpPr/>
          <p:nvPr/>
        </p:nvCxnSpPr>
        <p:spPr bwMode="auto">
          <a:xfrm>
            <a:off x="7190074" y="5161432"/>
            <a:ext cx="1777171" cy="2985"/>
          </a:xfrm>
          <a:prstGeom prst="line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7" name="Straight Connector 146"/>
          <p:cNvCxnSpPr/>
          <p:nvPr/>
        </p:nvCxnSpPr>
        <p:spPr bwMode="auto">
          <a:xfrm flipV="1">
            <a:off x="6632804" y="5254818"/>
            <a:ext cx="566608" cy="2982"/>
          </a:xfrm>
          <a:prstGeom prst="line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45903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better representations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Binary encoding of all 52 cards – only 6 bits needed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Fits in one byte</a:t>
            </a:r>
          </a:p>
          <a:p>
            <a:pPr lvl="1"/>
            <a:r>
              <a:rPr lang="en-US" dirty="0"/>
              <a:t>Smaller than one-hot or two-hot encoding, but how can we make value and suit comparisons easier?</a:t>
            </a:r>
            <a:br>
              <a:rPr lang="en-US" dirty="0"/>
            </a:br>
            <a:endParaRPr lang="en-US" dirty="0" smtClean="0"/>
          </a:p>
          <a:p>
            <a:r>
              <a:rPr lang="en-US" dirty="0" smtClean="0"/>
              <a:t>Binary encoding of suit (2 bits) and value (4 bits) separately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Also fits in one byte, and easy to do comparisons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Encoding</a:t>
            </a:r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5110750" y="1886388"/>
            <a:ext cx="2463470" cy="307934"/>
            <a:chOff x="-1668462" y="2711098"/>
            <a:chExt cx="1095375" cy="136922"/>
          </a:xfrm>
        </p:grpSpPr>
        <p:sp>
          <p:nvSpPr>
            <p:cNvPr id="7" name="Rectangle 6"/>
            <p:cNvSpPr/>
            <p:nvPr/>
          </p:nvSpPr>
          <p:spPr bwMode="auto">
            <a:xfrm>
              <a:off x="-1668462" y="2711098"/>
              <a:ext cx="136922" cy="136922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-1531540" y="2711098"/>
              <a:ext cx="136922" cy="136922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-1394618" y="2711098"/>
              <a:ext cx="136922" cy="136922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-1257696" y="2711098"/>
              <a:ext cx="136922" cy="136922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-1120774" y="2711098"/>
              <a:ext cx="136922" cy="136922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-983853" y="2711098"/>
              <a:ext cx="136922" cy="136922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-846931" y="2711098"/>
              <a:ext cx="136922" cy="136922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-710009" y="2711098"/>
              <a:ext cx="136922" cy="136922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  <p:cxnSp>
        <p:nvCxnSpPr>
          <p:cNvPr id="74" name="Straight Connector 73"/>
          <p:cNvCxnSpPr/>
          <p:nvPr/>
        </p:nvCxnSpPr>
        <p:spPr bwMode="auto">
          <a:xfrm flipV="1">
            <a:off x="5733384" y="2278607"/>
            <a:ext cx="1848876" cy="9339"/>
          </a:xfrm>
          <a:prstGeom prst="line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8" name="Text Box 6"/>
          <p:cNvSpPr txBox="1">
            <a:spLocks noChangeArrowheads="1"/>
          </p:cNvSpPr>
          <p:nvPr/>
        </p:nvSpPr>
        <p:spPr bwMode="auto">
          <a:xfrm>
            <a:off x="5233035" y="2326682"/>
            <a:ext cx="4114062" cy="353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800000"/>
                </a:solidFill>
              </a:rPr>
              <a:t>low-order 6 bits of a byte</a:t>
            </a:r>
            <a:endParaRPr lang="en-US" b="1" dirty="0">
              <a:solidFill>
                <a:srgbClr val="800000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104408" y="4419600"/>
            <a:ext cx="2471510" cy="886574"/>
            <a:chOff x="5104408" y="4419600"/>
            <a:chExt cx="2471510" cy="886574"/>
          </a:xfrm>
        </p:grpSpPr>
        <p:grpSp>
          <p:nvGrpSpPr>
            <p:cNvPr id="145" name="Group 144"/>
            <p:cNvGrpSpPr/>
            <p:nvPr/>
          </p:nvGrpSpPr>
          <p:grpSpPr>
            <a:xfrm>
              <a:off x="5104408" y="4419600"/>
              <a:ext cx="2463470" cy="307934"/>
              <a:chOff x="-1668462" y="2711098"/>
              <a:chExt cx="1095375" cy="136922"/>
            </a:xfrm>
          </p:grpSpPr>
          <p:sp>
            <p:nvSpPr>
              <p:cNvPr id="146" name="Rectangle 145"/>
              <p:cNvSpPr/>
              <p:nvPr/>
            </p:nvSpPr>
            <p:spPr bwMode="auto">
              <a:xfrm>
                <a:off x="-1668462" y="2711098"/>
                <a:ext cx="136922" cy="136922"/>
              </a:xfrm>
              <a:prstGeom prst="rect">
                <a:avLst/>
              </a:prstGeom>
              <a:noFill/>
              <a:ln w="25400" cap="flat" cmpd="sng" algn="ctr">
                <a:solidFill>
                  <a:srgbClr val="CC0000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</a:endParaRPr>
              </a:p>
            </p:txBody>
          </p:sp>
          <p:sp>
            <p:nvSpPr>
              <p:cNvPr id="148" name="Rectangle 147"/>
              <p:cNvSpPr/>
              <p:nvPr/>
            </p:nvSpPr>
            <p:spPr bwMode="auto">
              <a:xfrm>
                <a:off x="-1531540" y="2711098"/>
                <a:ext cx="136922" cy="136922"/>
              </a:xfrm>
              <a:prstGeom prst="rect">
                <a:avLst/>
              </a:prstGeom>
              <a:noFill/>
              <a:ln w="25400" cap="flat" cmpd="sng" algn="ctr">
                <a:solidFill>
                  <a:srgbClr val="CC0000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</a:endParaRPr>
              </a:p>
            </p:txBody>
          </p:sp>
          <p:sp>
            <p:nvSpPr>
              <p:cNvPr id="149" name="Rectangle 148"/>
              <p:cNvSpPr/>
              <p:nvPr/>
            </p:nvSpPr>
            <p:spPr bwMode="auto">
              <a:xfrm>
                <a:off x="-1394618" y="2711098"/>
                <a:ext cx="136922" cy="136922"/>
              </a:xfrm>
              <a:prstGeom prst="rect">
                <a:avLst/>
              </a:prstGeom>
              <a:noFill/>
              <a:ln w="25400" cap="flat" cmpd="sng" algn="ctr">
                <a:solidFill>
                  <a:srgbClr val="CC0000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</a:endParaRPr>
              </a:p>
            </p:txBody>
          </p:sp>
          <p:sp>
            <p:nvSpPr>
              <p:cNvPr id="150" name="Rectangle 149"/>
              <p:cNvSpPr/>
              <p:nvPr/>
            </p:nvSpPr>
            <p:spPr bwMode="auto">
              <a:xfrm>
                <a:off x="-1257696" y="2711098"/>
                <a:ext cx="136922" cy="136922"/>
              </a:xfrm>
              <a:prstGeom prst="rect">
                <a:avLst/>
              </a:prstGeom>
              <a:noFill/>
              <a:ln w="25400" cap="flat" cmpd="sng" algn="ctr">
                <a:solidFill>
                  <a:srgbClr val="CC0000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</a:endParaRPr>
              </a:p>
            </p:txBody>
          </p:sp>
          <p:sp>
            <p:nvSpPr>
              <p:cNvPr id="151" name="Rectangle 150"/>
              <p:cNvSpPr/>
              <p:nvPr/>
            </p:nvSpPr>
            <p:spPr bwMode="auto">
              <a:xfrm>
                <a:off x="-1120774" y="2711098"/>
                <a:ext cx="136922" cy="136922"/>
              </a:xfrm>
              <a:prstGeom prst="rect">
                <a:avLst/>
              </a:prstGeom>
              <a:noFill/>
              <a:ln w="25400" cap="flat" cmpd="sng" algn="ctr">
                <a:solidFill>
                  <a:srgbClr val="CC0000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</a:endParaRPr>
              </a:p>
            </p:txBody>
          </p:sp>
          <p:sp>
            <p:nvSpPr>
              <p:cNvPr id="152" name="Rectangle 151"/>
              <p:cNvSpPr/>
              <p:nvPr/>
            </p:nvSpPr>
            <p:spPr bwMode="auto">
              <a:xfrm>
                <a:off x="-983853" y="2711098"/>
                <a:ext cx="136922" cy="136922"/>
              </a:xfrm>
              <a:prstGeom prst="rect">
                <a:avLst/>
              </a:prstGeom>
              <a:noFill/>
              <a:ln w="25400" cap="flat" cmpd="sng" algn="ctr">
                <a:solidFill>
                  <a:srgbClr val="CC0000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</a:endParaRPr>
              </a:p>
            </p:txBody>
          </p:sp>
          <p:sp>
            <p:nvSpPr>
              <p:cNvPr id="153" name="Rectangle 152"/>
              <p:cNvSpPr/>
              <p:nvPr/>
            </p:nvSpPr>
            <p:spPr bwMode="auto">
              <a:xfrm>
                <a:off x="-846931" y="2711098"/>
                <a:ext cx="136922" cy="136922"/>
              </a:xfrm>
              <a:prstGeom prst="rect">
                <a:avLst/>
              </a:prstGeom>
              <a:noFill/>
              <a:ln w="25400" cap="flat" cmpd="sng" algn="ctr">
                <a:solidFill>
                  <a:srgbClr val="CC0000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</a:endParaRPr>
              </a:p>
            </p:txBody>
          </p:sp>
          <p:sp>
            <p:nvSpPr>
              <p:cNvPr id="154" name="Rectangle 153"/>
              <p:cNvSpPr/>
              <p:nvPr/>
            </p:nvSpPr>
            <p:spPr bwMode="auto">
              <a:xfrm>
                <a:off x="-710009" y="2711098"/>
                <a:ext cx="136922" cy="136922"/>
              </a:xfrm>
              <a:prstGeom prst="rect">
                <a:avLst/>
              </a:prstGeom>
              <a:noFill/>
              <a:ln w="25400" cap="flat" cmpd="sng" algn="ctr">
                <a:solidFill>
                  <a:srgbClr val="CC0000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Narrow" pitchFamily="34" charset="0"/>
                </a:endParaRPr>
              </a:p>
            </p:txBody>
          </p:sp>
        </p:grpSp>
        <p:cxnSp>
          <p:nvCxnSpPr>
            <p:cNvPr id="155" name="Straight Connector 154"/>
            <p:cNvCxnSpPr/>
            <p:nvPr/>
          </p:nvCxnSpPr>
          <p:spPr bwMode="auto">
            <a:xfrm flipV="1">
              <a:off x="6331000" y="4811821"/>
              <a:ext cx="1244918" cy="6353"/>
            </a:xfrm>
            <a:prstGeom prst="line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8" name="Straight Connector 157"/>
            <p:cNvCxnSpPr/>
            <p:nvPr/>
          </p:nvCxnSpPr>
          <p:spPr bwMode="auto">
            <a:xfrm flipV="1">
              <a:off x="5717704" y="4911560"/>
              <a:ext cx="613296" cy="2984"/>
            </a:xfrm>
            <a:prstGeom prst="line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0" name="Text Box 6"/>
            <p:cNvSpPr txBox="1">
              <a:spLocks noChangeArrowheads="1"/>
            </p:cNvSpPr>
            <p:nvPr/>
          </p:nvSpPr>
          <p:spPr bwMode="auto">
            <a:xfrm>
              <a:off x="5715000" y="4953000"/>
              <a:ext cx="609600" cy="353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smtClean="0">
                  <a:solidFill>
                    <a:srgbClr val="800000"/>
                  </a:solidFill>
                </a:rPr>
                <a:t>suit</a:t>
              </a:r>
              <a:endParaRPr lang="en-US" b="1" dirty="0">
                <a:solidFill>
                  <a:srgbClr val="800000"/>
                </a:solidFill>
              </a:endParaRPr>
            </a:p>
          </p:txBody>
        </p:sp>
        <p:sp>
          <p:nvSpPr>
            <p:cNvPr id="31" name="Text Box 6"/>
            <p:cNvSpPr txBox="1">
              <a:spLocks noChangeArrowheads="1"/>
            </p:cNvSpPr>
            <p:nvPr/>
          </p:nvSpPr>
          <p:spPr bwMode="auto">
            <a:xfrm>
              <a:off x="6553200" y="4953000"/>
              <a:ext cx="838200" cy="353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smtClean="0">
                  <a:solidFill>
                    <a:srgbClr val="800000"/>
                  </a:solidFill>
                </a:rPr>
                <a:t>value</a:t>
              </a:r>
              <a:endParaRPr lang="en-US" b="1" dirty="0">
                <a:solidFill>
                  <a:srgbClr val="8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7987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 bwMode="auto">
          <a:xfrm>
            <a:off x="6062890" y="3886200"/>
            <a:ext cx="307934" cy="307934"/>
          </a:xfrm>
          <a:prstGeom prst="rect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/>
                <a:cs typeface="Courier New"/>
              </a:rPr>
              <a:t>0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6370824" y="3886200"/>
            <a:ext cx="307934" cy="307934"/>
          </a:xfrm>
          <a:prstGeom prst="rect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/>
                <a:cs typeface="Courier New"/>
              </a:rPr>
              <a:t>0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6678758" y="3886200"/>
            <a:ext cx="307934" cy="307934"/>
          </a:xfrm>
          <a:prstGeom prst="rect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/>
                <a:cs typeface="Courier New"/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6986692" y="3886200"/>
            <a:ext cx="307934" cy="307934"/>
          </a:xfrm>
          <a:prstGeom prst="rect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/>
                <a:cs typeface="Courier New"/>
              </a:rPr>
              <a:t>1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7294626" y="3886200"/>
            <a:ext cx="307934" cy="307934"/>
          </a:xfrm>
          <a:prstGeom prst="rect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/>
                <a:cs typeface="Courier New"/>
              </a:rPr>
              <a:t>0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7602558" y="3886200"/>
            <a:ext cx="307934" cy="307934"/>
          </a:xfrm>
          <a:prstGeom prst="rect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/>
                <a:cs typeface="Courier New"/>
              </a:rPr>
              <a:t>0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7910492" y="3886200"/>
            <a:ext cx="307934" cy="307934"/>
          </a:xfrm>
          <a:prstGeom prst="rect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/>
                <a:cs typeface="Courier New"/>
              </a:rPr>
              <a:t>0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8218426" y="3886200"/>
            <a:ext cx="307934" cy="307934"/>
          </a:xfrm>
          <a:prstGeom prst="rect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latin typeface="Courier New"/>
                <a:cs typeface="Courier New"/>
              </a:rPr>
              <a:t>0</a:t>
            </a:r>
            <a:endParaRPr kumimoji="0" lang="en-US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/>
              <a:cs typeface="Courier New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basic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747125" cy="4972050"/>
          </a:xfrm>
        </p:spPr>
        <p:txBody>
          <a:bodyPr/>
          <a:lstStyle/>
          <a:p>
            <a:r>
              <a:rPr lang="en-US" dirty="0" smtClean="0"/>
              <a:t>Checking if two cards have the same suit:</a:t>
            </a:r>
          </a:p>
          <a:p>
            <a:pPr marL="0" lvl="1" indent="0">
              <a:buNone/>
            </a:pPr>
            <a:r>
              <a:rPr lang="en-US" dirty="0" smtClean="0">
                <a:latin typeface="Courier New"/>
                <a:cs typeface="Courier New"/>
              </a:rPr>
              <a:t>#define SUIT_MASK  0x30</a:t>
            </a:r>
          </a:p>
          <a:p>
            <a:pPr marL="0" lvl="1" indent="0">
              <a:buNone/>
            </a:pPr>
            <a:r>
              <a:rPr lang="en-US" dirty="0" smtClean="0">
                <a:latin typeface="Courier New"/>
                <a:cs typeface="Courier New"/>
              </a:rPr>
              <a:t>char array[5];      // represents a 5 card hand</a:t>
            </a:r>
          </a:p>
          <a:p>
            <a:pPr marL="0" lvl="1" indent="0">
              <a:buNone/>
            </a:pPr>
            <a:r>
              <a:rPr lang="en-US" dirty="0" smtClean="0">
                <a:latin typeface="Courier New"/>
                <a:cs typeface="Courier New"/>
              </a:rPr>
              <a:t>char card1, card2;  // two cards to compare</a:t>
            </a:r>
          </a:p>
          <a:p>
            <a:pPr marL="0" lvl="1" indent="0">
              <a:buNone/>
            </a:pPr>
            <a:r>
              <a:rPr lang="en-US" dirty="0" smtClean="0">
                <a:latin typeface="Courier New"/>
                <a:cs typeface="Courier New"/>
              </a:rPr>
              <a:t>card1 = array[0];</a:t>
            </a:r>
          </a:p>
          <a:p>
            <a:pPr marL="0" lvl="1" indent="0">
              <a:buNone/>
            </a:pPr>
            <a:r>
              <a:rPr lang="en-US" dirty="0" smtClean="0">
                <a:latin typeface="Courier New"/>
                <a:cs typeface="Courier New"/>
              </a:rPr>
              <a:t>card2 = array[1];</a:t>
            </a:r>
            <a:endParaRPr lang="en-US" dirty="0">
              <a:latin typeface="Courier New"/>
              <a:cs typeface="Courier New"/>
            </a:endParaRPr>
          </a:p>
          <a:p>
            <a:pPr marL="0" lvl="1" indent="0">
              <a:buNone/>
            </a:pPr>
            <a:r>
              <a:rPr lang="en-US" dirty="0">
                <a:latin typeface="Courier New"/>
                <a:cs typeface="Courier New"/>
              </a:rPr>
              <a:t>...</a:t>
            </a:r>
            <a:endParaRPr lang="en-US" dirty="0" smtClean="0">
              <a:latin typeface="Courier New"/>
              <a:cs typeface="Courier New"/>
            </a:endParaRPr>
          </a:p>
          <a:p>
            <a:pPr marL="0" lvl="1" indent="0">
              <a:buNone/>
            </a:pPr>
            <a:r>
              <a:rPr lang="en-US" dirty="0" smtClean="0">
                <a:latin typeface="Courier New"/>
                <a:cs typeface="Courier New"/>
              </a:rPr>
              <a:t>if </a:t>
            </a:r>
            <a:r>
              <a:rPr lang="en-US" dirty="0" err="1" smtClean="0">
                <a:latin typeface="Courier New"/>
                <a:cs typeface="Courier New"/>
              </a:rPr>
              <a:t>sameSuitP</a:t>
            </a:r>
            <a:r>
              <a:rPr lang="en-US" dirty="0" smtClean="0">
                <a:latin typeface="Courier New"/>
                <a:cs typeface="Courier New"/>
              </a:rPr>
              <a:t>(card1, card2) {</a:t>
            </a:r>
          </a:p>
          <a:p>
            <a:pPr marL="0" lvl="1" indent="0">
              <a:buNone/>
            </a:pPr>
            <a:r>
              <a:rPr lang="en-US" dirty="0">
                <a:latin typeface="Courier New"/>
                <a:cs typeface="Courier New"/>
              </a:rPr>
              <a:t>...</a:t>
            </a:r>
            <a:r>
              <a:rPr lang="en-US" dirty="0" smtClean="0">
                <a:latin typeface="Courier New"/>
                <a:cs typeface="Courier New"/>
              </a:rPr>
              <a:t/>
            </a:r>
            <a:br>
              <a:rPr lang="en-US" dirty="0" smtClean="0">
                <a:latin typeface="Courier New"/>
                <a:cs typeface="Courier New"/>
              </a:rPr>
            </a:br>
            <a:endParaRPr lang="en-US" dirty="0" smtClean="0">
              <a:latin typeface="Courier New"/>
              <a:cs typeface="Courier New"/>
            </a:endParaRPr>
          </a:p>
          <a:p>
            <a:pPr marL="0" lvl="1" indent="0">
              <a:buNone/>
            </a:pPr>
            <a:r>
              <a:rPr lang="en-US" dirty="0" err="1" smtClean="0">
                <a:latin typeface="Courier New"/>
                <a:cs typeface="Courier New"/>
              </a:rPr>
              <a:t>bool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sameSuitP</a:t>
            </a:r>
            <a:r>
              <a:rPr lang="en-US" dirty="0" smtClean="0">
                <a:latin typeface="Courier New"/>
                <a:cs typeface="Courier New"/>
              </a:rPr>
              <a:t>(char card1, char card2) {</a:t>
            </a:r>
          </a:p>
          <a:p>
            <a:pPr marL="0" lvl="1" indent="0">
              <a:buNone/>
            </a:pPr>
            <a:r>
              <a:rPr lang="en-US" dirty="0" smtClean="0">
                <a:latin typeface="Courier New"/>
                <a:cs typeface="Courier New"/>
              </a:rPr>
              <a:t>  return (! (card1 &amp; SUIT_MASK) ^ (card2 &amp; SUIT_MASK));</a:t>
            </a:r>
          </a:p>
          <a:p>
            <a:pPr marL="0" lvl="1" indent="0">
              <a:buNone/>
            </a:pPr>
            <a:r>
              <a:rPr lang="en-US" dirty="0">
                <a:latin typeface="Courier New"/>
                <a:cs typeface="Courier New"/>
              </a:rPr>
              <a:t>   //return (card1 &amp; SUIT_MASK) == (card2 &amp; SUIT_MASK);</a:t>
            </a:r>
            <a:endParaRPr lang="en-US" dirty="0" smtClean="0">
              <a:latin typeface="Courier New"/>
              <a:cs typeface="Courier New"/>
            </a:endParaRPr>
          </a:p>
          <a:p>
            <a:pPr marL="0" lvl="1" indent="0">
              <a:buNone/>
            </a:pPr>
            <a:r>
              <a:rPr lang="en-US" dirty="0">
                <a:latin typeface="Courier New"/>
                <a:cs typeface="Courier New"/>
              </a:rPr>
              <a:t>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Encoding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139090" y="3304426"/>
            <a:ext cx="2320768" cy="353174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dirty="0" smtClean="0"/>
              <a:t>SUIT_MASK = 0x30;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 bwMode="auto">
          <a:xfrm flipV="1">
            <a:off x="7289482" y="4306247"/>
            <a:ext cx="1244918" cy="6353"/>
          </a:xfrm>
          <a:prstGeom prst="line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 flipV="1">
            <a:off x="6676186" y="4405986"/>
            <a:ext cx="613296" cy="2984"/>
          </a:xfrm>
          <a:prstGeom prst="line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6673482" y="4447426"/>
            <a:ext cx="609600" cy="353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800000"/>
                </a:solidFill>
              </a:rPr>
              <a:t>suit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7511682" y="4447426"/>
            <a:ext cx="838200" cy="353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800000"/>
                </a:solidFill>
              </a:rPr>
              <a:t>value</a:t>
            </a:r>
            <a:endParaRPr lang="en-US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47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basic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747125" cy="4972050"/>
          </a:xfrm>
        </p:spPr>
        <p:txBody>
          <a:bodyPr/>
          <a:lstStyle/>
          <a:p>
            <a:r>
              <a:rPr lang="en-US" dirty="0" smtClean="0"/>
              <a:t>Comparing the values of two cards:</a:t>
            </a:r>
          </a:p>
          <a:p>
            <a:pPr marL="0" lvl="1" indent="0">
              <a:buNone/>
            </a:pPr>
            <a:r>
              <a:rPr lang="en-US" dirty="0" smtClean="0">
                <a:latin typeface="Courier New"/>
                <a:cs typeface="Courier New"/>
              </a:rPr>
              <a:t>#define SUIT_MASK  0x30</a:t>
            </a:r>
          </a:p>
          <a:p>
            <a:pPr marL="0" lvl="1" indent="0">
              <a:buNone/>
            </a:pPr>
            <a:r>
              <a:rPr lang="en-US" dirty="0">
                <a:latin typeface="Courier New"/>
                <a:cs typeface="Courier New"/>
              </a:rPr>
              <a:t>#define VALUE_MASK 0x0F</a:t>
            </a:r>
            <a:endParaRPr lang="en-US" dirty="0" smtClean="0">
              <a:latin typeface="Courier New"/>
              <a:cs typeface="Courier New"/>
            </a:endParaRPr>
          </a:p>
          <a:p>
            <a:pPr marL="0" lvl="1" indent="0">
              <a:buNone/>
            </a:pPr>
            <a:r>
              <a:rPr lang="en-US" dirty="0" smtClean="0">
                <a:latin typeface="Courier New"/>
                <a:cs typeface="Courier New"/>
              </a:rPr>
              <a:t>char array[5];      // represents a 5 card hand</a:t>
            </a:r>
          </a:p>
          <a:p>
            <a:pPr marL="0" lvl="1" indent="0">
              <a:buNone/>
            </a:pPr>
            <a:r>
              <a:rPr lang="en-US" dirty="0" smtClean="0">
                <a:latin typeface="Courier New"/>
                <a:cs typeface="Courier New"/>
              </a:rPr>
              <a:t>char card1, card2;  // two cards to compare</a:t>
            </a:r>
          </a:p>
          <a:p>
            <a:pPr marL="0" lvl="1" indent="0">
              <a:buNone/>
            </a:pPr>
            <a:r>
              <a:rPr lang="en-US" dirty="0" smtClean="0">
                <a:latin typeface="Courier New"/>
                <a:cs typeface="Courier New"/>
              </a:rPr>
              <a:t>card1 = array[0];</a:t>
            </a:r>
          </a:p>
          <a:p>
            <a:pPr marL="0" lvl="1" indent="0">
              <a:buNone/>
            </a:pPr>
            <a:r>
              <a:rPr lang="en-US" dirty="0" smtClean="0">
                <a:latin typeface="Courier New"/>
                <a:cs typeface="Courier New"/>
              </a:rPr>
              <a:t>card2 = array[1];</a:t>
            </a:r>
            <a:endParaRPr lang="en-US" dirty="0">
              <a:latin typeface="Courier New"/>
              <a:cs typeface="Courier New"/>
            </a:endParaRPr>
          </a:p>
          <a:p>
            <a:pPr marL="0" lvl="1" indent="0">
              <a:buNone/>
            </a:pPr>
            <a:r>
              <a:rPr lang="en-US" dirty="0">
                <a:latin typeface="Courier New"/>
                <a:cs typeface="Courier New"/>
              </a:rPr>
              <a:t>...</a:t>
            </a:r>
            <a:endParaRPr lang="en-US" dirty="0" smtClean="0">
              <a:latin typeface="Courier New"/>
              <a:cs typeface="Courier New"/>
            </a:endParaRPr>
          </a:p>
          <a:p>
            <a:pPr marL="0" lvl="1" indent="0">
              <a:buNone/>
            </a:pPr>
            <a:r>
              <a:rPr lang="en-US" dirty="0">
                <a:latin typeface="Courier New"/>
                <a:cs typeface="Courier New"/>
              </a:rPr>
              <a:t>if greaterValue(card1, card2) {</a:t>
            </a:r>
          </a:p>
          <a:p>
            <a:pPr marL="0" lvl="1" indent="0">
              <a:buNone/>
            </a:pPr>
            <a:r>
              <a:rPr lang="en-US" dirty="0">
                <a:latin typeface="Courier New"/>
                <a:cs typeface="Courier New"/>
              </a:rPr>
              <a:t>...</a:t>
            </a:r>
            <a:endParaRPr lang="en-US" dirty="0" smtClean="0">
              <a:latin typeface="Courier New"/>
              <a:cs typeface="Courier New"/>
            </a:endParaRPr>
          </a:p>
          <a:p>
            <a:pPr marL="0" lvl="1" indent="0">
              <a:buNone/>
            </a:pPr>
            <a:r>
              <a:rPr lang="en-US" dirty="0" err="1">
                <a:latin typeface="Courier New"/>
                <a:cs typeface="Courier New"/>
              </a:rPr>
              <a:t>bool greaterValue(char card1, char card2) {</a:t>
            </a:r>
          </a:p>
          <a:p>
            <a:pPr marL="0" lvl="1" indent="0">
              <a:buNone/>
            </a:pPr>
            <a:r>
              <a:rPr lang="en-US" dirty="0" err="1">
                <a:latin typeface="Courier New"/>
                <a:cs typeface="Courier New"/>
              </a:rPr>
              <a:t>  return ((unsigned int)(card1 &amp; VALUE_MASK) &gt;</a:t>
            </a:r>
          </a:p>
          <a:p>
            <a:pPr marL="0" lvl="1" indent="0">
              <a:buNone/>
            </a:pPr>
            <a:r>
              <a:rPr lang="en-US" dirty="0" err="1">
                <a:latin typeface="Courier New"/>
                <a:cs typeface="Courier New"/>
              </a:rPr>
              <a:t>          (unsigned int)(card2 &amp; VALUE_MASK));</a:t>
            </a:r>
          </a:p>
          <a:p>
            <a:pPr marL="0" lvl="1" indent="0">
              <a:buNone/>
            </a:pPr>
            <a:r>
              <a:rPr lang="en-US" dirty="0" err="1">
                <a:latin typeface="Courier New"/>
                <a:cs typeface="Courier New"/>
              </a:rPr>
              <a:t>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Encoding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986770" y="3581400"/>
            <a:ext cx="2560254" cy="353174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dirty="0"/>
              <a:t>VALUE</a:t>
            </a:r>
            <a:r>
              <a:rPr lang="en-US" dirty="0" smtClean="0"/>
              <a:t>_MASK = 0x0F;</a:t>
            </a:r>
            <a:endParaRPr lang="en-US" dirty="0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6673482" y="4676026"/>
            <a:ext cx="609600" cy="353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800000"/>
                </a:solidFill>
              </a:rPr>
              <a:t>suit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7511682" y="4676026"/>
            <a:ext cx="838200" cy="353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800000"/>
                </a:solidFill>
              </a:rPr>
              <a:t>value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6062890" y="4114800"/>
            <a:ext cx="307934" cy="307934"/>
          </a:xfrm>
          <a:prstGeom prst="rect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/>
                <a:cs typeface="Courier New"/>
              </a:rPr>
              <a:t>0</a:t>
            </a:r>
          </a:p>
        </p:txBody>
      </p:sp>
      <p:sp>
        <p:nvSpPr>
          <p:cNvPr id="29" name="Rectangle 28"/>
          <p:cNvSpPr/>
          <p:nvPr/>
        </p:nvSpPr>
        <p:spPr bwMode="auto">
          <a:xfrm>
            <a:off x="6370824" y="4114800"/>
            <a:ext cx="307934" cy="307934"/>
          </a:xfrm>
          <a:prstGeom prst="rect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/>
                <a:cs typeface="Courier New"/>
              </a:rPr>
              <a:t>0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6678758" y="4114800"/>
            <a:ext cx="307934" cy="307934"/>
          </a:xfrm>
          <a:prstGeom prst="rect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/>
                <a:cs typeface="Courier New"/>
              </a:rPr>
              <a:t>0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6986692" y="4114800"/>
            <a:ext cx="307934" cy="307934"/>
          </a:xfrm>
          <a:prstGeom prst="rect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/>
                <a:cs typeface="Courier New"/>
              </a:rPr>
              <a:t>0</a:t>
            </a:r>
          </a:p>
        </p:txBody>
      </p:sp>
      <p:sp>
        <p:nvSpPr>
          <p:cNvPr id="41" name="Rectangle 40"/>
          <p:cNvSpPr/>
          <p:nvPr/>
        </p:nvSpPr>
        <p:spPr bwMode="auto">
          <a:xfrm>
            <a:off x="7294626" y="4114800"/>
            <a:ext cx="307934" cy="307934"/>
          </a:xfrm>
          <a:prstGeom prst="rect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/>
                <a:cs typeface="Courier New"/>
              </a:rPr>
              <a:t>1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7602558" y="4114800"/>
            <a:ext cx="307934" cy="307934"/>
          </a:xfrm>
          <a:prstGeom prst="rect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/>
                <a:cs typeface="Courier New"/>
              </a:rPr>
              <a:t>1</a:t>
            </a:r>
          </a:p>
        </p:txBody>
      </p:sp>
      <p:sp>
        <p:nvSpPr>
          <p:cNvPr id="43" name="Rectangle 42"/>
          <p:cNvSpPr/>
          <p:nvPr/>
        </p:nvSpPr>
        <p:spPr bwMode="auto">
          <a:xfrm>
            <a:off x="7910492" y="4114800"/>
            <a:ext cx="307934" cy="307934"/>
          </a:xfrm>
          <a:prstGeom prst="rect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/>
                <a:cs typeface="Courier New"/>
              </a:rPr>
              <a:t>1</a:t>
            </a:r>
          </a:p>
        </p:txBody>
      </p:sp>
      <p:sp>
        <p:nvSpPr>
          <p:cNvPr id="44" name="Rectangle 43"/>
          <p:cNvSpPr/>
          <p:nvPr/>
        </p:nvSpPr>
        <p:spPr bwMode="auto">
          <a:xfrm>
            <a:off x="8218426" y="4114800"/>
            <a:ext cx="307934" cy="307934"/>
          </a:xfrm>
          <a:prstGeom prst="rect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latin typeface="Courier New"/>
                <a:cs typeface="Courier New"/>
              </a:rPr>
              <a:t>1</a:t>
            </a:r>
            <a:endParaRPr kumimoji="0" lang="en-US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/>
              <a:cs typeface="Courier New"/>
            </a:endParaRPr>
          </a:p>
        </p:txBody>
      </p:sp>
      <p:cxnSp>
        <p:nvCxnSpPr>
          <p:cNvPr id="45" name="Straight Connector 44"/>
          <p:cNvCxnSpPr/>
          <p:nvPr/>
        </p:nvCxnSpPr>
        <p:spPr bwMode="auto">
          <a:xfrm flipV="1">
            <a:off x="7289482" y="4534847"/>
            <a:ext cx="1244918" cy="6353"/>
          </a:xfrm>
          <a:prstGeom prst="line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/>
          <p:nvPr/>
        </p:nvCxnSpPr>
        <p:spPr bwMode="auto">
          <a:xfrm flipV="1">
            <a:off x="6676186" y="4634586"/>
            <a:ext cx="613296" cy="2984"/>
          </a:xfrm>
          <a:prstGeom prst="line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32434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VIOUS_ACTIVE_SLIDE" val="304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11535</TotalTime>
  <Words>441</Words>
  <Application>Microsoft Office PowerPoint</Application>
  <PresentationFormat>On-screen Show (4:3)</PresentationFormat>
  <Paragraphs>142</Paragraphs>
  <Slides>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template2010</vt:lpstr>
      <vt:lpstr>2_template2010</vt:lpstr>
      <vt:lpstr>Roadmap</vt:lpstr>
      <vt:lpstr>Section 2: Integer &amp; Floating Point Numbers</vt:lpstr>
      <vt:lpstr>But before we get to integers…. </vt:lpstr>
      <vt:lpstr>Two possible representations</vt:lpstr>
      <vt:lpstr>Two better representations</vt:lpstr>
      <vt:lpstr>Some basic operations</vt:lpstr>
      <vt:lpstr>Some basic operations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HW/SW Interface</dc:title>
  <dc:creator>Borriello/Ceze</dc:creator>
  <cp:lastModifiedBy>CSE</cp:lastModifiedBy>
  <cp:revision>248</cp:revision>
  <cp:lastPrinted>2013-01-14T10:11:36Z</cp:lastPrinted>
  <dcterms:created xsi:type="dcterms:W3CDTF">2013-04-09T07:34:36Z</dcterms:created>
  <dcterms:modified xsi:type="dcterms:W3CDTF">2013-04-09T16:35:09Z</dcterms:modified>
</cp:coreProperties>
</file>