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0"/>
  </p:notesMasterIdLst>
  <p:handoutMasterIdLst>
    <p:handoutMasterId r:id="rId11"/>
  </p:handoutMasterIdLst>
  <p:sldIdLst>
    <p:sldId id="650" r:id="rId2"/>
    <p:sldId id="588" r:id="rId3"/>
    <p:sldId id="618" r:id="rId4"/>
    <p:sldId id="619" r:id="rId5"/>
    <p:sldId id="620" r:id="rId6"/>
    <p:sldId id="622" r:id="rId7"/>
    <p:sldId id="621" r:id="rId8"/>
    <p:sldId id="590" r:id="rId9"/>
  </p:sldIdLst>
  <p:sldSz cx="9144000" cy="6858000" type="screen4x3"/>
  <p:notesSz cx="9586913" cy="73025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60" autoAdjust="0"/>
  </p:normalViewPr>
  <p:slideViewPr>
    <p:cSldViewPr snapToObjects="1">
      <p:cViewPr varScale="1">
        <p:scale>
          <a:sx n="73" d="100"/>
          <a:sy n="73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4958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4750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356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EE5425-8A97-1043-9E07-A737978270BC}" type="slidenum">
              <a:rPr lang="en-US"/>
              <a:pPr/>
              <a:t>3</a:t>
            </a:fld>
            <a:endParaRPr lang="en-US"/>
          </a:p>
        </p:txBody>
      </p:sp>
      <p:sp>
        <p:nvSpPr>
          <p:cNvPr id="501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01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48CC6-3ACA-D14B-A202-60E1E223A4EF}" type="slidenum">
              <a:rPr lang="en-US"/>
              <a:pPr/>
              <a:t>4</a:t>
            </a:fld>
            <a:endParaRPr lang="en-US"/>
          </a:p>
        </p:txBody>
      </p:sp>
      <p:sp>
        <p:nvSpPr>
          <p:cNvPr id="512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12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EB1A4D-CB29-DC44-9DB2-B7FC7F75C5F4}" type="slidenum">
              <a:rPr lang="en-US"/>
              <a:pPr/>
              <a:t>5</a:t>
            </a:fld>
            <a:endParaRPr lang="en-US"/>
          </a:p>
        </p:txBody>
      </p:sp>
      <p:sp>
        <p:nvSpPr>
          <p:cNvPr id="522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22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A24D67-AA03-4141-A9D7-1A8F09B304A1}" type="slidenum">
              <a:rPr lang="en-US"/>
              <a:pPr/>
              <a:t>6</a:t>
            </a:fld>
            <a:endParaRPr lang="en-US"/>
          </a:p>
        </p:txBody>
      </p:sp>
      <p:sp>
        <p:nvSpPr>
          <p:cNvPr id="542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16BF0F-FA2E-F848-A6B9-99B929795923}" type="slidenum">
              <a:rPr lang="en-US"/>
              <a:pPr/>
              <a:t>7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30637" cy="2873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21215" y="3638554"/>
            <a:ext cx="8163465" cy="337857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110" name="Rectangle 109"/>
          <p:cNvSpPr/>
          <p:nvPr/>
        </p:nvSpPr>
        <p:spPr bwMode="auto">
          <a:xfrm>
            <a:off x="4225470" y="5727354"/>
            <a:ext cx="1870530" cy="932687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533400" y="1752600"/>
            <a:ext cx="3581400" cy="0"/>
          </a:xfrm>
          <a:prstGeom prst="lin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  <p:sp>
        <p:nvSpPr>
          <p:cNvPr id="34" name="TextBox 105"/>
          <p:cNvSpPr txBox="1"/>
          <p:nvPr/>
        </p:nvSpPr>
        <p:spPr>
          <a:xfrm>
            <a:off x="700485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</p:spTree>
    <p:extLst>
      <p:ext uri="{BB962C8B-B14F-4D97-AF65-F5344CB8AC3E}">
        <p14:creationId xmlns:p14="http://schemas.microsoft.com/office/powerpoint/2010/main" val="412267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786982" cy="762000"/>
          </a:xfrm>
        </p:spPr>
        <p:txBody>
          <a:bodyPr/>
          <a:lstStyle/>
          <a:p>
            <a:r>
              <a:rPr lang="en-US" dirty="0" smtClean="0"/>
              <a:t>Section 1: Memory, Data, and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Preliminaries</a:t>
            </a:r>
          </a:p>
          <a:p>
            <a:r>
              <a:rPr lang="en-US" dirty="0" smtClean="0"/>
              <a:t>Representing information as bits and bytes</a:t>
            </a:r>
          </a:p>
          <a:p>
            <a:r>
              <a:rPr lang="en-US" dirty="0"/>
              <a:t>Organizing and addressing data in memory</a:t>
            </a:r>
          </a:p>
          <a:p>
            <a:r>
              <a:rPr lang="en-US" dirty="0" smtClean="0"/>
              <a:t>Manipulating data in memory using C</a:t>
            </a:r>
          </a:p>
          <a:p>
            <a:r>
              <a:rPr lang="en-US" dirty="0" smtClean="0"/>
              <a:t>Boolean algebra and bit-level manipulations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Hardware: Logical View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2743200" y="2011363"/>
            <a:ext cx="1143000" cy="11430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CPU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800600" y="1301750"/>
            <a:ext cx="1143000" cy="2563813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Memory</a:t>
            </a:r>
          </a:p>
        </p:txBody>
      </p:sp>
      <p:cxnSp>
        <p:nvCxnSpPr>
          <p:cNvPr id="10244" name="AutoShape 4"/>
          <p:cNvCxnSpPr>
            <a:cxnSpLocks noChangeShapeType="1"/>
            <a:stCxn id="10242" idx="6"/>
            <a:endCxn id="10243" idx="1"/>
          </p:cNvCxnSpPr>
          <p:nvPr/>
        </p:nvCxnSpPr>
        <p:spPr bwMode="auto">
          <a:xfrm>
            <a:off x="3886200" y="2582863"/>
            <a:ext cx="914400" cy="1587"/>
          </a:xfrm>
          <a:prstGeom prst="straightConnector1">
            <a:avLst/>
          </a:prstGeom>
          <a:noFill/>
          <a:ln w="7308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143000" y="4416425"/>
            <a:ext cx="6172200" cy="2286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Bus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1600200" y="5029200"/>
            <a:ext cx="685800" cy="685800"/>
          </a:xfrm>
          <a:prstGeom prst="flowChartMagneticDisk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Disks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2971800" y="5030788"/>
            <a:ext cx="914400" cy="684212"/>
          </a:xfrm>
          <a:prstGeom prst="flowChartMagneticDrum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Net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4572000" y="5029200"/>
            <a:ext cx="914400" cy="685800"/>
          </a:xfrm>
          <a:prstGeom prst="flowChartDisplay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USB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3309938" y="3154363"/>
            <a:ext cx="0" cy="12604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1912938" y="4641850"/>
            <a:ext cx="1587" cy="388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 flipV="1">
            <a:off x="3424238" y="4641850"/>
            <a:ext cx="6350" cy="388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H="1" flipV="1">
            <a:off x="5045075" y="4643438"/>
            <a:ext cx="4763" cy="387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 flipV="1">
            <a:off x="6484938" y="4643438"/>
            <a:ext cx="4762" cy="387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5360988" y="3886200"/>
            <a:ext cx="1587" cy="530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5919788" y="5029200"/>
            <a:ext cx="1143000" cy="6858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dirty="0">
                <a:solidFill>
                  <a:srgbClr val="000000"/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3418377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Hardware: Semi-Logical View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1549400"/>
            <a:ext cx="5524500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5231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Hardware: Physical View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152525"/>
            <a:ext cx="5581650" cy="55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96729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 dirty="0"/>
              <a:t>CPU “Memory”: Registers and Instruction Cache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77875" y="4562475"/>
            <a:ext cx="8366125" cy="1990725"/>
          </a:xfrm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800" dirty="0"/>
              <a:t>There are a fixed number of </a:t>
            </a:r>
            <a:r>
              <a:rPr lang="en-US" sz="1800" u="sng" dirty="0"/>
              <a:t>registers</a:t>
            </a:r>
            <a:r>
              <a:rPr lang="en-US" sz="1800" dirty="0" smtClean="0"/>
              <a:t> in </a:t>
            </a:r>
            <a:r>
              <a:rPr lang="en-US" sz="1800" dirty="0"/>
              <a:t>the CPU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/>
              <a:t>Registers hold data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800" dirty="0"/>
              <a:t>There is an </a:t>
            </a:r>
            <a:r>
              <a:rPr lang="en-US" sz="1800" u="sng" dirty="0"/>
              <a:t>I-cache</a:t>
            </a:r>
            <a:r>
              <a:rPr lang="en-US" sz="1800" dirty="0" smtClean="0"/>
              <a:t> in </a:t>
            </a:r>
            <a:r>
              <a:rPr lang="en-US" sz="1800" dirty="0"/>
              <a:t>the CPU</a:t>
            </a:r>
            <a:r>
              <a:rPr lang="en-US" sz="1800" dirty="0" smtClean="0"/>
              <a:t> that holds recently </a:t>
            </a:r>
            <a:r>
              <a:rPr lang="en-US" sz="1800" dirty="0"/>
              <a:t>fetched instructions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600" dirty="0"/>
              <a:t>If you execute a loop that fits in the cache, the CPU goes to memory for</a:t>
            </a:r>
            <a:br>
              <a:rPr lang="en-US" sz="1600" dirty="0"/>
            </a:br>
            <a:r>
              <a:rPr lang="en-US" sz="1600" dirty="0"/>
              <a:t>those instructions only once, then executes</a:t>
            </a:r>
            <a:r>
              <a:rPr lang="en-US" sz="1600" dirty="0" smtClean="0"/>
              <a:t> them out </a:t>
            </a:r>
            <a:r>
              <a:rPr lang="en-US" sz="1600" dirty="0"/>
              <a:t>of its </a:t>
            </a:r>
            <a:r>
              <a:rPr lang="en-US" sz="1600" dirty="0" smtClean="0"/>
              <a:t>cache</a:t>
            </a:r>
          </a:p>
          <a:p>
            <a:pPr marL="46355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800" i="1" dirty="0" smtClean="0">
                <a:solidFill>
                  <a:srgbClr val="FF0000"/>
                </a:solidFill>
                <a:cs typeface="Symbol" charset="0"/>
              </a:rPr>
              <a:t>This </a:t>
            </a:r>
            <a:r>
              <a:rPr lang="en-US" sz="1800" i="1" dirty="0">
                <a:solidFill>
                  <a:srgbClr val="FF0000"/>
                </a:solidFill>
                <a:cs typeface="Symbol" charset="0"/>
              </a:rPr>
              <a:t>slide is just an introduction.</a:t>
            </a:r>
            <a:r>
              <a:rPr lang="en-US" sz="1800" i="1" dirty="0" smtClean="0">
                <a:solidFill>
                  <a:srgbClr val="FF0000"/>
                </a:solidFill>
                <a:cs typeface="Symbol" charset="0"/>
              </a:rPr>
              <a:t> </a:t>
            </a:r>
            <a:br>
              <a:rPr lang="en-US" sz="1800" i="1" dirty="0" smtClean="0">
                <a:solidFill>
                  <a:srgbClr val="FF0000"/>
                </a:solidFill>
                <a:cs typeface="Symbol" charset="0"/>
              </a:rPr>
            </a:br>
            <a:r>
              <a:rPr lang="en-US" sz="1800" i="1" dirty="0" smtClean="0">
                <a:solidFill>
                  <a:srgbClr val="FF0000"/>
                </a:solidFill>
                <a:cs typeface="Symbol" charset="0"/>
              </a:rPr>
              <a:t>We'll </a:t>
            </a:r>
            <a:r>
              <a:rPr lang="en-US" sz="1800" i="1" dirty="0">
                <a:solidFill>
                  <a:srgbClr val="FF0000"/>
                </a:solidFill>
                <a:cs typeface="Symbol" charset="0"/>
              </a:rPr>
              <a:t>see a</a:t>
            </a:r>
            <a:r>
              <a:rPr lang="en-US" sz="1800" i="1" dirty="0" smtClean="0">
                <a:solidFill>
                  <a:srgbClr val="FF0000"/>
                </a:solidFill>
                <a:cs typeface="Symbol" charset="0"/>
              </a:rPr>
              <a:t> fuller explanation </a:t>
            </a:r>
            <a:r>
              <a:rPr lang="en-US" sz="1800" i="1" dirty="0">
                <a:solidFill>
                  <a:srgbClr val="FF0000"/>
                </a:solidFill>
                <a:cs typeface="Symbol" charset="0"/>
              </a:rPr>
              <a:t>later in the course.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1600" dirty="0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482600" y="1566863"/>
            <a:ext cx="3657600" cy="2743200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34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73037"/>
              </p:ext>
            </p:extLst>
          </p:nvPr>
        </p:nvGraphicFramePr>
        <p:xfrm>
          <a:off x="2895601" y="2412626"/>
          <a:ext cx="381000" cy="1372076"/>
        </p:xfrm>
        <a:graphic>
          <a:graphicData uri="http://schemas.openxmlformats.org/drawingml/2006/table">
            <a:tbl>
              <a:tblPr/>
              <a:tblGrid>
                <a:gridCol w="381000"/>
              </a:tblGrid>
              <a:tr h="31521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DejaVu Sans" charset="0"/>
                      </a:endParaRPr>
                    </a:p>
                  </a:txBody>
                  <a:tcPr marL="36000" marR="36000" marT="51876" marB="3600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21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DejaVu Sans" charset="0"/>
                      </a:endParaRPr>
                    </a:p>
                  </a:txBody>
                  <a:tcPr marL="36000" marR="36000" marT="51876" marB="3600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21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DejaVu Sans" charset="0"/>
                      </a:endParaRPr>
                    </a:p>
                  </a:txBody>
                  <a:tcPr marL="36000" marR="36000" marT="51876" marB="3600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21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DejaVu Sans" charset="0"/>
                      </a:endParaRPr>
                    </a:p>
                  </a:txBody>
                  <a:tcPr marL="36000" marR="36000" marT="51876" marB="36000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74" name="Rectangle 38"/>
          <p:cNvSpPr>
            <a:spLocks noChangeArrowheads="1"/>
          </p:cNvSpPr>
          <p:nvPr/>
        </p:nvSpPr>
        <p:spPr bwMode="auto">
          <a:xfrm>
            <a:off x="939800" y="2276475"/>
            <a:ext cx="1143000" cy="1371600"/>
          </a:xfrm>
          <a:prstGeom prst="rect">
            <a:avLst/>
          </a:prstGeom>
          <a:noFill/>
          <a:ln w="9525">
            <a:solidFill>
              <a:srgbClr val="B847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800" dirty="0">
                <a:solidFill>
                  <a:srgbClr val="B84700"/>
                </a:solidFill>
              </a:rPr>
              <a:t>Instruction</a:t>
            </a:r>
            <a:br>
              <a:rPr lang="en-US" sz="1800" dirty="0">
                <a:solidFill>
                  <a:srgbClr val="B84700"/>
                </a:solidFill>
              </a:rPr>
            </a:br>
            <a:r>
              <a:rPr lang="en-US" sz="1800" dirty="0">
                <a:solidFill>
                  <a:srgbClr val="B84700"/>
                </a:solidFill>
              </a:rPr>
              <a:t>Cache</a:t>
            </a:r>
          </a:p>
        </p:txBody>
      </p:sp>
      <p:sp>
        <p:nvSpPr>
          <p:cNvPr id="14375" name="Text Box 39"/>
          <p:cNvSpPr txBox="1">
            <a:spLocks noChangeArrowheads="1"/>
          </p:cNvSpPr>
          <p:nvPr/>
        </p:nvSpPr>
        <p:spPr bwMode="auto">
          <a:xfrm>
            <a:off x="2495801" y="1992312"/>
            <a:ext cx="11461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</a:rPr>
              <a:t>Registers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6038850" y="1446213"/>
            <a:ext cx="1828800" cy="29718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rgbClr val="000000"/>
                </a:solidFill>
              </a:rPr>
              <a:t>Memory</a:t>
            </a:r>
          </a:p>
        </p:txBody>
      </p:sp>
      <p:cxnSp>
        <p:nvCxnSpPr>
          <p:cNvPr id="14377" name="AutoShape 41"/>
          <p:cNvCxnSpPr>
            <a:cxnSpLocks noChangeShapeType="1"/>
            <a:stCxn id="14340" idx="3"/>
            <a:endCxn id="14376" idx="1"/>
          </p:cNvCxnSpPr>
          <p:nvPr/>
        </p:nvCxnSpPr>
        <p:spPr bwMode="auto">
          <a:xfrm flipV="1">
            <a:off x="3276601" y="2932113"/>
            <a:ext cx="2762249" cy="166551"/>
          </a:xfrm>
          <a:prstGeom prst="straightConnector1">
            <a:avLst/>
          </a:prstGeom>
          <a:noFill/>
          <a:ln w="18360">
            <a:solidFill>
              <a:srgbClr val="0000FF"/>
            </a:solidFill>
            <a:round/>
            <a:headEnd type="arrow" w="lg" len="lg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378" name="Text Box 42"/>
          <p:cNvSpPr txBox="1">
            <a:spLocks noChangeArrowheads="1"/>
          </p:cNvSpPr>
          <p:nvPr/>
        </p:nvSpPr>
        <p:spPr bwMode="auto">
          <a:xfrm>
            <a:off x="4267200" y="3227387"/>
            <a:ext cx="15240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 algn="ctr"/>
            <a:r>
              <a:rPr lang="en-US" sz="1400" dirty="0" smtClean="0">
                <a:solidFill>
                  <a:srgbClr val="0000FF"/>
                </a:solidFill>
              </a:rPr>
              <a:t>Program-controlled</a:t>
            </a:r>
            <a:r>
              <a:rPr lang="en-US" sz="1400" dirty="0">
                <a:solidFill>
                  <a:srgbClr val="0000FF"/>
                </a:solidFill>
              </a:rPr>
              <a:t/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 smtClean="0">
                <a:solidFill>
                  <a:srgbClr val="0000FF"/>
                </a:solidFill>
              </a:rPr>
              <a:t>data movement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4379" name="AutoShape 43"/>
          <p:cNvCxnSpPr>
            <a:cxnSpLocks noChangeShapeType="1"/>
            <a:endCxn id="14374" idx="0"/>
          </p:cNvCxnSpPr>
          <p:nvPr/>
        </p:nvCxnSpPr>
        <p:spPr bwMode="auto">
          <a:xfrm rot="10800000">
            <a:off x="1511300" y="2276475"/>
            <a:ext cx="5270500" cy="228600"/>
          </a:xfrm>
          <a:prstGeom prst="curvedConnector4">
            <a:avLst>
              <a:gd name="adj1" fmla="val 8516"/>
              <a:gd name="adj2" fmla="val 571598"/>
            </a:avLst>
          </a:prstGeom>
          <a:noFill/>
          <a:ln w="18360">
            <a:solidFill>
              <a:srgbClr val="B84700"/>
            </a:solidFill>
            <a:round/>
            <a:headEnd type="none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380" name="Text Box 44"/>
          <p:cNvSpPr txBox="1">
            <a:spLocks noChangeArrowheads="1"/>
          </p:cNvSpPr>
          <p:nvPr/>
        </p:nvSpPr>
        <p:spPr bwMode="auto">
          <a:xfrm>
            <a:off x="3906837" y="1298201"/>
            <a:ext cx="1884363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 algn="ctr"/>
            <a:r>
              <a:rPr lang="en-US" sz="1400" dirty="0">
                <a:solidFill>
                  <a:srgbClr val="B84700"/>
                </a:solidFill>
              </a:rPr>
              <a:t>Transparent</a:t>
            </a:r>
            <a:br>
              <a:rPr lang="en-US" sz="1400" dirty="0">
                <a:solidFill>
                  <a:srgbClr val="B84700"/>
                </a:solidFill>
              </a:rPr>
            </a:br>
            <a:r>
              <a:rPr lang="en-US" sz="1400" dirty="0">
                <a:solidFill>
                  <a:srgbClr val="B84700"/>
                </a:solidFill>
              </a:rPr>
              <a:t>(</a:t>
            </a:r>
            <a:r>
              <a:rPr lang="en-US" sz="1400" dirty="0" smtClean="0">
                <a:solidFill>
                  <a:srgbClr val="B84700"/>
                </a:solidFill>
              </a:rPr>
              <a:t>hardware-controlled</a:t>
            </a:r>
            <a:r>
              <a:rPr lang="en-US" sz="1400" dirty="0">
                <a:solidFill>
                  <a:srgbClr val="B84700"/>
                </a:solidFill>
              </a:rPr>
              <a:t>)</a:t>
            </a:r>
            <a:br>
              <a:rPr lang="en-US" sz="1400" dirty="0">
                <a:solidFill>
                  <a:srgbClr val="B84700"/>
                </a:solidFill>
              </a:rPr>
            </a:br>
            <a:r>
              <a:rPr lang="en-US" sz="1400" dirty="0" smtClean="0">
                <a:solidFill>
                  <a:srgbClr val="B84700"/>
                </a:solidFill>
              </a:rPr>
              <a:t>instruction caching</a:t>
            </a:r>
            <a:endParaRPr lang="en-US" sz="1400" dirty="0">
              <a:solidFill>
                <a:srgbClr val="B84700"/>
              </a:solidFill>
            </a:endParaRPr>
          </a:p>
        </p:txBody>
      </p:sp>
      <p:sp>
        <p:nvSpPr>
          <p:cNvPr id="14381" name="Text Box 45"/>
          <p:cNvSpPr txBox="1">
            <a:spLocks noChangeArrowheads="1"/>
          </p:cNvSpPr>
          <p:nvPr/>
        </p:nvSpPr>
        <p:spPr bwMode="auto">
          <a:xfrm>
            <a:off x="2003425" y="3784600"/>
            <a:ext cx="6635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/>
          <a:p>
            <a:pPr algn="ctr"/>
            <a:r>
              <a:rPr lang="en-US" dirty="0">
                <a:solidFill>
                  <a:srgbClr val="008000"/>
                </a:solidFill>
              </a:rPr>
              <a:t>CPU</a:t>
            </a:r>
          </a:p>
        </p:txBody>
      </p:sp>
    </p:spTree>
    <p:extLst>
      <p:ext uri="{BB962C8B-B14F-4D97-AF65-F5344CB8AC3E}">
        <p14:creationId xmlns:p14="http://schemas.microsoft.com/office/powerpoint/2010/main" val="16133003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Performance: It's Not Just CPU Speed</a:t>
            </a:r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and instructions reside in memory</a:t>
            </a:r>
          </a:p>
          <a:p>
            <a:pPr lvl="1"/>
            <a:r>
              <a:rPr lang="en-US" dirty="0" smtClean="0"/>
              <a:t>To execute an instruction, it must be fetched into the CPU</a:t>
            </a:r>
          </a:p>
          <a:p>
            <a:pPr lvl="1"/>
            <a:r>
              <a:rPr lang="en-US" dirty="0" smtClean="0"/>
              <a:t>Next, the data on the which the instruction operates must be fetched from memory and brought to the CPU</a:t>
            </a:r>
          </a:p>
          <a:p>
            <a:r>
              <a:rPr lang="en-US" dirty="0" smtClean="0"/>
              <a:t>CPU </a:t>
            </a:r>
            <a:r>
              <a:rPr lang="en-US" sz="2000" dirty="0" smtClean="0">
                <a:sym typeface="Wingdings" pitchFamily="2" charset="2"/>
              </a:rPr>
              <a:t></a:t>
            </a:r>
            <a:r>
              <a:rPr lang="en-US" dirty="0" smtClean="0"/>
              <a:t> Memory bandwidth can limit performance</a:t>
            </a:r>
          </a:p>
          <a:p>
            <a:pPr lvl="1"/>
            <a:r>
              <a:rPr lang="en-US" dirty="0" smtClean="0"/>
              <a:t>Improving performance 1: hardware improvements to increase memory bandwidth (e.g., DDR → DDR2 → DDR3)</a:t>
            </a:r>
          </a:p>
          <a:p>
            <a:pPr lvl="1"/>
            <a:r>
              <a:rPr lang="en-US" dirty="0" smtClean="0"/>
              <a:t>Improving performance 2: move less data into/out of the CPU</a:t>
            </a:r>
          </a:p>
          <a:p>
            <a:pPr lvl="2"/>
            <a:r>
              <a:rPr lang="en-US" dirty="0" smtClean="0"/>
              <a:t>Put some “memory” in the CPU chip itself (this is “cache” memory)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059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Binary Representations</a:t>
            </a:r>
          </a:p>
        </p:txBody>
      </p:sp>
      <p:sp>
        <p:nvSpPr>
          <p:cNvPr id="9243" name="Rectangle 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Base 2 number representation</a:t>
            </a:r>
          </a:p>
          <a:p>
            <a:pPr lvl="1">
              <a:defRPr/>
            </a:pPr>
            <a:r>
              <a:rPr lang="en-US" dirty="0" smtClean="0"/>
              <a:t>Represent 351</a:t>
            </a:r>
            <a:r>
              <a:rPr lang="en-US" baseline="-25000" dirty="0" smtClean="0"/>
              <a:t>10</a:t>
            </a:r>
            <a:r>
              <a:rPr lang="en-US" dirty="0" smtClean="0"/>
              <a:t>  as  0000000101011111</a:t>
            </a:r>
            <a:r>
              <a:rPr lang="en-US" baseline="-25000" dirty="0" smtClean="0"/>
              <a:t>2 </a:t>
            </a:r>
            <a:r>
              <a:rPr lang="en-US" dirty="0" smtClean="0"/>
              <a:t> or  101011111</a:t>
            </a:r>
            <a:r>
              <a:rPr lang="en-US" baseline="-25000" dirty="0" smtClean="0"/>
              <a:t>2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Electronic implementation</a:t>
            </a:r>
          </a:p>
          <a:p>
            <a:pPr lvl="1" eaLnBrk="1" hangingPunct="1">
              <a:defRPr/>
            </a:pPr>
            <a:r>
              <a:rPr lang="en-US" dirty="0" smtClean="0"/>
              <a:t>Easy to store with bi-stable elements</a:t>
            </a:r>
          </a:p>
          <a:p>
            <a:pPr lvl="1" eaLnBrk="1" hangingPunct="1">
              <a:defRPr/>
            </a:pPr>
            <a:r>
              <a:rPr lang="en-US" dirty="0" smtClean="0"/>
              <a:t>Reliably transmitted on noisy and inaccurate wires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4305300"/>
            <a:ext cx="6858000" cy="2171700"/>
            <a:chOff x="192" y="2388"/>
            <a:chExt cx="4320" cy="1368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768" y="3408"/>
              <a:ext cx="3744" cy="24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>
                <a:solidFill>
                  <a:schemeClr val="bg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768" y="2784"/>
              <a:ext cx="3744" cy="24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endParaRPr lang="en-US" b="0">
                <a:solidFill>
                  <a:schemeClr val="bg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auto">
            <a:xfrm>
              <a:off x="768" y="2884"/>
              <a:ext cx="3732" cy="716"/>
            </a:xfrm>
            <a:custGeom>
              <a:avLst/>
              <a:gdLst>
                <a:gd name="T0" fmla="*/ 0 w 3578"/>
                <a:gd name="T1" fmla="*/ 706 h 716"/>
                <a:gd name="T2" fmla="*/ 157 w 3578"/>
                <a:gd name="T3" fmla="*/ 653 h 716"/>
                <a:gd name="T4" fmla="*/ 294 w 3578"/>
                <a:gd name="T5" fmla="*/ 643 h 716"/>
                <a:gd name="T6" fmla="*/ 547 w 3578"/>
                <a:gd name="T7" fmla="*/ 685 h 716"/>
                <a:gd name="T8" fmla="*/ 768 w 3578"/>
                <a:gd name="T9" fmla="*/ 653 h 716"/>
                <a:gd name="T10" fmla="*/ 894 w 3578"/>
                <a:gd name="T11" fmla="*/ 632 h 716"/>
                <a:gd name="T12" fmla="*/ 1021 w 3578"/>
                <a:gd name="T13" fmla="*/ 664 h 716"/>
                <a:gd name="T14" fmla="*/ 1178 w 3578"/>
                <a:gd name="T15" fmla="*/ 674 h 716"/>
                <a:gd name="T16" fmla="*/ 1273 w 3578"/>
                <a:gd name="T17" fmla="*/ 664 h 716"/>
                <a:gd name="T18" fmla="*/ 1305 w 3578"/>
                <a:gd name="T19" fmla="*/ 653 h 716"/>
                <a:gd name="T20" fmla="*/ 1347 w 3578"/>
                <a:gd name="T21" fmla="*/ 569 h 716"/>
                <a:gd name="T22" fmla="*/ 1463 w 3578"/>
                <a:gd name="T23" fmla="*/ 253 h 716"/>
                <a:gd name="T24" fmla="*/ 1547 w 3578"/>
                <a:gd name="T25" fmla="*/ 116 h 716"/>
                <a:gd name="T26" fmla="*/ 1642 w 3578"/>
                <a:gd name="T27" fmla="*/ 53 h 716"/>
                <a:gd name="T28" fmla="*/ 1831 w 3578"/>
                <a:gd name="T29" fmla="*/ 21 h 716"/>
                <a:gd name="T30" fmla="*/ 2031 w 3578"/>
                <a:gd name="T31" fmla="*/ 32 h 716"/>
                <a:gd name="T32" fmla="*/ 2073 w 3578"/>
                <a:gd name="T33" fmla="*/ 42 h 716"/>
                <a:gd name="T34" fmla="*/ 2252 w 3578"/>
                <a:gd name="T35" fmla="*/ 11 h 716"/>
                <a:gd name="T36" fmla="*/ 2315 w 3578"/>
                <a:gd name="T37" fmla="*/ 42 h 716"/>
                <a:gd name="T38" fmla="*/ 2389 w 3578"/>
                <a:gd name="T39" fmla="*/ 53 h 716"/>
                <a:gd name="T40" fmla="*/ 2557 w 3578"/>
                <a:gd name="T41" fmla="*/ 42 h 716"/>
                <a:gd name="T42" fmla="*/ 2620 w 3578"/>
                <a:gd name="T43" fmla="*/ 64 h 716"/>
                <a:gd name="T44" fmla="*/ 2715 w 3578"/>
                <a:gd name="T45" fmla="*/ 11 h 716"/>
                <a:gd name="T46" fmla="*/ 2768 w 3578"/>
                <a:gd name="T47" fmla="*/ 0 h 716"/>
                <a:gd name="T48" fmla="*/ 3041 w 3578"/>
                <a:gd name="T49" fmla="*/ 411 h 716"/>
                <a:gd name="T50" fmla="*/ 3157 w 3578"/>
                <a:gd name="T51" fmla="*/ 643 h 716"/>
                <a:gd name="T52" fmla="*/ 3347 w 3578"/>
                <a:gd name="T53" fmla="*/ 716 h 716"/>
                <a:gd name="T54" fmla="*/ 3441 w 3578"/>
                <a:gd name="T55" fmla="*/ 706 h 716"/>
                <a:gd name="T56" fmla="*/ 3462 w 3578"/>
                <a:gd name="T57" fmla="*/ 674 h 716"/>
                <a:gd name="T58" fmla="*/ 3578 w 3578"/>
                <a:gd name="T59" fmla="*/ 653 h 71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578"/>
                <a:gd name="T91" fmla="*/ 0 h 716"/>
                <a:gd name="T92" fmla="*/ 3578 w 3578"/>
                <a:gd name="T93" fmla="*/ 716 h 71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578" h="716">
                  <a:moveTo>
                    <a:pt x="0" y="706"/>
                  </a:moveTo>
                  <a:cubicBezTo>
                    <a:pt x="54" y="694"/>
                    <a:pt x="101" y="657"/>
                    <a:pt x="157" y="653"/>
                  </a:cubicBezTo>
                  <a:cubicBezTo>
                    <a:pt x="202" y="649"/>
                    <a:pt x="248" y="646"/>
                    <a:pt x="294" y="643"/>
                  </a:cubicBezTo>
                  <a:cubicBezTo>
                    <a:pt x="377" y="658"/>
                    <a:pt x="462" y="670"/>
                    <a:pt x="547" y="685"/>
                  </a:cubicBezTo>
                  <a:cubicBezTo>
                    <a:pt x="628" y="655"/>
                    <a:pt x="660" y="660"/>
                    <a:pt x="768" y="653"/>
                  </a:cubicBezTo>
                  <a:cubicBezTo>
                    <a:pt x="792" y="648"/>
                    <a:pt x="875" y="632"/>
                    <a:pt x="894" y="632"/>
                  </a:cubicBezTo>
                  <a:cubicBezTo>
                    <a:pt x="938" y="632"/>
                    <a:pt x="977" y="659"/>
                    <a:pt x="1021" y="664"/>
                  </a:cubicBezTo>
                  <a:cubicBezTo>
                    <a:pt x="1073" y="669"/>
                    <a:pt x="1125" y="670"/>
                    <a:pt x="1178" y="674"/>
                  </a:cubicBezTo>
                  <a:cubicBezTo>
                    <a:pt x="1209" y="670"/>
                    <a:pt x="1241" y="669"/>
                    <a:pt x="1273" y="664"/>
                  </a:cubicBezTo>
                  <a:cubicBezTo>
                    <a:pt x="1284" y="662"/>
                    <a:pt x="1298" y="661"/>
                    <a:pt x="1305" y="653"/>
                  </a:cubicBezTo>
                  <a:cubicBezTo>
                    <a:pt x="1324" y="628"/>
                    <a:pt x="1329" y="595"/>
                    <a:pt x="1347" y="569"/>
                  </a:cubicBezTo>
                  <a:cubicBezTo>
                    <a:pt x="1416" y="462"/>
                    <a:pt x="1419" y="362"/>
                    <a:pt x="1463" y="253"/>
                  </a:cubicBezTo>
                  <a:cubicBezTo>
                    <a:pt x="1480" y="209"/>
                    <a:pt x="1520" y="153"/>
                    <a:pt x="1547" y="116"/>
                  </a:cubicBezTo>
                  <a:cubicBezTo>
                    <a:pt x="1568" y="86"/>
                    <a:pt x="1605" y="60"/>
                    <a:pt x="1642" y="53"/>
                  </a:cubicBezTo>
                  <a:cubicBezTo>
                    <a:pt x="1704" y="40"/>
                    <a:pt x="1831" y="21"/>
                    <a:pt x="1831" y="21"/>
                  </a:cubicBezTo>
                  <a:cubicBezTo>
                    <a:pt x="1897" y="24"/>
                    <a:pt x="1964" y="26"/>
                    <a:pt x="2031" y="32"/>
                  </a:cubicBezTo>
                  <a:cubicBezTo>
                    <a:pt x="2045" y="33"/>
                    <a:pt x="2058" y="42"/>
                    <a:pt x="2073" y="42"/>
                  </a:cubicBezTo>
                  <a:cubicBezTo>
                    <a:pt x="2130" y="42"/>
                    <a:pt x="2194" y="20"/>
                    <a:pt x="2252" y="11"/>
                  </a:cubicBezTo>
                  <a:cubicBezTo>
                    <a:pt x="2274" y="17"/>
                    <a:pt x="2292" y="35"/>
                    <a:pt x="2315" y="42"/>
                  </a:cubicBezTo>
                  <a:cubicBezTo>
                    <a:pt x="2338" y="49"/>
                    <a:pt x="2364" y="49"/>
                    <a:pt x="2389" y="53"/>
                  </a:cubicBezTo>
                  <a:cubicBezTo>
                    <a:pt x="2450" y="36"/>
                    <a:pt x="2493" y="31"/>
                    <a:pt x="2557" y="42"/>
                  </a:cubicBezTo>
                  <a:cubicBezTo>
                    <a:pt x="2578" y="49"/>
                    <a:pt x="2598" y="71"/>
                    <a:pt x="2620" y="64"/>
                  </a:cubicBezTo>
                  <a:cubicBezTo>
                    <a:pt x="2654" y="52"/>
                    <a:pt x="2679" y="18"/>
                    <a:pt x="2715" y="11"/>
                  </a:cubicBezTo>
                  <a:cubicBezTo>
                    <a:pt x="2732" y="7"/>
                    <a:pt x="2750" y="3"/>
                    <a:pt x="2768" y="0"/>
                  </a:cubicBezTo>
                  <a:cubicBezTo>
                    <a:pt x="2929" y="161"/>
                    <a:pt x="2957" y="167"/>
                    <a:pt x="3041" y="411"/>
                  </a:cubicBezTo>
                  <a:cubicBezTo>
                    <a:pt x="3071" y="498"/>
                    <a:pt x="3069" y="597"/>
                    <a:pt x="3157" y="643"/>
                  </a:cubicBezTo>
                  <a:cubicBezTo>
                    <a:pt x="3289" y="619"/>
                    <a:pt x="3221" y="590"/>
                    <a:pt x="3347" y="716"/>
                  </a:cubicBezTo>
                  <a:cubicBezTo>
                    <a:pt x="3378" y="712"/>
                    <a:pt x="3411" y="716"/>
                    <a:pt x="3441" y="706"/>
                  </a:cubicBezTo>
                  <a:cubicBezTo>
                    <a:pt x="3452" y="701"/>
                    <a:pt x="3452" y="681"/>
                    <a:pt x="3462" y="674"/>
                  </a:cubicBezTo>
                  <a:cubicBezTo>
                    <a:pt x="3489" y="652"/>
                    <a:pt x="3545" y="653"/>
                    <a:pt x="3578" y="653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H="1">
              <a:off x="624" y="3648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 flipH="1">
              <a:off x="624" y="278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192" y="3504"/>
              <a:ext cx="412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000" b="0">
                  <a:latin typeface="Calibri" pitchFamily="34" charset="0"/>
                  <a:cs typeface="Calibri" pitchFamily="34" charset="0"/>
                </a:rPr>
                <a:t>0.0V</a:t>
              </a:r>
            </a:p>
          </p:txBody>
        </p:sp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192" y="3264"/>
              <a:ext cx="412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  <a:cs typeface="Calibri" pitchFamily="34" charset="0"/>
                </a:rPr>
                <a:t>0.5V</a:t>
              </a:r>
            </a:p>
          </p:txBody>
        </p:sp>
        <p:sp>
          <p:nvSpPr>
            <p:cNvPr id="7180" name="Text Box 12"/>
            <p:cNvSpPr txBox="1">
              <a:spLocks noChangeArrowheads="1"/>
            </p:cNvSpPr>
            <p:nvPr/>
          </p:nvSpPr>
          <p:spPr bwMode="auto">
            <a:xfrm>
              <a:off x="192" y="2880"/>
              <a:ext cx="412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  <a:cs typeface="Calibri" pitchFamily="34" charset="0"/>
                </a:rPr>
                <a:t>2.8V</a:t>
              </a:r>
            </a:p>
          </p:txBody>
        </p:sp>
        <p:sp>
          <p:nvSpPr>
            <p:cNvPr id="7181" name="Text Box 13"/>
            <p:cNvSpPr txBox="1">
              <a:spLocks noChangeArrowheads="1"/>
            </p:cNvSpPr>
            <p:nvPr/>
          </p:nvSpPr>
          <p:spPr bwMode="auto">
            <a:xfrm>
              <a:off x="192" y="2640"/>
              <a:ext cx="412" cy="25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  <a:cs typeface="Calibri" pitchFamily="34" charset="0"/>
                </a:rPr>
                <a:t>3.3V</a:t>
              </a:r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768" y="2496"/>
              <a:ext cx="13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2352" y="2496"/>
              <a:ext cx="144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auto">
            <a:xfrm>
              <a:off x="3984" y="2496"/>
              <a:ext cx="4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auto">
            <a:xfrm>
              <a:off x="2160" y="2448"/>
              <a:ext cx="0" cy="10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352" y="2448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3792" y="2448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3984" y="2448"/>
              <a:ext cx="0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89" name="Text Box 21"/>
            <p:cNvSpPr txBox="1">
              <a:spLocks noChangeArrowheads="1"/>
            </p:cNvSpPr>
            <p:nvPr/>
          </p:nvSpPr>
          <p:spPr bwMode="auto">
            <a:xfrm>
              <a:off x="1296" y="2388"/>
              <a:ext cx="298" cy="252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7190" name="Text Box 22"/>
            <p:cNvSpPr txBox="1">
              <a:spLocks noChangeArrowheads="1"/>
            </p:cNvSpPr>
            <p:nvPr/>
          </p:nvSpPr>
          <p:spPr bwMode="auto">
            <a:xfrm>
              <a:off x="2832" y="2388"/>
              <a:ext cx="298" cy="252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7191" name="Text Box 23"/>
            <p:cNvSpPr txBox="1">
              <a:spLocks noChangeArrowheads="1"/>
            </p:cNvSpPr>
            <p:nvPr/>
          </p:nvSpPr>
          <p:spPr bwMode="auto">
            <a:xfrm>
              <a:off x="4128" y="2388"/>
              <a:ext cx="192" cy="252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 flipH="1">
              <a:off x="624" y="3408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 flipH="1">
              <a:off x="624" y="3024"/>
              <a:ext cx="1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Preliminaries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650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11912</TotalTime>
  <Words>367</Words>
  <Application>Microsoft Office PowerPoint</Application>
  <PresentationFormat>On-screen Show (4:3)</PresentationFormat>
  <Paragraphs>102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template2010</vt:lpstr>
      <vt:lpstr>Roadmap</vt:lpstr>
      <vt:lpstr>Section 1: Memory, Data, and Addressing</vt:lpstr>
      <vt:lpstr>Hardware: Logical View</vt:lpstr>
      <vt:lpstr>Hardware: Semi-Logical View</vt:lpstr>
      <vt:lpstr>Hardware: Physical View</vt:lpstr>
      <vt:lpstr>CPU “Memory”: Registers and Instruction Cache</vt:lpstr>
      <vt:lpstr>Performance: It's Not Just CPU Speed</vt:lpstr>
      <vt:lpstr>Binary Representations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491</cp:revision>
  <cp:lastPrinted>2013-01-09T09:57:57Z</cp:lastPrinted>
  <dcterms:created xsi:type="dcterms:W3CDTF">2013-04-02T07:26:09Z</dcterms:created>
  <dcterms:modified xsi:type="dcterms:W3CDTF">2013-04-08T16:07:41Z</dcterms:modified>
</cp:coreProperties>
</file>