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6"/>
  </p:notesMasterIdLst>
  <p:handoutMasterIdLst>
    <p:handoutMasterId r:id="rId7"/>
  </p:handoutMasterIdLst>
  <p:sldIdLst>
    <p:sldId id="615" r:id="rId2"/>
    <p:sldId id="595" r:id="rId3"/>
    <p:sldId id="596" r:id="rId4"/>
    <p:sldId id="597" r:id="rId5"/>
  </p:sldIdLst>
  <p:sldSz cx="9144000" cy="6858000" type="screen4x3"/>
  <p:notesSz cx="7315200" cy="9601200"/>
  <p:custDataLst>
    <p:tags r:id="rId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9999"/>
    <a:srgbClr val="FFFF99"/>
    <a:srgbClr val="DCB834"/>
    <a:srgbClr val="DFC03D"/>
    <a:srgbClr val="CDF1C5"/>
    <a:srgbClr val="F1C7C7"/>
    <a:srgbClr val="EFBFBF"/>
    <a:srgbClr val="C5FEB8"/>
    <a:srgbClr val="80808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660" autoAdjust="0"/>
  </p:normalViewPr>
  <p:slideViewPr>
    <p:cSldViewPr snapToGrid="0" snapToObjects="1">
      <p:cViewPr varScale="1">
        <p:scale>
          <a:sx n="73" d="100"/>
          <a:sy n="73" d="100"/>
        </p:scale>
        <p:origin x="-94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3023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87201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205966" cy="457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21956" y="0"/>
            <a:ext cx="3205966" cy="457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22375" y="687388"/>
            <a:ext cx="4883150" cy="36623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323" y="4578814"/>
            <a:ext cx="5343277" cy="427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57627"/>
            <a:ext cx="3205966" cy="457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21956" y="9157627"/>
            <a:ext cx="3205966" cy="457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5879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Calibri" pitchFamily="34" charset="0"/>
              </a:rPr>
              <a:t>Memory &amp; data</a:t>
            </a:r>
          </a:p>
          <a:p>
            <a:r>
              <a:rPr lang="en-US" sz="1200" dirty="0">
                <a:latin typeface="Calibri" pitchFamily="34" charset="0"/>
              </a:rPr>
              <a:t>Integers &amp; floats</a:t>
            </a:r>
          </a:p>
          <a:p>
            <a:r>
              <a:rPr lang="en-US" sz="1200" dirty="0">
                <a:latin typeface="Calibri" pitchFamily="34" charset="0"/>
              </a:rPr>
              <a:t>Machine code &amp; C</a:t>
            </a:r>
          </a:p>
          <a:p>
            <a:r>
              <a:rPr lang="en-US" sz="1200" dirty="0">
                <a:latin typeface="Calibri" pitchFamily="34" charset="0"/>
              </a:rPr>
              <a:t>x86 assembly programming</a:t>
            </a:r>
          </a:p>
          <a:p>
            <a:r>
              <a:rPr lang="en-US" sz="1200" dirty="0">
                <a:latin typeface="Calibri" pitchFamily="34" charset="0"/>
              </a:rPr>
              <a:t>Procedures &amp; stacks</a:t>
            </a:r>
          </a:p>
          <a:p>
            <a:r>
              <a:rPr lang="en-US" sz="1200" dirty="0">
                <a:latin typeface="Calibri" pitchFamily="34" charset="0"/>
              </a:rPr>
              <a:t>Arrays &amp; structs</a:t>
            </a:r>
          </a:p>
          <a:p>
            <a:r>
              <a:rPr lang="en-US" sz="1200" dirty="0">
                <a:latin typeface="Calibri" pitchFamily="34" charset="0"/>
              </a:rPr>
              <a:t>Memory &amp; caches</a:t>
            </a:r>
          </a:p>
          <a:p>
            <a:r>
              <a:rPr lang="en-US" sz="1200" dirty="0">
                <a:latin typeface="Calibri" pitchFamily="34" charset="0"/>
              </a:rPr>
              <a:t>Processes</a:t>
            </a:r>
          </a:p>
          <a:p>
            <a:r>
              <a:rPr lang="en-US" sz="1200" dirty="0">
                <a:latin typeface="Calibri" pitchFamily="34" charset="0"/>
              </a:rPr>
              <a:t>Virtual memory</a:t>
            </a:r>
          </a:p>
          <a:p>
            <a:r>
              <a:rPr lang="en-US" sz="1200" dirty="0">
                <a:latin typeface="Calibri" pitchFamily="34" charset="0"/>
              </a:rPr>
              <a:t>Memory allocation</a:t>
            </a:r>
          </a:p>
          <a:p>
            <a:r>
              <a:rPr lang="en-US" sz="1200" dirty="0">
                <a:latin typeface="Calibri" pitchFamily="34" charset="0"/>
              </a:rPr>
              <a:t>Java vs. C</a:t>
            </a:r>
          </a:p>
          <a:p>
            <a:endParaRPr lang="en-US"/>
          </a:p>
          <a:p>
            <a:r>
              <a:rPr lang="en-US"/>
              <a:t>get_mpg:</a:t>
            </a:r>
          </a:p>
          <a:p>
            <a:r>
              <a:rPr lang="en-US"/>
              <a:t>.LFB0:</a:t>
            </a:r>
          </a:p>
          <a:p>
            <a:r>
              <a:rPr lang="en-US"/>
              <a:t>    .cfi_startproc</a:t>
            </a:r>
          </a:p>
          <a:p>
            <a:r>
              <a:rPr lang="en-US"/>
              <a:t>    pushq   %rbp</a:t>
            </a:r>
          </a:p>
          <a:p>
            <a:r>
              <a:rPr lang="en-US"/>
              <a:t>    .cfi_def_cfa_offset 16</a:t>
            </a:r>
          </a:p>
          <a:p>
            <a:r>
              <a:rPr lang="en-US"/>
              <a:t>    .cfi_offset 6, -16</a:t>
            </a:r>
          </a:p>
          <a:p>
            <a:r>
              <a:rPr lang="en-US"/>
              <a:t>    movq    %rsp, %rbp</a:t>
            </a:r>
          </a:p>
          <a:p>
            <a:r>
              <a:rPr lang="en-US"/>
              <a:t>    .cfi_def_cfa_register 6</a:t>
            </a:r>
          </a:p>
          <a:p>
            <a:r>
              <a:rPr lang="en-US"/>
              <a:t>    movq    %rdi, -24(%rbp)</a:t>
            </a:r>
          </a:p>
          <a:p>
            <a:r>
              <a:rPr lang="en-US"/>
              <a:t>    movq    -24(%rbp), %rax</a:t>
            </a:r>
          </a:p>
          <a:p>
            <a:r>
              <a:rPr lang="en-US"/>
              <a:t>    movl    (%rax), %eax</a:t>
            </a:r>
          </a:p>
          <a:p>
            <a:r>
              <a:rPr lang="en-US"/>
              <a:t>    cvtsi2ss    %eax, %xmm0</a:t>
            </a:r>
          </a:p>
          <a:p>
            <a:r>
              <a:rPr lang="en-US"/>
              <a:t>    movq    -24(%rbp), %rax</a:t>
            </a:r>
          </a:p>
          <a:p>
            <a:r>
              <a:rPr lang="en-US"/>
              <a:t>    movl    4(%rax), %eax</a:t>
            </a:r>
          </a:p>
          <a:p>
            <a:r>
              <a:rPr lang="en-US"/>
              <a:t>    cvtsi2ss    %eax, %xmm1</a:t>
            </a:r>
          </a:p>
          <a:p>
            <a:r>
              <a:rPr lang="en-US"/>
              <a:t>    divss   %xmm1, %xmm0</a:t>
            </a:r>
          </a:p>
          <a:p>
            <a:r>
              <a:rPr lang="en-US"/>
              <a:t>    movss   %xmm0, -4(%rbp)</a:t>
            </a:r>
          </a:p>
          <a:p>
            <a:r>
              <a:rPr lang="en-US"/>
              <a:t>    movl    -4(%rbp), %eax</a:t>
            </a:r>
          </a:p>
          <a:p>
            <a:r>
              <a:rPr lang="en-US"/>
              <a:t>    movl    %eax, -28(%rbp)</a:t>
            </a:r>
          </a:p>
          <a:p>
            <a:r>
              <a:rPr lang="en-US"/>
              <a:t>    movss   -28(%rbp), %xmm0</a:t>
            </a:r>
          </a:p>
          <a:p>
            <a:r>
              <a:rPr lang="en-US"/>
              <a:t>    popq    %rbp</a:t>
            </a:r>
          </a:p>
          <a:p>
            <a:r>
              <a:rPr lang="en-US"/>
              <a:t>    .cfi_def_cfa 7, 8</a:t>
            </a:r>
          </a:p>
          <a:p>
            <a:r>
              <a:rPr lang="en-US"/>
              <a:t>    ret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36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Autumn 2012</a:t>
            </a:r>
            <a:endParaRPr lang="en-US" dirty="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Roadmap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Autumn 2012</a:t>
            </a:r>
            <a:endParaRPr lang="en-US" dirty="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Roadmap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Autumn 2012</a:t>
            </a:r>
            <a:endParaRPr lang="en-US" dirty="0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Roadmap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Autumn 2012</a:t>
            </a:r>
            <a:endParaRPr lang="en-US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Roadmap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Autumn 2012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Roadmap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304800"/>
            <a:ext cx="2538582" cy="762000"/>
          </a:xfrm>
        </p:spPr>
        <p:txBody>
          <a:bodyPr/>
          <a:lstStyle/>
          <a:p>
            <a:r>
              <a:rPr lang="en-US" smtClean="0"/>
              <a:t>Roadmap</a:t>
            </a:r>
            <a:endParaRPr lang="en-US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57200" y="1434490"/>
            <a:ext cx="3733800" cy="1320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600" dirty="0">
                <a:latin typeface="Courier New" pitchFamily="49" charset="0"/>
              </a:rPr>
              <a:t>car *c = malloc(sizeof(car));</a:t>
            </a:r>
          </a:p>
          <a:p>
            <a:r>
              <a:rPr lang="en-US" sz="1600" dirty="0">
                <a:latin typeface="Courier New" pitchFamily="49" charset="0"/>
              </a:rPr>
              <a:t>c-&gt;miles = 100;</a:t>
            </a:r>
          </a:p>
          <a:p>
            <a:r>
              <a:rPr lang="en-US" sz="1600" dirty="0">
                <a:latin typeface="Courier New" pitchFamily="49" charset="0"/>
              </a:rPr>
              <a:t>c-&gt;gals = 17;</a:t>
            </a:r>
          </a:p>
          <a:p>
            <a:r>
              <a:rPr lang="en-US" sz="1600" dirty="0">
                <a:latin typeface="Courier New" pitchFamily="49" charset="0"/>
              </a:rPr>
              <a:t>float mpg = get_mpg(c);</a:t>
            </a:r>
          </a:p>
          <a:p>
            <a:r>
              <a:rPr lang="en-US" sz="1600" dirty="0">
                <a:latin typeface="Courier New" pitchFamily="49" charset="0"/>
              </a:rPr>
              <a:t>free(c);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343400" y="1425714"/>
            <a:ext cx="2438400" cy="1320874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600" dirty="0">
                <a:latin typeface="Courier New" pitchFamily="49" charset="0"/>
              </a:rPr>
              <a:t>Car c = new Car();</a:t>
            </a:r>
          </a:p>
          <a:p>
            <a:r>
              <a:rPr lang="en-US" sz="1600" dirty="0">
                <a:latin typeface="Courier New" pitchFamily="49" charset="0"/>
              </a:rPr>
              <a:t>c.setMiles(100);</a:t>
            </a:r>
          </a:p>
          <a:p>
            <a:r>
              <a:rPr lang="en-US" sz="1600" dirty="0">
                <a:latin typeface="Courier New" pitchFamily="49" charset="0"/>
              </a:rPr>
              <a:t>c.setGals(17);</a:t>
            </a:r>
          </a:p>
          <a:p>
            <a:r>
              <a:rPr lang="en-US" sz="1600" dirty="0">
                <a:latin typeface="Courier New" pitchFamily="49" charset="0"/>
              </a:rPr>
              <a:t>float mpg =</a:t>
            </a:r>
            <a:br>
              <a:rPr lang="en-US" sz="1600" dirty="0">
                <a:latin typeface="Courier New" pitchFamily="49" charset="0"/>
              </a:rPr>
            </a:br>
            <a:r>
              <a:rPr lang="en-US" sz="1600" dirty="0">
                <a:latin typeface="Courier New" pitchFamily="49" charset="0"/>
              </a:rPr>
              <a:t>    c.getMPG();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905000" y="2938884"/>
            <a:ext cx="3471081" cy="1382430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400" dirty="0">
                <a:latin typeface="Courier New" pitchFamily="49" charset="0"/>
              </a:rPr>
              <a:t>get_mpg:</a:t>
            </a:r>
          </a:p>
          <a:p>
            <a:r>
              <a:rPr lang="en-US" sz="1400" dirty="0">
                <a:latin typeface="Courier New" pitchFamily="49" charset="0"/>
              </a:rPr>
              <a:t>    pushq   %rbp</a:t>
            </a:r>
          </a:p>
          <a:p>
            <a:r>
              <a:rPr lang="en-US" sz="1400" dirty="0">
                <a:latin typeface="Courier New" pitchFamily="49" charset="0"/>
              </a:rPr>
              <a:t>    movq    %rsp, %rbp</a:t>
            </a:r>
          </a:p>
          <a:p>
            <a:r>
              <a:rPr lang="en-US" sz="1400" dirty="0">
                <a:latin typeface="Courier New" pitchFamily="49" charset="0"/>
              </a:rPr>
              <a:t>    ...</a:t>
            </a:r>
          </a:p>
          <a:p>
            <a:r>
              <a:rPr lang="en-US" sz="1400" dirty="0">
                <a:latin typeface="Courier New" pitchFamily="49" charset="0"/>
              </a:rPr>
              <a:t>    popq    %rbp</a:t>
            </a:r>
          </a:p>
          <a:p>
            <a:r>
              <a:rPr lang="en-US" sz="1400" dirty="0">
                <a:latin typeface="Courier New" pitchFamily="49" charset="0"/>
              </a:rPr>
              <a:t>    ret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855" y="5649630"/>
            <a:ext cx="1204945" cy="105597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5727354"/>
            <a:ext cx="1828800" cy="9326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1752600" y="5649630"/>
            <a:ext cx="7010400" cy="1055970"/>
          </a:xfrm>
          <a:prstGeom prst="rect">
            <a:avLst/>
          </a:prstGeom>
          <a:noFill/>
          <a:ln w="190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3" name="Group 25"/>
          <p:cNvGrpSpPr/>
          <p:nvPr/>
        </p:nvGrpSpPr>
        <p:grpSpPr>
          <a:xfrm>
            <a:off x="5626100" y="4444347"/>
            <a:ext cx="2984500" cy="1017305"/>
            <a:chOff x="2057400" y="4480727"/>
            <a:chExt cx="2984500" cy="10173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6600" y="4480727"/>
              <a:ext cx="772668" cy="101730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7400" y="4597400"/>
              <a:ext cx="1081903" cy="8128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7200" y="4522721"/>
              <a:ext cx="774700" cy="897741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4343400" y="103438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Java: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101878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C: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2873514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Assembly language: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488" y="4430696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Machine code:</a:t>
            </a: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1905000" y="4473714"/>
            <a:ext cx="3471081" cy="951542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400" dirty="0">
                <a:latin typeface="Courier New" pitchFamily="49" charset="0"/>
              </a:rPr>
              <a:t>0111010000011000</a:t>
            </a:r>
          </a:p>
          <a:p>
            <a:r>
              <a:rPr lang="en-US" sz="1400" dirty="0">
                <a:latin typeface="Courier New" pitchFamily="49" charset="0"/>
              </a:rPr>
              <a:t>100011010000010000000010</a:t>
            </a:r>
          </a:p>
          <a:p>
            <a:r>
              <a:rPr lang="en-US" sz="1400" dirty="0">
                <a:latin typeface="Courier New" pitchFamily="49" charset="0"/>
              </a:rPr>
              <a:t>1000100111000010</a:t>
            </a:r>
          </a:p>
          <a:p>
            <a:r>
              <a:rPr lang="en-US" sz="1400" dirty="0">
                <a:latin typeface="Courier New" pitchFamily="49" charset="0"/>
              </a:rPr>
              <a:t>110000011111101000011111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5561798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Computer system: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50125" y="4030586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OS: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5562600" y="4419600"/>
            <a:ext cx="3048000" cy="1055970"/>
          </a:xfrm>
          <a:prstGeom prst="rect">
            <a:avLst/>
          </a:prstGeom>
          <a:noFill/>
          <a:ln w="190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2" name="Straight Arrow Connector 31"/>
          <p:cNvCxnSpPr>
            <a:stCxn id="9" idx="2"/>
          </p:cNvCxnSpPr>
          <p:nvPr/>
        </p:nvCxnSpPr>
        <p:spPr bwMode="auto">
          <a:xfrm>
            <a:off x="2324100" y="2755364"/>
            <a:ext cx="571500" cy="183520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37" name="Straight Arrow Connector 36"/>
          <p:cNvCxnSpPr>
            <a:stCxn id="10" idx="2"/>
          </p:cNvCxnSpPr>
          <p:nvPr/>
        </p:nvCxnSpPr>
        <p:spPr bwMode="auto">
          <a:xfrm flipH="1">
            <a:off x="4876800" y="2746588"/>
            <a:ext cx="685800" cy="192296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0" name="Straight Arrow Connector 39"/>
          <p:cNvCxnSpPr>
            <a:endCxn id="27" idx="0"/>
          </p:cNvCxnSpPr>
          <p:nvPr/>
        </p:nvCxnSpPr>
        <p:spPr bwMode="auto">
          <a:xfrm>
            <a:off x="3640541" y="4191000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3640541" y="5384082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>
            <a:off x="6781800" y="5384082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pic>
        <p:nvPicPr>
          <p:cNvPr id="47" name="Picture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4125" y="5776393"/>
            <a:ext cx="774475" cy="803518"/>
          </a:xfrm>
          <a:prstGeom prst="rect">
            <a:avLst/>
          </a:prstGeom>
        </p:spPr>
      </p:pic>
      <p:sp>
        <p:nvSpPr>
          <p:cNvPr id="106" name="TextBox 105"/>
          <p:cNvSpPr txBox="1"/>
          <p:nvPr/>
        </p:nvSpPr>
        <p:spPr>
          <a:xfrm>
            <a:off x="7010398" y="381000"/>
            <a:ext cx="21336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&amp; data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Integers &amp; floats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Machine code &amp; C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x86 </a:t>
            </a:r>
            <a:r>
              <a:rPr lang="en-US" sz="1800" dirty="0" smtClean="0">
                <a:solidFill>
                  <a:srgbClr val="999999"/>
                </a:solidFill>
                <a:latin typeface="Calibri" pitchFamily="34" charset="0"/>
              </a:rPr>
              <a:t>assembly</a:t>
            </a:r>
            <a:endParaRPr lang="en-US" sz="1800" dirty="0">
              <a:solidFill>
                <a:srgbClr val="999999"/>
              </a:solidFill>
              <a:latin typeface="Calibri" pitchFamily="34" charset="0"/>
            </a:endParaRP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Procedures &amp; stacks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Arrays &amp; structs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&amp; caches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Processes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Virtual memory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allocation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Java vs. C</a:t>
            </a:r>
          </a:p>
        </p:txBody>
      </p:sp>
      <p:sp>
        <p:nvSpPr>
          <p:cNvPr id="110" name="Rectangle 109"/>
          <p:cNvSpPr/>
          <p:nvPr/>
        </p:nvSpPr>
        <p:spPr bwMode="auto">
          <a:xfrm>
            <a:off x="4225470" y="5727354"/>
            <a:ext cx="1870530" cy="932687"/>
          </a:xfrm>
          <a:prstGeom prst="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111" name="Straight Connector 110"/>
          <p:cNvCxnSpPr/>
          <p:nvPr/>
        </p:nvCxnSpPr>
        <p:spPr bwMode="auto">
          <a:xfrm>
            <a:off x="533400" y="1752600"/>
            <a:ext cx="3581400" cy="0"/>
          </a:xfrm>
          <a:prstGeom prst="line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6" name="Group 119"/>
          <p:cNvGrpSpPr/>
          <p:nvPr/>
        </p:nvGrpSpPr>
        <p:grpSpPr>
          <a:xfrm>
            <a:off x="533400" y="1981200"/>
            <a:ext cx="1790700" cy="457200"/>
            <a:chOff x="533400" y="1981200"/>
            <a:chExt cx="1790700" cy="457200"/>
          </a:xfrm>
        </p:grpSpPr>
        <p:cxnSp>
          <p:nvCxnSpPr>
            <p:cNvPr id="113" name="Straight Connector 112"/>
            <p:cNvCxnSpPr/>
            <p:nvPr/>
          </p:nvCxnSpPr>
          <p:spPr bwMode="auto">
            <a:xfrm>
              <a:off x="1864262" y="1981200"/>
              <a:ext cx="459838" cy="0"/>
            </a:xfrm>
            <a:prstGeom prst="line">
              <a:avLst/>
            </a:prstGeom>
            <a:noFill/>
            <a:ln w="3810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/>
            <p:cNvCxnSpPr/>
            <p:nvPr/>
          </p:nvCxnSpPr>
          <p:spPr bwMode="auto">
            <a:xfrm>
              <a:off x="1752600" y="2209800"/>
              <a:ext cx="304800" cy="0"/>
            </a:xfrm>
            <a:prstGeom prst="line">
              <a:avLst/>
            </a:prstGeom>
            <a:noFill/>
            <a:ln w="3810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8" name="Straight Connector 117"/>
            <p:cNvCxnSpPr/>
            <p:nvPr/>
          </p:nvCxnSpPr>
          <p:spPr bwMode="auto">
            <a:xfrm>
              <a:off x="533400" y="2438400"/>
              <a:ext cx="685800" cy="0"/>
            </a:xfrm>
            <a:prstGeom prst="line">
              <a:avLst/>
            </a:prstGeom>
            <a:noFill/>
            <a:ln w="3810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1" name="Rectangle 120"/>
          <p:cNvSpPr/>
          <p:nvPr/>
        </p:nvSpPr>
        <p:spPr bwMode="auto">
          <a:xfrm>
            <a:off x="435600" y="4419600"/>
            <a:ext cx="5050799" cy="1055970"/>
          </a:xfrm>
          <a:prstGeom prst="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22" name="Rectangle 121"/>
          <p:cNvSpPr/>
          <p:nvPr/>
        </p:nvSpPr>
        <p:spPr bwMode="auto">
          <a:xfrm>
            <a:off x="441849" y="2918794"/>
            <a:ext cx="5044550" cy="1432523"/>
          </a:xfrm>
          <a:prstGeom prst="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28" name="Rectangle 127"/>
          <p:cNvSpPr/>
          <p:nvPr/>
        </p:nvSpPr>
        <p:spPr bwMode="auto">
          <a:xfrm>
            <a:off x="481387" y="1524000"/>
            <a:ext cx="509213" cy="751170"/>
          </a:xfrm>
          <a:prstGeom prst="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7" name="Group 133"/>
          <p:cNvGrpSpPr/>
          <p:nvPr/>
        </p:nvGrpSpPr>
        <p:grpSpPr>
          <a:xfrm>
            <a:off x="1952793" y="3200400"/>
            <a:ext cx="1019007" cy="1066800"/>
            <a:chOff x="1952793" y="3200400"/>
            <a:chExt cx="1019007" cy="1066800"/>
          </a:xfrm>
        </p:grpSpPr>
        <p:cxnSp>
          <p:nvCxnSpPr>
            <p:cNvPr id="123" name="Straight Connector 122"/>
            <p:cNvCxnSpPr/>
            <p:nvPr/>
          </p:nvCxnSpPr>
          <p:spPr bwMode="auto">
            <a:xfrm>
              <a:off x="1952793" y="3200400"/>
              <a:ext cx="914400" cy="0"/>
            </a:xfrm>
            <a:prstGeom prst="line">
              <a:avLst/>
            </a:prstGeom>
            <a:noFill/>
            <a:ln w="3810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Straight Connector 124"/>
            <p:cNvCxnSpPr/>
            <p:nvPr/>
          </p:nvCxnSpPr>
          <p:spPr bwMode="auto">
            <a:xfrm>
              <a:off x="2341249" y="4267200"/>
              <a:ext cx="401951" cy="0"/>
            </a:xfrm>
            <a:prstGeom prst="line">
              <a:avLst/>
            </a:prstGeom>
            <a:noFill/>
            <a:ln w="3810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/>
            <p:cNvCxnSpPr/>
            <p:nvPr/>
          </p:nvCxnSpPr>
          <p:spPr bwMode="auto">
            <a:xfrm>
              <a:off x="2324100" y="4071993"/>
              <a:ext cx="647700" cy="0"/>
            </a:xfrm>
            <a:prstGeom prst="line">
              <a:avLst/>
            </a:prstGeom>
            <a:noFill/>
            <a:ln w="3810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/>
            <p:cNvCxnSpPr/>
            <p:nvPr/>
          </p:nvCxnSpPr>
          <p:spPr bwMode="auto">
            <a:xfrm>
              <a:off x="2341249" y="3429000"/>
              <a:ext cx="630551" cy="0"/>
            </a:xfrm>
            <a:prstGeom prst="line">
              <a:avLst/>
            </a:prstGeom>
            <a:noFill/>
            <a:ln w="3810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5" name="Rectangle 134"/>
          <p:cNvSpPr/>
          <p:nvPr/>
        </p:nvSpPr>
        <p:spPr bwMode="auto">
          <a:xfrm>
            <a:off x="2147854" y="5702485"/>
            <a:ext cx="4024345" cy="957555"/>
          </a:xfrm>
          <a:prstGeom prst="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36" name="Rectangle 135"/>
          <p:cNvSpPr/>
          <p:nvPr/>
        </p:nvSpPr>
        <p:spPr bwMode="auto">
          <a:xfrm>
            <a:off x="2173674" y="5702485"/>
            <a:ext cx="1145032" cy="951640"/>
          </a:xfrm>
          <a:prstGeom prst="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37" name="Rectangle 136"/>
          <p:cNvSpPr/>
          <p:nvPr/>
        </p:nvSpPr>
        <p:spPr bwMode="auto">
          <a:xfrm>
            <a:off x="5550124" y="4413940"/>
            <a:ext cx="3060475" cy="1061629"/>
          </a:xfrm>
          <a:prstGeom prst="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8" name="Group 141"/>
          <p:cNvGrpSpPr/>
          <p:nvPr/>
        </p:nvGrpSpPr>
        <p:grpSpPr>
          <a:xfrm>
            <a:off x="481387" y="1736286"/>
            <a:ext cx="3481013" cy="930714"/>
            <a:chOff x="481387" y="1736286"/>
            <a:chExt cx="3481013" cy="930714"/>
          </a:xfrm>
        </p:grpSpPr>
        <p:cxnSp>
          <p:nvCxnSpPr>
            <p:cNvPr id="138" name="Straight Connector 137"/>
            <p:cNvCxnSpPr/>
            <p:nvPr/>
          </p:nvCxnSpPr>
          <p:spPr bwMode="auto">
            <a:xfrm>
              <a:off x="1600200" y="1736286"/>
              <a:ext cx="2362200" cy="0"/>
            </a:xfrm>
            <a:prstGeom prst="line">
              <a:avLst/>
            </a:prstGeom>
            <a:noFill/>
            <a:ln w="3810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0" name="Straight Connector 139"/>
            <p:cNvCxnSpPr/>
            <p:nvPr/>
          </p:nvCxnSpPr>
          <p:spPr bwMode="auto">
            <a:xfrm>
              <a:off x="481387" y="2667000"/>
              <a:ext cx="890213" cy="0"/>
            </a:xfrm>
            <a:prstGeom prst="line">
              <a:avLst/>
            </a:prstGeom>
            <a:noFill/>
            <a:ln w="3810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" name="Group 144"/>
          <p:cNvGrpSpPr/>
          <p:nvPr/>
        </p:nvGrpSpPr>
        <p:grpSpPr>
          <a:xfrm>
            <a:off x="435600" y="1034380"/>
            <a:ext cx="6409700" cy="1785020"/>
            <a:chOff x="435600" y="1034380"/>
            <a:chExt cx="6409700" cy="1785020"/>
          </a:xfrm>
        </p:grpSpPr>
        <p:sp>
          <p:nvSpPr>
            <p:cNvPr id="143" name="Rectangle 142"/>
            <p:cNvSpPr/>
            <p:nvPr/>
          </p:nvSpPr>
          <p:spPr bwMode="auto">
            <a:xfrm>
              <a:off x="4343400" y="1034380"/>
              <a:ext cx="2501900" cy="1785020"/>
            </a:xfrm>
            <a:prstGeom prst="rect">
              <a:avLst/>
            </a:prstGeom>
            <a:noFill/>
            <a:ln w="3810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 bwMode="auto">
            <a:xfrm>
              <a:off x="435600" y="1034380"/>
              <a:ext cx="3789870" cy="1785020"/>
            </a:xfrm>
            <a:prstGeom prst="rect">
              <a:avLst/>
            </a:prstGeom>
            <a:noFill/>
            <a:ln w="3810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sp>
        <p:nvSpPr>
          <p:cNvPr id="14" name="Footer Placeholder 1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Roadmap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31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8000"/>
                                      </p:to>
                                    </p:animClr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999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8000"/>
                                      </p:to>
                                    </p:animClr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999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8000"/>
                                      </p:to>
                                    </p:animClr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999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8000"/>
                                      </p:to>
                                    </p:animClr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999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500" fill="hold"/>
                                        <p:tgtEl>
                                          <p:spTgt spid="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8000"/>
                                      </p:to>
                                    </p:animClr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999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" dur="500" fill="hold"/>
                                        <p:tgtEl>
                                          <p:spTgt spid="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8000"/>
                                      </p:to>
                                    </p:animClr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999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fill="hold"/>
                                        <p:tgtEl>
                                          <p:spTgt spid="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8000"/>
                                      </p:to>
                                    </p:animClr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999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500" fill="hold"/>
                                        <p:tgtEl>
                                          <p:spTgt spid="1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8000"/>
                                      </p:to>
                                    </p:animClr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999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8" dur="500" fill="hold"/>
                                        <p:tgtEl>
                                          <p:spTgt spid="1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8000"/>
                                      </p:to>
                                    </p:animClr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999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" dur="500" fill="hold"/>
                                        <p:tgtEl>
                                          <p:spTgt spid="1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8000"/>
                                      </p:to>
                                    </p:animClr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999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500" fill="hold"/>
                                        <p:tgtEl>
                                          <p:spTgt spid="1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8000"/>
                                      </p:to>
                                    </p:animClr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999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9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build="p"/>
      <p:bldP spid="110" grpId="0" animBg="1"/>
      <p:bldP spid="110" grpId="1" animBg="1"/>
      <p:bldP spid="110" grpId="2" animBg="1"/>
      <p:bldP spid="110" grpId="3" animBg="1"/>
      <p:bldP spid="110" grpId="4" animBg="1"/>
      <p:bldP spid="110" grpId="5" animBg="1"/>
      <p:bldP spid="121" grpId="0" animBg="1"/>
      <p:bldP spid="121" grpId="1" animBg="1"/>
      <p:bldP spid="122" grpId="0" animBg="1"/>
      <p:bldP spid="122" grpId="1" animBg="1"/>
      <p:bldP spid="128" grpId="0" animBg="1"/>
      <p:bldP spid="128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Little Theme 1: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digital systems represent everything as 0s and 1s</a:t>
            </a:r>
          </a:p>
          <a:p>
            <a:pPr lvl="1"/>
            <a:r>
              <a:rPr lang="en-US" dirty="0" smtClean="0"/>
              <a:t>The 0 and 1 are really two different voltage ranges in the electronics</a:t>
            </a:r>
          </a:p>
          <a:p>
            <a:r>
              <a:rPr lang="en-US" dirty="0" smtClean="0"/>
              <a:t>Everything includes:</a:t>
            </a:r>
          </a:p>
          <a:p>
            <a:pPr lvl="1"/>
            <a:r>
              <a:rPr lang="en-US" dirty="0" smtClean="0"/>
              <a:t>Numbers – integers and floating point</a:t>
            </a:r>
          </a:p>
          <a:p>
            <a:pPr lvl="1"/>
            <a:r>
              <a:rPr lang="en-US" dirty="0" smtClean="0"/>
              <a:t>Characters – the building blocks of strings</a:t>
            </a:r>
          </a:p>
          <a:p>
            <a:pPr lvl="1"/>
            <a:r>
              <a:rPr lang="en-US" dirty="0" smtClean="0"/>
              <a:t>Instructions – the directives to the CPU that make up a program</a:t>
            </a:r>
          </a:p>
          <a:p>
            <a:pPr lvl="1"/>
            <a:r>
              <a:rPr lang="en-US" dirty="0" smtClean="0"/>
              <a:t>Pointers – addresses of data objects stored away in memory</a:t>
            </a:r>
          </a:p>
          <a:p>
            <a:r>
              <a:rPr lang="en-US" dirty="0" smtClean="0"/>
              <a:t>These encodings are stored throughout a computer system</a:t>
            </a:r>
          </a:p>
          <a:p>
            <a:pPr lvl="1"/>
            <a:r>
              <a:rPr lang="en-US" dirty="0" smtClean="0"/>
              <a:t>In registers, caches, memories, disks, etc.</a:t>
            </a:r>
          </a:p>
          <a:p>
            <a:r>
              <a:rPr lang="en-US" dirty="0" smtClean="0"/>
              <a:t>They all need addresses</a:t>
            </a:r>
          </a:p>
          <a:p>
            <a:pPr lvl="1"/>
            <a:r>
              <a:rPr lang="en-US" dirty="0" smtClean="0"/>
              <a:t>A way to find them</a:t>
            </a:r>
          </a:p>
          <a:p>
            <a:pPr lvl="1"/>
            <a:r>
              <a:rPr lang="en-US" dirty="0" smtClean="0"/>
              <a:t>Find a new place to put a new item </a:t>
            </a:r>
          </a:p>
          <a:p>
            <a:pPr lvl="1"/>
            <a:r>
              <a:rPr lang="en-US" dirty="0" smtClean="0"/>
              <a:t>Reclaim the place in memory when data no longer needed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Roadmap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Little Theme 2: 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a big gap between how we think about programs and data and the 0s and 1s of computers</a:t>
            </a:r>
          </a:p>
          <a:p>
            <a:r>
              <a:rPr lang="en-US" dirty="0" smtClean="0"/>
              <a:t>Need languages to describe what we mean</a:t>
            </a:r>
          </a:p>
          <a:p>
            <a:r>
              <a:rPr lang="en-US" dirty="0" smtClean="0"/>
              <a:t>Languages need to be translated one step at a time</a:t>
            </a:r>
          </a:p>
          <a:p>
            <a:pPr lvl="1"/>
            <a:r>
              <a:rPr lang="en-US" dirty="0" smtClean="0"/>
              <a:t>Word-by-word</a:t>
            </a:r>
          </a:p>
          <a:p>
            <a:pPr lvl="1"/>
            <a:r>
              <a:rPr lang="en-US" dirty="0" smtClean="0"/>
              <a:t>Phrase structures</a:t>
            </a:r>
          </a:p>
          <a:p>
            <a:pPr lvl="1"/>
            <a:r>
              <a:rPr lang="en-US" dirty="0" smtClean="0"/>
              <a:t>Grammar</a:t>
            </a:r>
          </a:p>
          <a:p>
            <a:r>
              <a:rPr lang="en-US" dirty="0" smtClean="0"/>
              <a:t>We know Java as a programming language</a:t>
            </a:r>
          </a:p>
          <a:p>
            <a:pPr lvl="1"/>
            <a:r>
              <a:rPr lang="en-US" dirty="0" smtClean="0"/>
              <a:t>Have to work our way down to the 0s and 1s of computers</a:t>
            </a:r>
          </a:p>
          <a:p>
            <a:pPr lvl="1"/>
            <a:r>
              <a:rPr lang="en-US" dirty="0" smtClean="0"/>
              <a:t>Try not to lose anything in translation!</a:t>
            </a:r>
          </a:p>
          <a:p>
            <a:pPr lvl="1"/>
            <a:r>
              <a:rPr lang="en-US" dirty="0" smtClean="0"/>
              <a:t>We’ll encounter Java byte-codes, C language, assembly language, and machine code (for the X86 family of CPU architectures)</a:t>
            </a:r>
          </a:p>
          <a:p>
            <a:endParaRPr 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Roadmap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Little Theme 3: Control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computers orchestrate the many things they are doing – seemingly in parallel</a:t>
            </a:r>
          </a:p>
          <a:p>
            <a:r>
              <a:rPr lang="en-US" dirty="0" smtClean="0"/>
              <a:t>What do we have to keep track of when we call a method, and then another, and then another, and so on</a:t>
            </a:r>
          </a:p>
          <a:p>
            <a:r>
              <a:rPr lang="en-US" dirty="0" smtClean="0"/>
              <a:t>How do we know what to do upon “return”</a:t>
            </a:r>
          </a:p>
          <a:p>
            <a:r>
              <a:rPr lang="en-US" dirty="0" smtClean="0"/>
              <a:t>How do we run multiple user programs and let them share a single computer and memory</a:t>
            </a:r>
          </a:p>
          <a:p>
            <a:pPr>
              <a:buNone/>
            </a:pPr>
            <a:r>
              <a:rPr lang="en-US" dirty="0" smtClean="0"/>
              <a:t> 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Roadmap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615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10881</TotalTime>
  <Words>575</Words>
  <Application>Microsoft Office PowerPoint</Application>
  <PresentationFormat>On-screen Show (4:3)</PresentationFormat>
  <Paragraphs>108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template2010</vt:lpstr>
      <vt:lpstr>Roadmap</vt:lpstr>
      <vt:lpstr>Little Theme 1: Representation</vt:lpstr>
      <vt:lpstr>Little Theme 2: Translation</vt:lpstr>
      <vt:lpstr>Little Theme 3: Control Flow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creator>Borriello/Ceze</dc:creator>
  <dc:description/>
  <cp:lastModifiedBy>CSE</cp:lastModifiedBy>
  <cp:revision>259</cp:revision>
  <cp:lastPrinted>2011-09-28T16:15:01Z</cp:lastPrinted>
  <dcterms:created xsi:type="dcterms:W3CDTF">2013-03-24T21:49:13Z</dcterms:created>
  <dcterms:modified xsi:type="dcterms:W3CDTF">2013-04-08T16:07:04Z</dcterms:modified>
</cp:coreProperties>
</file>