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1" r:id="rId1"/>
  </p:sldMasterIdLst>
  <p:notesMasterIdLst>
    <p:notesMasterId r:id="rId10"/>
  </p:notesMasterIdLst>
  <p:handoutMasterIdLst>
    <p:handoutMasterId r:id="rId11"/>
  </p:handoutMasterIdLst>
  <p:sldIdLst>
    <p:sldId id="613" r:id="rId2"/>
    <p:sldId id="604" r:id="rId3"/>
    <p:sldId id="608" r:id="rId4"/>
    <p:sldId id="601" r:id="rId5"/>
    <p:sldId id="602" r:id="rId6"/>
    <p:sldId id="603" r:id="rId7"/>
    <p:sldId id="605" r:id="rId8"/>
    <p:sldId id="598" r:id="rId9"/>
  </p:sldIdLst>
  <p:sldSz cx="9144000" cy="6858000" type="screen4x3"/>
  <p:notesSz cx="7315200" cy="9601200"/>
  <p:custDataLst>
    <p:tags r:id="rId12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9999"/>
    <a:srgbClr val="FFFF99"/>
    <a:srgbClr val="DCB834"/>
    <a:srgbClr val="DFC03D"/>
    <a:srgbClr val="CDF1C5"/>
    <a:srgbClr val="F1C7C7"/>
    <a:srgbClr val="EFBFBF"/>
    <a:srgbClr val="C5FEB8"/>
    <a:srgbClr val="80808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61" autoAdjust="0"/>
    <p:restoredTop sz="94660" autoAdjust="0"/>
  </p:normalViewPr>
  <p:slideViewPr>
    <p:cSldViewPr snapToGrid="0" snapToObjects="1">
      <p:cViewPr varScale="1">
        <p:scale>
          <a:sx n="73" d="100"/>
          <a:sy n="73" d="100"/>
        </p:scale>
        <p:origin x="-109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49" d="100"/>
          <a:sy n="49" d="100"/>
        </p:scale>
        <p:origin x="-1812" y="-90"/>
      </p:cViewPr>
      <p:guideLst>
        <p:guide orient="horz" pos="3023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87201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205966" cy="457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21956" y="0"/>
            <a:ext cx="3205966" cy="457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22375" y="687388"/>
            <a:ext cx="4883150" cy="36623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8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323" y="4578814"/>
            <a:ext cx="5343277" cy="427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08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57627"/>
            <a:ext cx="3205966" cy="457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21956" y="9157627"/>
            <a:ext cx="3205966" cy="457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58790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151373D-08E4-FE43-A821-2819C71E2F2A}" type="slidenum">
              <a:rPr lang="en-US"/>
              <a:pPr/>
              <a:t>2</a:t>
            </a:fld>
            <a:endParaRPr lang="en-US"/>
          </a:p>
        </p:txBody>
      </p:sp>
      <p:sp>
        <p:nvSpPr>
          <p:cNvPr id="4915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28663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915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2306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151373D-08E4-FE43-A821-2819C71E2F2A}" type="slidenum">
              <a:rPr lang="en-US"/>
              <a:pPr/>
              <a:t>3</a:t>
            </a:fld>
            <a:endParaRPr lang="en-US"/>
          </a:p>
        </p:txBody>
      </p:sp>
      <p:sp>
        <p:nvSpPr>
          <p:cNvPr id="4915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28663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915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2306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2F12E95-6305-2D4B-921B-B7BB09B40342}" type="slidenum">
              <a:rPr lang="en-US"/>
              <a:pPr/>
              <a:t>4</a:t>
            </a:fld>
            <a:endParaRPr lang="en-US"/>
          </a:p>
        </p:txBody>
      </p:sp>
      <p:sp>
        <p:nvSpPr>
          <p:cNvPr id="4608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28663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608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2306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A819FF8-9BFE-204F-B0FD-5C8B4146D1D7}" type="slidenum">
              <a:rPr lang="en-US"/>
              <a:pPr/>
              <a:t>5</a:t>
            </a:fld>
            <a:endParaRPr lang="en-US"/>
          </a:p>
        </p:txBody>
      </p:sp>
      <p:sp>
        <p:nvSpPr>
          <p:cNvPr id="4710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28663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710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2306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DF4F72B-345F-BC4E-99F8-982D470677B6}" type="slidenum">
              <a:rPr lang="en-US"/>
              <a:pPr/>
              <a:t>6</a:t>
            </a:fld>
            <a:endParaRPr lang="en-US"/>
          </a:p>
        </p:txBody>
      </p:sp>
      <p:sp>
        <p:nvSpPr>
          <p:cNvPr id="481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28663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81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2306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0FD4E3A-E1D3-0F42-9520-8DC912C645AD}" type="slidenum">
              <a:rPr lang="en-US"/>
              <a:pPr/>
              <a:t>7</a:t>
            </a:fld>
            <a:endParaRPr lang="en-US"/>
          </a:p>
        </p:txBody>
      </p:sp>
      <p:sp>
        <p:nvSpPr>
          <p:cNvPr id="501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28663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501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31838" y="4560888"/>
            <a:ext cx="5851525" cy="42306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2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Autumn 2012</a:t>
            </a:r>
            <a:endParaRPr lang="en-US" dirty="0"/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Theme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8405982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366125" cy="4972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Autumn 2012</a:t>
            </a:r>
            <a:endParaRPr lang="en-US" dirty="0"/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Theme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8405238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Autumn 2012</a:t>
            </a:r>
            <a:endParaRPr lang="en-US" dirty="0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Theme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Autumn 2012</a:t>
            </a:r>
            <a:endParaRPr lang="en-US" dirty="0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Theme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090" y="371182"/>
            <a:ext cx="838891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362075"/>
            <a:ext cx="83661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 dirty="0">
              <a:latin typeface="Times New Roman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705600" y="-48399"/>
            <a:ext cx="2425700" cy="27699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200" dirty="0" smtClean="0">
                <a:solidFill>
                  <a:srgbClr val="DCB834"/>
                </a:solidFill>
                <a:latin typeface="Calibri" pitchFamily="34" charset="0"/>
                <a:cs typeface="Calibri" pitchFamily="34" charset="0"/>
              </a:rPr>
              <a:t>University of </a:t>
            </a:r>
            <a:r>
              <a:rPr lang="en-US" sz="1200" b="1" kern="1200" dirty="0" smtClean="0">
                <a:solidFill>
                  <a:srgbClr val="DCB834"/>
                </a:solidFill>
                <a:latin typeface="Calibri" pitchFamily="34" charset="0"/>
                <a:ea typeface="+mn-ea"/>
                <a:cs typeface="Calibri" pitchFamily="34" charset="0"/>
              </a:rPr>
              <a:t>Washington</a:t>
            </a:r>
            <a:endParaRPr lang="en-US" sz="1200" b="1" kern="1200" dirty="0">
              <a:solidFill>
                <a:srgbClr val="DCB834"/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Autumn 2012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Theme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7" r:id="rId3"/>
    <p:sldLayoutId id="2147483678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2pPr>
      <a:lvl3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3pPr>
      <a:lvl4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4pPr>
      <a:lvl5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18" charset="2"/>
        <a:buChar char="¢"/>
        <a:defRPr sz="24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this class about?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hardware? software?</a:t>
            </a:r>
          </a:p>
          <a:p>
            <a:r>
              <a:rPr lang="en-US" dirty="0" smtClean="0"/>
              <a:t>What is </a:t>
            </a:r>
            <a:r>
              <a:rPr lang="en-US" dirty="0"/>
              <a:t>a hardware/</a:t>
            </a:r>
            <a:r>
              <a:rPr lang="en-US" dirty="0" smtClean="0"/>
              <a:t>software interface?</a:t>
            </a:r>
          </a:p>
          <a:p>
            <a:r>
              <a:rPr lang="en-US" dirty="0" smtClean="0"/>
              <a:t>Why do we need to understand this interface?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3287780" y="5029200"/>
            <a:ext cx="2610855" cy="1851163"/>
            <a:chOff x="3287780" y="5029200"/>
            <a:chExt cx="2610855" cy="1851163"/>
          </a:xfrm>
        </p:grpSpPr>
        <p:sp>
          <p:nvSpPr>
            <p:cNvPr id="9" name="Rectangle 8"/>
            <p:cNvSpPr/>
            <p:nvPr/>
          </p:nvSpPr>
          <p:spPr bwMode="auto">
            <a:xfrm>
              <a:off x="3287780" y="5029200"/>
              <a:ext cx="432573" cy="1851163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3723436" y="5029200"/>
              <a:ext cx="432573" cy="1851163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4159092" y="5029200"/>
              <a:ext cx="432573" cy="1851163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4594748" y="5029200"/>
              <a:ext cx="432573" cy="1851163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5030404" y="5029200"/>
              <a:ext cx="432573" cy="1851163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5466062" y="5029200"/>
              <a:ext cx="432573" cy="1851163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 rot="19938405">
            <a:off x="3389602" y="5745717"/>
            <a:ext cx="24352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effectLst>
                  <a:glow rad="228600">
                    <a:srgbClr val="660066">
                      <a:alpha val="30000"/>
                    </a:srgbClr>
                  </a:glow>
                </a:effectLst>
                <a:latin typeface="Calibri" pitchFamily="34" charset="0"/>
              </a:rPr>
              <a:t>HW/SW Interface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081" y="5029104"/>
            <a:ext cx="3310861" cy="1858729"/>
          </a:xfrm>
          <a:prstGeom prst="rect">
            <a:avLst/>
          </a:prstGeom>
          <a:ln>
            <a:solidFill>
              <a:srgbClr val="000000"/>
            </a:solidFill>
          </a:ln>
        </p:spPr>
      </p:pic>
      <p:grpSp>
        <p:nvGrpSpPr>
          <p:cNvPr id="20" name="Group 19"/>
          <p:cNvGrpSpPr/>
          <p:nvPr/>
        </p:nvGrpSpPr>
        <p:grpSpPr>
          <a:xfrm>
            <a:off x="5898635" y="5029104"/>
            <a:ext cx="3356585" cy="1905096"/>
            <a:chOff x="5898635" y="5029104"/>
            <a:chExt cx="3356585" cy="1905096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3"/>
            <a:srcRect t="43440"/>
            <a:stretch/>
          </p:blipFill>
          <p:spPr>
            <a:xfrm>
              <a:off x="5898635" y="5029200"/>
              <a:ext cx="3356585" cy="1897529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</p:pic>
        <p:sp>
          <p:nvSpPr>
            <p:cNvPr id="19" name="Rectangle 18"/>
            <p:cNvSpPr/>
            <p:nvPr/>
          </p:nvSpPr>
          <p:spPr bwMode="auto">
            <a:xfrm>
              <a:off x="5898635" y="5029104"/>
              <a:ext cx="3356585" cy="1905096"/>
            </a:xfrm>
            <a:prstGeom prst="rect">
              <a:avLst/>
            </a:prstGeom>
            <a:solidFill>
              <a:srgbClr val="008000">
                <a:alpha val="26000"/>
              </a:srgbClr>
            </a:solidFill>
            <a:ln w="25400" cap="flat" cmpd="sng" algn="ctr">
              <a:noFill/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ln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12096" rIns="0" bIns="0" anchor="ctr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dirty="0" smtClean="0"/>
              <a:t>C/Java, assembly, and machine code</a:t>
            </a:r>
            <a:endParaRPr lang="en-US" dirty="0"/>
          </a:p>
        </p:txBody>
      </p:sp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533400" y="1317722"/>
            <a:ext cx="3006726" cy="301625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58230" rIns="90000" bIns="45000"/>
          <a:lstStyle>
            <a:lvl1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1pPr>
            <a:lvl2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2pPr>
            <a:lvl3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3pPr>
            <a:lvl4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4pPr>
            <a:lvl5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9pPr>
          </a:lstStyle>
          <a:p>
            <a:r>
              <a:rPr lang="en-US" sz="1500" dirty="0">
                <a:latin typeface="Courier"/>
                <a:cs typeface="Courier"/>
              </a:rPr>
              <a:t>if </a:t>
            </a:r>
            <a:r>
              <a:rPr lang="en-US" sz="1500" dirty="0" smtClean="0">
                <a:latin typeface="Courier"/>
                <a:cs typeface="Courier"/>
              </a:rPr>
              <a:t>(</a:t>
            </a:r>
            <a:r>
              <a:rPr lang="en-US" sz="1500" dirty="0" err="1" smtClean="0">
                <a:latin typeface="Courier"/>
                <a:cs typeface="Courier"/>
              </a:rPr>
              <a:t>x</a:t>
            </a:r>
            <a:r>
              <a:rPr lang="en-US" sz="1500" dirty="0" smtClean="0">
                <a:latin typeface="Courier"/>
                <a:cs typeface="Courier"/>
              </a:rPr>
              <a:t> </a:t>
            </a:r>
            <a:r>
              <a:rPr lang="en-US" sz="1500" dirty="0">
                <a:latin typeface="Courier"/>
                <a:cs typeface="Courier"/>
              </a:rPr>
              <a:t>!</a:t>
            </a:r>
            <a:r>
              <a:rPr lang="en-US" sz="1500" dirty="0" smtClean="0">
                <a:latin typeface="Courier"/>
                <a:cs typeface="Courier"/>
              </a:rPr>
              <a:t>= 0) </a:t>
            </a:r>
            <a:r>
              <a:rPr lang="en-US" sz="1500" dirty="0" err="1">
                <a:latin typeface="Courier"/>
                <a:cs typeface="Courier"/>
              </a:rPr>
              <a:t>y</a:t>
            </a:r>
            <a:r>
              <a:rPr lang="en-US" sz="1500" dirty="0">
                <a:latin typeface="Courier"/>
                <a:cs typeface="Courier"/>
              </a:rPr>
              <a:t> = (</a:t>
            </a:r>
            <a:r>
              <a:rPr lang="en-US" sz="1500" dirty="0" err="1">
                <a:latin typeface="Courier"/>
                <a:cs typeface="Courier"/>
              </a:rPr>
              <a:t>y+z</a:t>
            </a:r>
            <a:r>
              <a:rPr lang="en-US" sz="1500" dirty="0" err="1" smtClean="0">
                <a:latin typeface="Courier"/>
                <a:cs typeface="Courier"/>
              </a:rPr>
              <a:t>)/x</a:t>
            </a:r>
            <a:r>
              <a:rPr lang="en-US" sz="1500" dirty="0">
                <a:latin typeface="Courier"/>
                <a:cs typeface="Courier"/>
              </a:rPr>
              <a:t>;</a:t>
            </a:r>
          </a:p>
        </p:txBody>
      </p:sp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533400" y="2135286"/>
            <a:ext cx="3006726" cy="2010896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58230" rIns="90000" bIns="45000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9pPr>
          </a:lstStyle>
          <a:p>
            <a:pPr>
              <a:tabLst>
                <a:tab pos="1028700" algn="l"/>
              </a:tabLst>
            </a:pPr>
            <a:r>
              <a:rPr lang="en-US" sz="1400" dirty="0"/>
              <a:t>        </a:t>
            </a:r>
            <a:r>
              <a:rPr lang="en-US" sz="1400" dirty="0" err="1" smtClean="0"/>
              <a:t>cmpl</a:t>
            </a:r>
            <a:r>
              <a:rPr lang="en-US" sz="1400" dirty="0" smtClean="0"/>
              <a:t>	$</a:t>
            </a:r>
            <a:r>
              <a:rPr lang="en-US" sz="1400" dirty="0"/>
              <a:t>0, -4(%ebp)</a:t>
            </a:r>
          </a:p>
          <a:p>
            <a:pPr>
              <a:tabLst>
                <a:tab pos="1028700" algn="l"/>
              </a:tabLst>
            </a:pPr>
            <a:r>
              <a:rPr lang="en-US" sz="1400" dirty="0"/>
              <a:t>        </a:t>
            </a:r>
            <a:r>
              <a:rPr lang="en-US" sz="1400" dirty="0" smtClean="0"/>
              <a:t>je	.</a:t>
            </a:r>
            <a:r>
              <a:rPr lang="en-US" sz="1400" dirty="0"/>
              <a:t>L2</a:t>
            </a:r>
          </a:p>
          <a:p>
            <a:pPr>
              <a:tabLst>
                <a:tab pos="1028700" algn="l"/>
              </a:tabLst>
            </a:pPr>
            <a:r>
              <a:rPr lang="en-US" sz="1400" dirty="0"/>
              <a:t>        </a:t>
            </a:r>
            <a:r>
              <a:rPr lang="en-US" sz="1400" dirty="0" err="1" smtClean="0"/>
              <a:t>movl</a:t>
            </a:r>
            <a:r>
              <a:rPr lang="en-US" sz="1400" dirty="0" smtClean="0"/>
              <a:t>	-</a:t>
            </a:r>
            <a:r>
              <a:rPr lang="en-US" sz="1400" dirty="0"/>
              <a:t>12(%ebp), %</a:t>
            </a:r>
            <a:r>
              <a:rPr lang="en-US" sz="1400" dirty="0" err="1"/>
              <a:t>eax</a:t>
            </a:r>
            <a:endParaRPr lang="en-US" sz="1400" dirty="0"/>
          </a:p>
          <a:p>
            <a:pPr>
              <a:tabLst>
                <a:tab pos="1028700" algn="l"/>
              </a:tabLst>
            </a:pPr>
            <a:r>
              <a:rPr lang="en-US" sz="1400" dirty="0"/>
              <a:t>        </a:t>
            </a:r>
            <a:r>
              <a:rPr lang="en-US" sz="1400" dirty="0" err="1" smtClean="0"/>
              <a:t>movl</a:t>
            </a:r>
            <a:r>
              <a:rPr lang="en-US" sz="1400" dirty="0" smtClean="0"/>
              <a:t>	-</a:t>
            </a:r>
            <a:r>
              <a:rPr lang="en-US" sz="1400" dirty="0"/>
              <a:t>8(%ebp), %</a:t>
            </a:r>
            <a:r>
              <a:rPr lang="en-US" sz="1400" dirty="0" err="1"/>
              <a:t>edx</a:t>
            </a:r>
            <a:endParaRPr lang="en-US" sz="1400" dirty="0"/>
          </a:p>
          <a:p>
            <a:pPr>
              <a:tabLst>
                <a:tab pos="1028700" algn="l"/>
              </a:tabLst>
            </a:pPr>
            <a:r>
              <a:rPr lang="en-US" sz="1400" dirty="0"/>
              <a:t>        </a:t>
            </a:r>
            <a:r>
              <a:rPr lang="en-US" sz="1400" dirty="0" err="1" smtClean="0"/>
              <a:t>leal</a:t>
            </a:r>
            <a:r>
              <a:rPr lang="en-US" sz="1400" dirty="0" smtClean="0"/>
              <a:t>	(</a:t>
            </a:r>
            <a:r>
              <a:rPr lang="en-US" sz="1400" dirty="0"/>
              <a:t>%</a:t>
            </a:r>
            <a:r>
              <a:rPr lang="en-US" sz="1400" dirty="0" err="1"/>
              <a:t>edx</a:t>
            </a:r>
            <a:r>
              <a:rPr lang="en-US" sz="1400" dirty="0" smtClean="0"/>
              <a:t>, %</a:t>
            </a:r>
            <a:r>
              <a:rPr lang="en-US" sz="1400" dirty="0" err="1"/>
              <a:t>eax</a:t>
            </a:r>
            <a:r>
              <a:rPr lang="en-US" sz="1400" dirty="0"/>
              <a:t>), %</a:t>
            </a:r>
            <a:r>
              <a:rPr lang="en-US" sz="1400" dirty="0" err="1"/>
              <a:t>eax</a:t>
            </a:r>
            <a:endParaRPr lang="en-US" sz="1400" dirty="0"/>
          </a:p>
          <a:p>
            <a:pPr>
              <a:tabLst>
                <a:tab pos="1028700" algn="l"/>
              </a:tabLst>
            </a:pPr>
            <a:r>
              <a:rPr lang="en-US" sz="1400" dirty="0"/>
              <a:t>        </a:t>
            </a:r>
            <a:r>
              <a:rPr lang="en-US" sz="1400" dirty="0" err="1" smtClean="0"/>
              <a:t>movl</a:t>
            </a:r>
            <a:r>
              <a:rPr lang="en-US" sz="1400" dirty="0" smtClean="0"/>
              <a:t>	%</a:t>
            </a:r>
            <a:r>
              <a:rPr lang="en-US" sz="1400" dirty="0" err="1"/>
              <a:t>eax</a:t>
            </a:r>
            <a:r>
              <a:rPr lang="en-US" sz="1400" dirty="0"/>
              <a:t>, %</a:t>
            </a:r>
            <a:r>
              <a:rPr lang="en-US" sz="1400" dirty="0" err="1"/>
              <a:t>edx</a:t>
            </a:r>
            <a:endParaRPr lang="en-US" sz="1400" dirty="0"/>
          </a:p>
          <a:p>
            <a:pPr>
              <a:tabLst>
                <a:tab pos="1028700" algn="l"/>
              </a:tabLst>
            </a:pPr>
            <a:r>
              <a:rPr lang="en-US" sz="1400" dirty="0"/>
              <a:t>        </a:t>
            </a:r>
            <a:r>
              <a:rPr lang="en-US" sz="1400" dirty="0" err="1" smtClean="0"/>
              <a:t>sarl</a:t>
            </a:r>
            <a:r>
              <a:rPr lang="en-US" sz="1400" dirty="0" smtClean="0"/>
              <a:t>	$</a:t>
            </a:r>
            <a:r>
              <a:rPr lang="en-US" sz="1400" dirty="0"/>
              <a:t>31, %</a:t>
            </a:r>
            <a:r>
              <a:rPr lang="en-US" sz="1400" dirty="0" err="1"/>
              <a:t>edx</a:t>
            </a:r>
            <a:endParaRPr lang="en-US" sz="1400" dirty="0"/>
          </a:p>
          <a:p>
            <a:pPr>
              <a:tabLst>
                <a:tab pos="1028700" algn="l"/>
              </a:tabLst>
            </a:pPr>
            <a:r>
              <a:rPr lang="en-US" sz="1400" dirty="0"/>
              <a:t>        </a:t>
            </a:r>
            <a:r>
              <a:rPr lang="en-US" sz="1400" dirty="0" err="1" smtClean="0"/>
              <a:t>idivl</a:t>
            </a:r>
            <a:r>
              <a:rPr lang="en-US" sz="1400" dirty="0" smtClean="0"/>
              <a:t>	-</a:t>
            </a:r>
            <a:r>
              <a:rPr lang="en-US" sz="1400" dirty="0"/>
              <a:t>4(%ebp)</a:t>
            </a:r>
          </a:p>
          <a:p>
            <a:pPr>
              <a:tabLst>
                <a:tab pos="1028700" algn="l"/>
              </a:tabLst>
            </a:pPr>
            <a:r>
              <a:rPr lang="en-US" sz="1400" dirty="0"/>
              <a:t>        </a:t>
            </a:r>
            <a:r>
              <a:rPr lang="en-US" sz="1400" dirty="0" err="1" smtClean="0"/>
              <a:t>movl</a:t>
            </a:r>
            <a:r>
              <a:rPr lang="en-US" sz="1400" dirty="0" smtClean="0"/>
              <a:t>	%</a:t>
            </a:r>
            <a:r>
              <a:rPr lang="en-US" sz="1400" dirty="0" err="1"/>
              <a:t>eax</a:t>
            </a:r>
            <a:r>
              <a:rPr lang="en-US" sz="1400" dirty="0"/>
              <a:t>, -8(%</a:t>
            </a:r>
            <a:r>
              <a:rPr lang="en-US" sz="1400" dirty="0" err="1"/>
              <a:t>ebp</a:t>
            </a:r>
            <a:r>
              <a:rPr lang="en-US" sz="1400" dirty="0" smtClean="0"/>
              <a:t>)</a:t>
            </a:r>
            <a:endParaRPr lang="en-US" sz="1400" dirty="0"/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4572000" y="2135285"/>
            <a:ext cx="4191000" cy="2010897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54702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9pPr>
          </a:lstStyle>
          <a:p>
            <a:r>
              <a:rPr lang="en-US" sz="1400" dirty="0"/>
              <a:t>1000001101111100001001000001110000000000</a:t>
            </a:r>
          </a:p>
          <a:p>
            <a:r>
              <a:rPr lang="en-US" sz="1400" dirty="0"/>
              <a:t>0111010000011000</a:t>
            </a:r>
          </a:p>
          <a:p>
            <a:r>
              <a:rPr lang="en-US" sz="1400" dirty="0"/>
              <a:t>10001011010001000010010000010100</a:t>
            </a:r>
          </a:p>
          <a:p>
            <a:r>
              <a:rPr lang="en-US" sz="1400" dirty="0"/>
              <a:t>10001011010001100010010100010100</a:t>
            </a:r>
          </a:p>
          <a:p>
            <a:r>
              <a:rPr lang="en-US" sz="1400" dirty="0"/>
              <a:t>100011010000010000000010</a:t>
            </a:r>
          </a:p>
          <a:p>
            <a:r>
              <a:rPr lang="en-US" sz="1400" dirty="0"/>
              <a:t>1000100111000010</a:t>
            </a:r>
          </a:p>
          <a:p>
            <a:r>
              <a:rPr lang="en-US" sz="1400" dirty="0"/>
              <a:t>110000011111101000011111</a:t>
            </a:r>
          </a:p>
          <a:p>
            <a:r>
              <a:rPr lang="en-US" sz="1400" dirty="0"/>
              <a:t>11110111011111000010010000011100</a:t>
            </a:r>
          </a:p>
          <a:p>
            <a:r>
              <a:rPr lang="en-US" sz="1400" dirty="0"/>
              <a:t>10001001010001000010010000011000</a:t>
            </a:r>
          </a:p>
        </p:txBody>
      </p:sp>
    </p:spTree>
    <p:extLst>
      <p:ext uri="{BB962C8B-B14F-4D97-AF65-F5344CB8AC3E}">
        <p14:creationId xmlns:p14="http://schemas.microsoft.com/office/powerpoint/2010/main" val="235949998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ln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12096" rIns="0" bIns="0" anchor="ctr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dirty="0" smtClean="0"/>
              <a:t>C/Java, assembly, and machine code</a:t>
            </a:r>
            <a:endParaRPr lang="en-US" dirty="0"/>
          </a:p>
        </p:txBody>
      </p:sp>
      <p:sp>
        <p:nvSpPr>
          <p:cNvPr id="12292" name="Rectangle 4"/>
          <p:cNvSpPr>
            <a:spLocks noGrp="1" noChangeArrowheads="1"/>
          </p:cNvSpPr>
          <p:nvPr>
            <p:ph idx="1"/>
          </p:nvPr>
        </p:nvSpPr>
        <p:spPr>
          <a:xfrm>
            <a:off x="320675" y="4495800"/>
            <a:ext cx="8594725" cy="205740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431800" indent="-323850">
              <a:buSzPct val="45000"/>
              <a:buFont typeface="Wingdings" charset="0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dirty="0"/>
              <a:t>The three program fragments are equivalent</a:t>
            </a:r>
          </a:p>
          <a:p>
            <a:pPr marL="431800" indent="-323850">
              <a:buSzPct val="45000"/>
              <a:buFont typeface="Wingdings" charset="0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dirty="0"/>
              <a:t>You'd </a:t>
            </a:r>
            <a:r>
              <a:rPr lang="en-US" dirty="0" smtClean="0"/>
              <a:t>would rather </a:t>
            </a:r>
            <a:r>
              <a:rPr lang="en-US" dirty="0"/>
              <a:t>write C</a:t>
            </a:r>
            <a:r>
              <a:rPr lang="en-US" dirty="0" smtClean="0"/>
              <a:t>! – a more human-friendly language</a:t>
            </a:r>
          </a:p>
          <a:p>
            <a:pPr marL="431800" indent="-323850">
              <a:buSzPct val="45000"/>
              <a:buFont typeface="Wingdings" charset="0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dirty="0"/>
              <a:t>The hardware likes bit strings</a:t>
            </a:r>
            <a:r>
              <a:rPr lang="en-US" dirty="0" smtClean="0"/>
              <a:t>! – 0 and 1 as low or high voltages</a:t>
            </a:r>
          </a:p>
          <a:p>
            <a:pPr marL="863600" lvl="1" indent="-323850">
              <a:buSzPct val="45000"/>
              <a:buFont typeface="Wingdings" charset="0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dirty="0"/>
              <a:t>The machine instructions are actually much</a:t>
            </a:r>
            <a:r>
              <a:rPr lang="en-US" dirty="0" smtClean="0"/>
              <a:t> shorter than the number of bits we would need to represent the </a:t>
            </a:r>
            <a:r>
              <a:rPr lang="en-US" dirty="0"/>
              <a:t>characters</a:t>
            </a:r>
            <a:r>
              <a:rPr lang="en-US" dirty="0" smtClean="0"/>
              <a:t> in the assembly language</a:t>
            </a:r>
            <a:endParaRPr lang="en-US" dirty="0"/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533400" y="1317722"/>
            <a:ext cx="3006726" cy="301625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58230" rIns="90000" bIns="45000"/>
          <a:lstStyle>
            <a:lvl1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1pPr>
            <a:lvl2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2pPr>
            <a:lvl3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3pPr>
            <a:lvl4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4pPr>
            <a:lvl5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9pPr>
          </a:lstStyle>
          <a:p>
            <a:r>
              <a:rPr lang="en-US" sz="1500" dirty="0">
                <a:latin typeface="Courier"/>
                <a:cs typeface="Courier"/>
              </a:rPr>
              <a:t>if </a:t>
            </a:r>
            <a:r>
              <a:rPr lang="en-US" sz="1500" dirty="0" smtClean="0">
                <a:latin typeface="Courier"/>
                <a:cs typeface="Courier"/>
              </a:rPr>
              <a:t>(</a:t>
            </a:r>
            <a:r>
              <a:rPr lang="en-US" sz="1500" dirty="0" err="1" smtClean="0">
                <a:latin typeface="Courier"/>
                <a:cs typeface="Courier"/>
              </a:rPr>
              <a:t>x</a:t>
            </a:r>
            <a:r>
              <a:rPr lang="en-US" sz="1500" dirty="0" smtClean="0">
                <a:latin typeface="Courier"/>
                <a:cs typeface="Courier"/>
              </a:rPr>
              <a:t> </a:t>
            </a:r>
            <a:r>
              <a:rPr lang="en-US" sz="1500" dirty="0">
                <a:latin typeface="Courier"/>
                <a:cs typeface="Courier"/>
              </a:rPr>
              <a:t>!</a:t>
            </a:r>
            <a:r>
              <a:rPr lang="en-US" sz="1500" dirty="0" smtClean="0">
                <a:latin typeface="Courier"/>
                <a:cs typeface="Courier"/>
              </a:rPr>
              <a:t>= 0) </a:t>
            </a:r>
            <a:r>
              <a:rPr lang="en-US" sz="1500" dirty="0" err="1">
                <a:latin typeface="Courier"/>
                <a:cs typeface="Courier"/>
              </a:rPr>
              <a:t>y</a:t>
            </a:r>
            <a:r>
              <a:rPr lang="en-US" sz="1500" dirty="0">
                <a:latin typeface="Courier"/>
                <a:cs typeface="Courier"/>
              </a:rPr>
              <a:t> = (</a:t>
            </a:r>
            <a:r>
              <a:rPr lang="en-US" sz="1500" dirty="0" err="1">
                <a:latin typeface="Courier"/>
                <a:cs typeface="Courier"/>
              </a:rPr>
              <a:t>y+z</a:t>
            </a:r>
            <a:r>
              <a:rPr lang="en-US" sz="1500" dirty="0" err="1" smtClean="0">
                <a:latin typeface="Courier"/>
                <a:cs typeface="Courier"/>
              </a:rPr>
              <a:t>)/x</a:t>
            </a:r>
            <a:r>
              <a:rPr lang="en-US" sz="1500" dirty="0">
                <a:latin typeface="Courier"/>
                <a:cs typeface="Courier"/>
              </a:rPr>
              <a:t>;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27070" y="1678085"/>
            <a:ext cx="4589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  <a:latin typeface="Wingdings"/>
                <a:ea typeface="Wingdings"/>
                <a:cs typeface="Wingdings"/>
              </a:rPr>
              <a:t></a:t>
            </a:r>
            <a:endParaRPr lang="en-US" dirty="0" smtClean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63474" y="2640188"/>
            <a:ext cx="513181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  <a:latin typeface="Wingdings"/>
                <a:ea typeface="Wingdings"/>
                <a:cs typeface="Wingdings"/>
              </a:rPr>
              <a:t></a:t>
            </a:r>
            <a:endParaRPr lang="en-US" dirty="0" smtClean="0">
              <a:solidFill>
                <a:srgbClr val="FF0000"/>
              </a:solidFill>
              <a:latin typeface="Wingdings"/>
              <a:ea typeface="Wingdings"/>
              <a:cs typeface="Wingdings"/>
            </a:endParaRPr>
          </a:p>
          <a:p>
            <a:endParaRPr lang="en-US" dirty="0" smtClean="0">
              <a:solidFill>
                <a:srgbClr val="FF0000"/>
              </a:solidFill>
              <a:latin typeface="Wingdings"/>
              <a:ea typeface="Wingdings"/>
              <a:cs typeface="Wingdings"/>
            </a:endParaRPr>
          </a:p>
          <a:p>
            <a:r>
              <a:rPr lang="en-US" dirty="0" err="1" smtClean="0">
                <a:solidFill>
                  <a:srgbClr val="FF0000"/>
                </a:solidFill>
                <a:latin typeface="Wingdings"/>
                <a:ea typeface="Wingdings"/>
                <a:cs typeface="Wingdings"/>
              </a:rPr>
              <a:t></a:t>
            </a:r>
            <a:endParaRPr lang="en-US" dirty="0" smtClean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533400" y="2135286"/>
            <a:ext cx="3006726" cy="2010896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58230" rIns="90000" bIns="45000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9pPr>
          </a:lstStyle>
          <a:p>
            <a:pPr>
              <a:tabLst>
                <a:tab pos="1028700" algn="l"/>
              </a:tabLst>
            </a:pPr>
            <a:r>
              <a:rPr lang="en-US" sz="1400" dirty="0"/>
              <a:t>        </a:t>
            </a:r>
            <a:r>
              <a:rPr lang="en-US" sz="1400" dirty="0" err="1" smtClean="0"/>
              <a:t>cmpl</a:t>
            </a:r>
            <a:r>
              <a:rPr lang="en-US" sz="1400" dirty="0" smtClean="0"/>
              <a:t>	$</a:t>
            </a:r>
            <a:r>
              <a:rPr lang="en-US" sz="1400" dirty="0"/>
              <a:t>0, -4(%ebp)</a:t>
            </a:r>
          </a:p>
          <a:p>
            <a:pPr>
              <a:tabLst>
                <a:tab pos="1028700" algn="l"/>
              </a:tabLst>
            </a:pPr>
            <a:r>
              <a:rPr lang="en-US" sz="1400" dirty="0"/>
              <a:t>        </a:t>
            </a:r>
            <a:r>
              <a:rPr lang="en-US" sz="1400" dirty="0" smtClean="0"/>
              <a:t>je	.</a:t>
            </a:r>
            <a:r>
              <a:rPr lang="en-US" sz="1400" dirty="0"/>
              <a:t>L2</a:t>
            </a:r>
          </a:p>
          <a:p>
            <a:pPr>
              <a:tabLst>
                <a:tab pos="1028700" algn="l"/>
              </a:tabLst>
            </a:pPr>
            <a:r>
              <a:rPr lang="en-US" sz="1400" dirty="0"/>
              <a:t>        </a:t>
            </a:r>
            <a:r>
              <a:rPr lang="en-US" sz="1400" dirty="0" err="1" smtClean="0"/>
              <a:t>movl</a:t>
            </a:r>
            <a:r>
              <a:rPr lang="en-US" sz="1400" dirty="0" smtClean="0"/>
              <a:t>	-</a:t>
            </a:r>
            <a:r>
              <a:rPr lang="en-US" sz="1400" dirty="0"/>
              <a:t>12(%ebp), %</a:t>
            </a:r>
            <a:r>
              <a:rPr lang="en-US" sz="1400" dirty="0" err="1"/>
              <a:t>eax</a:t>
            </a:r>
            <a:endParaRPr lang="en-US" sz="1400" dirty="0"/>
          </a:p>
          <a:p>
            <a:pPr>
              <a:tabLst>
                <a:tab pos="1028700" algn="l"/>
              </a:tabLst>
            </a:pPr>
            <a:r>
              <a:rPr lang="en-US" sz="1400" dirty="0"/>
              <a:t>        </a:t>
            </a:r>
            <a:r>
              <a:rPr lang="en-US" sz="1400" dirty="0" err="1" smtClean="0"/>
              <a:t>movl</a:t>
            </a:r>
            <a:r>
              <a:rPr lang="en-US" sz="1400" dirty="0" smtClean="0"/>
              <a:t>	-</a:t>
            </a:r>
            <a:r>
              <a:rPr lang="en-US" sz="1400" dirty="0"/>
              <a:t>8(%ebp), %</a:t>
            </a:r>
            <a:r>
              <a:rPr lang="en-US" sz="1400" dirty="0" err="1"/>
              <a:t>edx</a:t>
            </a:r>
            <a:endParaRPr lang="en-US" sz="1400" dirty="0"/>
          </a:p>
          <a:p>
            <a:pPr>
              <a:tabLst>
                <a:tab pos="1028700" algn="l"/>
              </a:tabLst>
            </a:pPr>
            <a:r>
              <a:rPr lang="en-US" sz="1400" dirty="0"/>
              <a:t>        </a:t>
            </a:r>
            <a:r>
              <a:rPr lang="en-US" sz="1400" dirty="0" err="1" smtClean="0"/>
              <a:t>leal</a:t>
            </a:r>
            <a:r>
              <a:rPr lang="en-US" sz="1400" dirty="0" smtClean="0"/>
              <a:t>	(</a:t>
            </a:r>
            <a:r>
              <a:rPr lang="en-US" sz="1400" dirty="0"/>
              <a:t>%</a:t>
            </a:r>
            <a:r>
              <a:rPr lang="en-US" sz="1400" dirty="0" err="1"/>
              <a:t>edx</a:t>
            </a:r>
            <a:r>
              <a:rPr lang="en-US" sz="1400" dirty="0" smtClean="0"/>
              <a:t>, %</a:t>
            </a:r>
            <a:r>
              <a:rPr lang="en-US" sz="1400" dirty="0" err="1"/>
              <a:t>eax</a:t>
            </a:r>
            <a:r>
              <a:rPr lang="en-US" sz="1400" dirty="0"/>
              <a:t>), %</a:t>
            </a:r>
            <a:r>
              <a:rPr lang="en-US" sz="1400" dirty="0" err="1"/>
              <a:t>eax</a:t>
            </a:r>
            <a:endParaRPr lang="en-US" sz="1400" dirty="0"/>
          </a:p>
          <a:p>
            <a:pPr>
              <a:tabLst>
                <a:tab pos="1028700" algn="l"/>
              </a:tabLst>
            </a:pPr>
            <a:r>
              <a:rPr lang="en-US" sz="1400" dirty="0"/>
              <a:t>        </a:t>
            </a:r>
            <a:r>
              <a:rPr lang="en-US" sz="1400" dirty="0" err="1" smtClean="0"/>
              <a:t>movl</a:t>
            </a:r>
            <a:r>
              <a:rPr lang="en-US" sz="1400" dirty="0" smtClean="0"/>
              <a:t>	%</a:t>
            </a:r>
            <a:r>
              <a:rPr lang="en-US" sz="1400" dirty="0" err="1"/>
              <a:t>eax</a:t>
            </a:r>
            <a:r>
              <a:rPr lang="en-US" sz="1400" dirty="0"/>
              <a:t>, %</a:t>
            </a:r>
            <a:r>
              <a:rPr lang="en-US" sz="1400" dirty="0" err="1"/>
              <a:t>edx</a:t>
            </a:r>
            <a:endParaRPr lang="en-US" sz="1400" dirty="0"/>
          </a:p>
          <a:p>
            <a:pPr>
              <a:tabLst>
                <a:tab pos="1028700" algn="l"/>
              </a:tabLst>
            </a:pPr>
            <a:r>
              <a:rPr lang="en-US" sz="1400" dirty="0"/>
              <a:t>        </a:t>
            </a:r>
            <a:r>
              <a:rPr lang="en-US" sz="1400" dirty="0" err="1" smtClean="0"/>
              <a:t>sarl</a:t>
            </a:r>
            <a:r>
              <a:rPr lang="en-US" sz="1400" dirty="0" smtClean="0"/>
              <a:t>	$</a:t>
            </a:r>
            <a:r>
              <a:rPr lang="en-US" sz="1400" dirty="0"/>
              <a:t>31, %</a:t>
            </a:r>
            <a:r>
              <a:rPr lang="en-US" sz="1400" dirty="0" err="1"/>
              <a:t>edx</a:t>
            </a:r>
            <a:endParaRPr lang="en-US" sz="1400" dirty="0"/>
          </a:p>
          <a:p>
            <a:pPr>
              <a:tabLst>
                <a:tab pos="1028700" algn="l"/>
              </a:tabLst>
            </a:pPr>
            <a:r>
              <a:rPr lang="en-US" sz="1400" dirty="0"/>
              <a:t>        </a:t>
            </a:r>
            <a:r>
              <a:rPr lang="en-US" sz="1400" dirty="0" err="1" smtClean="0"/>
              <a:t>idivl</a:t>
            </a:r>
            <a:r>
              <a:rPr lang="en-US" sz="1400" dirty="0" smtClean="0"/>
              <a:t>	-</a:t>
            </a:r>
            <a:r>
              <a:rPr lang="en-US" sz="1400" dirty="0"/>
              <a:t>4(%ebp)</a:t>
            </a:r>
          </a:p>
          <a:p>
            <a:pPr>
              <a:tabLst>
                <a:tab pos="1028700" algn="l"/>
              </a:tabLst>
            </a:pPr>
            <a:r>
              <a:rPr lang="en-US" sz="1400" dirty="0"/>
              <a:t>        </a:t>
            </a:r>
            <a:r>
              <a:rPr lang="en-US" sz="1400" dirty="0" err="1" smtClean="0"/>
              <a:t>movl</a:t>
            </a:r>
            <a:r>
              <a:rPr lang="en-US" sz="1400" dirty="0" smtClean="0"/>
              <a:t>	%</a:t>
            </a:r>
            <a:r>
              <a:rPr lang="en-US" sz="1400" dirty="0" err="1"/>
              <a:t>eax</a:t>
            </a:r>
            <a:r>
              <a:rPr lang="en-US" sz="1400" dirty="0"/>
              <a:t>, -8(%</a:t>
            </a:r>
            <a:r>
              <a:rPr lang="en-US" sz="1400" dirty="0" err="1"/>
              <a:t>ebp</a:t>
            </a:r>
            <a:r>
              <a:rPr lang="en-US" sz="1400" dirty="0" smtClean="0"/>
              <a:t>)</a:t>
            </a:r>
            <a:endParaRPr lang="en-US" sz="1400" dirty="0"/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4572000" y="2135285"/>
            <a:ext cx="4191000" cy="2010897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54702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9pPr>
          </a:lstStyle>
          <a:p>
            <a:r>
              <a:rPr lang="en-US" sz="1400" dirty="0"/>
              <a:t>1000001101111100001001000001110000000000</a:t>
            </a:r>
          </a:p>
          <a:p>
            <a:r>
              <a:rPr lang="en-US" sz="1400" dirty="0"/>
              <a:t>0111010000011000</a:t>
            </a:r>
          </a:p>
          <a:p>
            <a:r>
              <a:rPr lang="en-US" sz="1400" dirty="0"/>
              <a:t>10001011010001000010010000010100</a:t>
            </a:r>
          </a:p>
          <a:p>
            <a:r>
              <a:rPr lang="en-US" sz="1400" dirty="0"/>
              <a:t>10001011010001100010010100010100</a:t>
            </a:r>
          </a:p>
          <a:p>
            <a:r>
              <a:rPr lang="en-US" sz="1400" dirty="0"/>
              <a:t>100011010000010000000010</a:t>
            </a:r>
          </a:p>
          <a:p>
            <a:r>
              <a:rPr lang="en-US" sz="1400" dirty="0"/>
              <a:t>1000100111000010</a:t>
            </a:r>
          </a:p>
          <a:p>
            <a:r>
              <a:rPr lang="en-US" sz="1400" dirty="0"/>
              <a:t>110000011111101000011111</a:t>
            </a:r>
          </a:p>
          <a:p>
            <a:r>
              <a:rPr lang="en-US" sz="1400" dirty="0"/>
              <a:t>11110111011111000010010000011100</a:t>
            </a:r>
          </a:p>
          <a:p>
            <a:r>
              <a:rPr lang="en-US" sz="1400" dirty="0"/>
              <a:t>10001001010001000010010000011000</a:t>
            </a:r>
          </a:p>
        </p:txBody>
      </p:sp>
    </p:spTree>
    <p:extLst>
      <p:ext uri="{BB962C8B-B14F-4D97-AF65-F5344CB8AC3E}">
        <p14:creationId xmlns:p14="http://schemas.microsoft.com/office/powerpoint/2010/main" val="366226613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357018" y="435678"/>
            <a:ext cx="8786982" cy="762000"/>
          </a:xfrm>
        </p:spPr>
        <p:txBody>
          <a:bodyPr/>
          <a:lstStyle/>
          <a:p>
            <a:r>
              <a:rPr lang="en-US" dirty="0" smtClean="0"/>
              <a:t>HW/SW Interface: The Historical Perspective</a:t>
            </a:r>
            <a:endParaRPr lang="en-US" dirty="0"/>
          </a:p>
        </p:txBody>
      </p:sp>
      <p:sp>
        <p:nvSpPr>
          <p:cNvPr id="9218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Hardware started out quite primitive</a:t>
            </a:r>
          </a:p>
          <a:p>
            <a:pPr lvl="1"/>
            <a:r>
              <a:rPr lang="en-US" dirty="0" smtClean="0"/>
              <a:t>Hardware designs were expensive </a:t>
            </a:r>
            <a:r>
              <a:rPr lang="en-US" dirty="0" err="1" smtClean="0"/>
              <a:t></a:t>
            </a:r>
            <a:r>
              <a:rPr lang="en-US" dirty="0" smtClean="0"/>
              <a:t> instructions had to be very simple – e.g., a single instruction for adding two integers</a:t>
            </a:r>
          </a:p>
          <a:p>
            <a:r>
              <a:rPr lang="en-US" dirty="0" smtClean="0"/>
              <a:t>Software was also very primitive</a:t>
            </a:r>
          </a:p>
          <a:p>
            <a:pPr lvl="1"/>
            <a:r>
              <a:rPr lang="en-US" dirty="0" smtClean="0"/>
              <a:t>Software primitives reflected the hardware pretty closely</a:t>
            </a:r>
            <a:endParaRPr lang="en-US" dirty="0"/>
          </a:p>
        </p:txBody>
      </p:sp>
      <p:sp>
        <p:nvSpPr>
          <p:cNvPr id="9219" name="Line 3"/>
          <p:cNvSpPr>
            <a:spLocks noChangeShapeType="1"/>
          </p:cNvSpPr>
          <p:nvPr/>
        </p:nvSpPr>
        <p:spPr bwMode="auto">
          <a:xfrm>
            <a:off x="4114800" y="4038600"/>
            <a:ext cx="1588" cy="2286000"/>
          </a:xfrm>
          <a:prstGeom prst="line">
            <a:avLst/>
          </a:prstGeom>
          <a:noFill/>
          <a:ln w="7308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0" name="Oval 4"/>
          <p:cNvSpPr>
            <a:spLocks noChangeArrowheads="1"/>
          </p:cNvSpPr>
          <p:nvPr/>
        </p:nvSpPr>
        <p:spPr bwMode="auto">
          <a:xfrm>
            <a:off x="4572000" y="4495800"/>
            <a:ext cx="2743200" cy="1371600"/>
          </a:xfrm>
          <a:prstGeom prst="ellipse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0876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en-US">
                <a:solidFill>
                  <a:srgbClr val="000000"/>
                </a:solidFill>
              </a:rPr>
              <a:t>Hardware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4572000" y="4038600"/>
            <a:ext cx="3865563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9pPr>
          </a:lstStyle>
          <a:p>
            <a:r>
              <a:rPr lang="en-US" sz="1800" dirty="0"/>
              <a:t>Architecture Specification (Interface)</a:t>
            </a:r>
          </a:p>
        </p:txBody>
      </p:sp>
      <p:sp>
        <p:nvSpPr>
          <p:cNvPr id="9222" name="Line 6"/>
          <p:cNvSpPr>
            <a:spLocks noChangeShapeType="1"/>
          </p:cNvSpPr>
          <p:nvPr/>
        </p:nvSpPr>
        <p:spPr bwMode="auto">
          <a:xfrm flipH="1">
            <a:off x="4341813" y="4267200"/>
            <a:ext cx="231775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9223" name="AutoShape 7"/>
          <p:cNvCxnSpPr>
            <a:cxnSpLocks noChangeShapeType="1"/>
          </p:cNvCxnSpPr>
          <p:nvPr/>
        </p:nvCxnSpPr>
        <p:spPr bwMode="auto">
          <a:xfrm>
            <a:off x="2971800" y="4724400"/>
            <a:ext cx="4763" cy="74453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9224" name="Line 8"/>
          <p:cNvSpPr>
            <a:spLocks noChangeShapeType="1"/>
          </p:cNvSpPr>
          <p:nvPr/>
        </p:nvSpPr>
        <p:spPr bwMode="auto">
          <a:xfrm flipV="1">
            <a:off x="2743200" y="5408613"/>
            <a:ext cx="228600" cy="4603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5" name="Line 9"/>
          <p:cNvSpPr>
            <a:spLocks noChangeShapeType="1"/>
          </p:cNvSpPr>
          <p:nvPr/>
        </p:nvSpPr>
        <p:spPr bwMode="auto">
          <a:xfrm flipH="1" flipV="1">
            <a:off x="2994025" y="5408613"/>
            <a:ext cx="231775" cy="4603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6" name="Line 10"/>
          <p:cNvSpPr>
            <a:spLocks noChangeShapeType="1"/>
          </p:cNvSpPr>
          <p:nvPr/>
        </p:nvSpPr>
        <p:spPr bwMode="auto">
          <a:xfrm>
            <a:off x="2635250" y="4953000"/>
            <a:ext cx="685800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7" name="AutoShape 11"/>
          <p:cNvSpPr>
            <a:spLocks noChangeArrowheads="1"/>
          </p:cNvSpPr>
          <p:nvPr/>
        </p:nvSpPr>
        <p:spPr bwMode="auto">
          <a:xfrm>
            <a:off x="2728913" y="4351338"/>
            <a:ext cx="457200" cy="457200"/>
          </a:xfrm>
          <a:prstGeom prst="smileyFace">
            <a:avLst>
              <a:gd name="adj" fmla="val 4653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0395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HW/SW Interface: Assemblers</a:t>
            </a:r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Life was made a lot better by assemblers</a:t>
            </a:r>
          </a:p>
          <a:p>
            <a:pPr lvl="1"/>
            <a:r>
              <a:rPr lang="en-US" dirty="0" smtClean="0"/>
              <a:t>1 assembly instruction = 1 machine instruction, but...</a:t>
            </a:r>
          </a:p>
          <a:p>
            <a:pPr lvl="1"/>
            <a:r>
              <a:rPr lang="en-US" dirty="0" smtClean="0"/>
              <a:t>different syntax: assembly instructions are character strings, not bit strings, a lot easier to read/write by humans</a:t>
            </a:r>
          </a:p>
          <a:p>
            <a:pPr lvl="1"/>
            <a:r>
              <a:rPr lang="en-US" dirty="0" smtClean="0"/>
              <a:t>can use symbolic names</a:t>
            </a:r>
            <a:endParaRPr lang="en-US" dirty="0"/>
          </a:p>
        </p:txBody>
      </p:sp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5807075" y="3810000"/>
            <a:ext cx="1588" cy="2286000"/>
          </a:xfrm>
          <a:prstGeom prst="line">
            <a:avLst/>
          </a:prstGeom>
          <a:noFill/>
          <a:ln w="7308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4" name="Oval 4"/>
          <p:cNvSpPr>
            <a:spLocks noChangeArrowheads="1"/>
          </p:cNvSpPr>
          <p:nvPr/>
        </p:nvSpPr>
        <p:spPr bwMode="auto">
          <a:xfrm>
            <a:off x="6159500" y="4267200"/>
            <a:ext cx="1371600" cy="1371600"/>
          </a:xfrm>
          <a:prstGeom prst="ellipse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0876" rIns="90000" bIns="45000" anchor="ctr"/>
          <a:lstStyle/>
          <a:p>
            <a:pPr algn="ctr">
              <a:tabLst>
                <a:tab pos="723900" algn="l"/>
              </a:tabLst>
            </a:pPr>
            <a:r>
              <a:rPr lang="en-US">
                <a:solidFill>
                  <a:srgbClr val="000000"/>
                </a:solidFill>
              </a:rPr>
              <a:t>Hardware</a:t>
            </a:r>
          </a:p>
        </p:txBody>
      </p:sp>
      <p:cxnSp>
        <p:nvCxnSpPr>
          <p:cNvPr id="10245" name="AutoShape 5"/>
          <p:cNvCxnSpPr>
            <a:cxnSpLocks noChangeShapeType="1"/>
          </p:cNvCxnSpPr>
          <p:nvPr/>
        </p:nvCxnSpPr>
        <p:spPr bwMode="auto">
          <a:xfrm>
            <a:off x="1460500" y="4495800"/>
            <a:ext cx="4763" cy="74453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0246" name="Line 6"/>
          <p:cNvSpPr>
            <a:spLocks noChangeShapeType="1"/>
          </p:cNvSpPr>
          <p:nvPr/>
        </p:nvSpPr>
        <p:spPr bwMode="auto">
          <a:xfrm flipV="1">
            <a:off x="1231900" y="5180012"/>
            <a:ext cx="228600" cy="4603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 flipH="1" flipV="1">
            <a:off x="1481138" y="5180012"/>
            <a:ext cx="231775" cy="4603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>
            <a:off x="1123950" y="4724400"/>
            <a:ext cx="685800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9" name="AutoShape 9"/>
          <p:cNvSpPr>
            <a:spLocks noChangeArrowheads="1"/>
          </p:cNvSpPr>
          <p:nvPr/>
        </p:nvSpPr>
        <p:spPr bwMode="auto">
          <a:xfrm>
            <a:off x="1216025" y="4122737"/>
            <a:ext cx="457200" cy="457200"/>
          </a:xfrm>
          <a:prstGeom prst="smileyFace">
            <a:avLst>
              <a:gd name="adj" fmla="val 4653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2273300" y="4267200"/>
            <a:ext cx="914400" cy="1371600"/>
          </a:xfrm>
          <a:prstGeom prst="rect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0876" rIns="90000" bIns="45000" anchor="ctr"/>
          <a:lstStyle/>
          <a:p>
            <a:pPr algn="ctr">
              <a:tabLst>
                <a:tab pos="723900" algn="l"/>
              </a:tabLst>
            </a:pPr>
            <a:r>
              <a:rPr lang="en-US" sz="1800" dirty="0">
                <a:solidFill>
                  <a:srgbClr val="000000"/>
                </a:solidFill>
              </a:rPr>
              <a:t>User</a:t>
            </a:r>
            <a:r>
              <a:rPr lang="en-US" sz="1800" dirty="0" smtClean="0">
                <a:solidFill>
                  <a:srgbClr val="000000"/>
                </a:solidFill>
              </a:rPr>
              <a:t/>
            </a:r>
            <a:br>
              <a:rPr lang="en-US" sz="1800" dirty="0" smtClean="0">
                <a:solidFill>
                  <a:srgbClr val="000000"/>
                </a:solidFill>
              </a:rPr>
            </a:br>
            <a:r>
              <a:rPr lang="en-US" sz="1800" dirty="0" smtClean="0">
                <a:solidFill>
                  <a:srgbClr val="000000"/>
                </a:solidFill>
              </a:rPr>
              <a:t>program</a:t>
            </a:r>
            <a:r>
              <a:rPr lang="en-US" sz="1800" dirty="0">
                <a:solidFill>
                  <a:srgbClr val="000000"/>
                </a:solidFill>
              </a:rPr>
              <a:t/>
            </a:r>
            <a:br>
              <a:rPr lang="en-US" sz="1800" dirty="0">
                <a:solidFill>
                  <a:srgbClr val="000000"/>
                </a:solidFill>
              </a:rPr>
            </a:br>
            <a:r>
              <a:rPr lang="en-US" sz="1800" dirty="0">
                <a:solidFill>
                  <a:srgbClr val="000000"/>
                </a:solidFill>
              </a:rPr>
              <a:t>in</a:t>
            </a:r>
            <a:r>
              <a:rPr lang="en-US" sz="1800" dirty="0" smtClean="0">
                <a:solidFill>
                  <a:srgbClr val="000000"/>
                </a:solidFill>
              </a:rPr>
              <a:t/>
            </a:r>
            <a:br>
              <a:rPr lang="en-US" sz="1800" dirty="0" smtClean="0">
                <a:solidFill>
                  <a:srgbClr val="000000"/>
                </a:solidFill>
              </a:rPr>
            </a:br>
            <a:r>
              <a:rPr lang="en-US" sz="1800" dirty="0" err="1" smtClean="0">
                <a:solidFill>
                  <a:srgbClr val="000000"/>
                </a:solidFill>
              </a:rPr>
              <a:t>asm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10251" name="Line 11"/>
          <p:cNvSpPr>
            <a:spLocks noChangeShapeType="1"/>
          </p:cNvSpPr>
          <p:nvPr/>
        </p:nvSpPr>
        <p:spPr bwMode="auto">
          <a:xfrm>
            <a:off x="3611563" y="3810000"/>
            <a:ext cx="1587" cy="2286000"/>
          </a:xfrm>
          <a:prstGeom prst="line">
            <a:avLst/>
          </a:prstGeom>
          <a:noFill/>
          <a:ln w="7308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3873500" y="3124200"/>
            <a:ext cx="2582863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9pPr>
          </a:lstStyle>
          <a:p>
            <a:r>
              <a:rPr lang="en-US"/>
              <a:t>Assembler specification</a:t>
            </a:r>
          </a:p>
        </p:txBody>
      </p:sp>
      <p:sp>
        <p:nvSpPr>
          <p:cNvPr id="10253" name="Line 13"/>
          <p:cNvSpPr>
            <a:spLocks noChangeShapeType="1"/>
          </p:cNvSpPr>
          <p:nvPr/>
        </p:nvSpPr>
        <p:spPr bwMode="auto">
          <a:xfrm flipH="1">
            <a:off x="3643313" y="3581400"/>
            <a:ext cx="460375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4" name="AutoShape 14"/>
          <p:cNvSpPr>
            <a:spLocks noChangeArrowheads="1"/>
          </p:cNvSpPr>
          <p:nvPr/>
        </p:nvSpPr>
        <p:spPr bwMode="auto">
          <a:xfrm>
            <a:off x="3873500" y="4495800"/>
            <a:ext cx="1600200" cy="914400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0876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>
                <a:solidFill>
                  <a:srgbClr val="000000"/>
                </a:solidFill>
              </a:rPr>
              <a:t>Assembler</a:t>
            </a:r>
          </a:p>
        </p:txBody>
      </p:sp>
      <p:sp>
        <p:nvSpPr>
          <p:cNvPr id="10255" name="Line 15"/>
          <p:cNvSpPr>
            <a:spLocks noChangeShapeType="1"/>
          </p:cNvSpPr>
          <p:nvPr/>
        </p:nvSpPr>
        <p:spPr bwMode="auto">
          <a:xfrm>
            <a:off x="3187700" y="4953000"/>
            <a:ext cx="685800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6" name="Line 16"/>
          <p:cNvSpPr>
            <a:spLocks noChangeShapeType="1"/>
          </p:cNvSpPr>
          <p:nvPr/>
        </p:nvSpPr>
        <p:spPr bwMode="auto">
          <a:xfrm>
            <a:off x="5473700" y="4953000"/>
            <a:ext cx="614363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1964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HW/SW Interface: Higher-Level Languages</a:t>
            </a:r>
            <a:endParaRPr lang="en-US" dirty="0"/>
          </a:p>
        </p:txBody>
      </p:sp>
      <p:sp>
        <p:nvSpPr>
          <p:cNvPr id="11266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Higher level of abstraction:</a:t>
            </a:r>
          </a:p>
          <a:p>
            <a:pPr lvl="1"/>
            <a:r>
              <a:rPr lang="en-US" dirty="0" smtClean="0"/>
              <a:t>1 line of a high-level language is compiled into many (sometimes very many) lines of assembly language</a:t>
            </a:r>
            <a:endParaRPr lang="en-US" dirty="0"/>
          </a:p>
        </p:txBody>
      </p:sp>
      <p:sp>
        <p:nvSpPr>
          <p:cNvPr id="11267" name="Line 3"/>
          <p:cNvSpPr>
            <a:spLocks noChangeShapeType="1"/>
          </p:cNvSpPr>
          <p:nvPr/>
        </p:nvSpPr>
        <p:spPr bwMode="auto">
          <a:xfrm>
            <a:off x="6815138" y="3538538"/>
            <a:ext cx="1587" cy="2286000"/>
          </a:xfrm>
          <a:prstGeom prst="line">
            <a:avLst/>
          </a:prstGeom>
          <a:noFill/>
          <a:ln w="7308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8" name="Oval 4"/>
          <p:cNvSpPr>
            <a:spLocks noChangeArrowheads="1"/>
          </p:cNvSpPr>
          <p:nvPr/>
        </p:nvSpPr>
        <p:spPr bwMode="auto">
          <a:xfrm>
            <a:off x="7167563" y="4198938"/>
            <a:ext cx="1023937" cy="1023937"/>
          </a:xfrm>
          <a:prstGeom prst="ellipse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0876" rIns="90000" bIns="45000" anchor="ctr"/>
          <a:lstStyle/>
          <a:p>
            <a:pPr algn="ctr">
              <a:tabLst>
                <a:tab pos="723900" algn="l"/>
              </a:tabLst>
            </a:pPr>
            <a:r>
              <a:rPr lang="en-US" sz="2000">
                <a:solidFill>
                  <a:srgbClr val="000000"/>
                </a:solidFill>
              </a:rPr>
              <a:t>Hardware</a:t>
            </a:r>
          </a:p>
        </p:txBody>
      </p:sp>
      <p:cxnSp>
        <p:nvCxnSpPr>
          <p:cNvPr id="11269" name="AutoShape 5"/>
          <p:cNvCxnSpPr>
            <a:cxnSpLocks noChangeShapeType="1"/>
          </p:cNvCxnSpPr>
          <p:nvPr/>
        </p:nvCxnSpPr>
        <p:spPr bwMode="auto">
          <a:xfrm>
            <a:off x="739775" y="4224338"/>
            <a:ext cx="4763" cy="74453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1270" name="Line 6"/>
          <p:cNvSpPr>
            <a:spLocks noChangeShapeType="1"/>
          </p:cNvSpPr>
          <p:nvPr/>
        </p:nvSpPr>
        <p:spPr bwMode="auto">
          <a:xfrm flipV="1">
            <a:off x="511175" y="4908550"/>
            <a:ext cx="228600" cy="4603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1" name="Line 7"/>
          <p:cNvSpPr>
            <a:spLocks noChangeShapeType="1"/>
          </p:cNvSpPr>
          <p:nvPr/>
        </p:nvSpPr>
        <p:spPr bwMode="auto">
          <a:xfrm flipH="1" flipV="1">
            <a:off x="762000" y="4908550"/>
            <a:ext cx="231775" cy="4603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>
            <a:off x="403225" y="4452938"/>
            <a:ext cx="685800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3" name="AutoShape 9"/>
          <p:cNvSpPr>
            <a:spLocks noChangeArrowheads="1"/>
          </p:cNvSpPr>
          <p:nvPr/>
        </p:nvSpPr>
        <p:spPr bwMode="auto">
          <a:xfrm>
            <a:off x="496888" y="3851275"/>
            <a:ext cx="457200" cy="457200"/>
          </a:xfrm>
          <a:prstGeom prst="smileyFace">
            <a:avLst>
              <a:gd name="adj" fmla="val 4653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1554163" y="3995738"/>
            <a:ext cx="914400" cy="1371600"/>
          </a:xfrm>
          <a:prstGeom prst="rect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0876" rIns="90000" bIns="45000" anchor="ctr"/>
          <a:lstStyle/>
          <a:p>
            <a:pPr algn="ctr">
              <a:tabLst>
                <a:tab pos="723900" algn="l"/>
              </a:tabLst>
            </a:pPr>
            <a:r>
              <a:rPr lang="en-US" sz="2000" dirty="0">
                <a:solidFill>
                  <a:srgbClr val="000000"/>
                </a:solidFill>
              </a:rPr>
              <a:t>User</a:t>
            </a:r>
            <a:r>
              <a:rPr lang="en-US" sz="2000" dirty="0" smtClean="0">
                <a:solidFill>
                  <a:srgbClr val="000000"/>
                </a:solidFill>
              </a:rPr>
              <a:t/>
            </a:r>
            <a:br>
              <a:rPr lang="en-US" sz="2000" dirty="0" smtClean="0">
                <a:solidFill>
                  <a:srgbClr val="000000"/>
                </a:solidFill>
              </a:rPr>
            </a:br>
            <a:r>
              <a:rPr lang="en-US" sz="2000" dirty="0" smtClean="0">
                <a:solidFill>
                  <a:srgbClr val="000000"/>
                </a:solidFill>
              </a:rPr>
              <a:t>program</a:t>
            </a:r>
            <a:r>
              <a:rPr lang="en-US" sz="2000" dirty="0">
                <a:solidFill>
                  <a:srgbClr val="000000"/>
                </a:solidFill>
              </a:rPr>
              <a:t/>
            </a:r>
            <a:br>
              <a:rPr lang="en-US" sz="2000" dirty="0">
                <a:solidFill>
                  <a:srgbClr val="000000"/>
                </a:solidFill>
              </a:rPr>
            </a:br>
            <a:r>
              <a:rPr lang="en-US" sz="2000" dirty="0">
                <a:solidFill>
                  <a:srgbClr val="000000"/>
                </a:solidFill>
              </a:rPr>
              <a:t>in C</a:t>
            </a:r>
          </a:p>
        </p:txBody>
      </p:sp>
      <p:sp>
        <p:nvSpPr>
          <p:cNvPr id="11275" name="Line 11"/>
          <p:cNvSpPr>
            <a:spLocks noChangeShapeType="1"/>
          </p:cNvSpPr>
          <p:nvPr/>
        </p:nvSpPr>
        <p:spPr bwMode="auto">
          <a:xfrm>
            <a:off x="4799013" y="3538538"/>
            <a:ext cx="1587" cy="2286000"/>
          </a:xfrm>
          <a:prstGeom prst="line">
            <a:avLst/>
          </a:prstGeom>
          <a:noFill/>
          <a:ln w="7308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3189288" y="2960688"/>
            <a:ext cx="2670175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9pPr>
          </a:lstStyle>
          <a:p>
            <a:r>
              <a:rPr lang="en-US"/>
              <a:t>C language specification</a:t>
            </a:r>
          </a:p>
        </p:txBody>
      </p:sp>
      <p:sp>
        <p:nvSpPr>
          <p:cNvPr id="11277" name="Line 13"/>
          <p:cNvSpPr>
            <a:spLocks noChangeShapeType="1"/>
          </p:cNvSpPr>
          <p:nvPr/>
        </p:nvSpPr>
        <p:spPr bwMode="auto">
          <a:xfrm flipH="1">
            <a:off x="2814638" y="3309938"/>
            <a:ext cx="460375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8" name="AutoShape 14"/>
          <p:cNvSpPr>
            <a:spLocks noChangeArrowheads="1"/>
          </p:cNvSpPr>
          <p:nvPr/>
        </p:nvSpPr>
        <p:spPr bwMode="auto">
          <a:xfrm>
            <a:off x="5218113" y="4343400"/>
            <a:ext cx="1200150" cy="685800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0876" rIns="90000" bIns="45000" anchor="ctr"/>
          <a:lstStyle/>
          <a:p>
            <a:pPr algn="ctr">
              <a:tabLst>
                <a:tab pos="723900" algn="l"/>
              </a:tabLst>
            </a:pPr>
            <a:r>
              <a:rPr lang="en-US" sz="2000">
                <a:solidFill>
                  <a:srgbClr val="000000"/>
                </a:solidFill>
              </a:rPr>
              <a:t>Assembler</a:t>
            </a:r>
          </a:p>
        </p:txBody>
      </p:sp>
      <p:sp>
        <p:nvSpPr>
          <p:cNvPr id="11279" name="Line 15"/>
          <p:cNvSpPr>
            <a:spLocks noChangeShapeType="1"/>
          </p:cNvSpPr>
          <p:nvPr/>
        </p:nvSpPr>
        <p:spPr bwMode="auto">
          <a:xfrm>
            <a:off x="2468563" y="4681538"/>
            <a:ext cx="685800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0" name="Line 16"/>
          <p:cNvSpPr>
            <a:spLocks noChangeShapeType="1"/>
          </p:cNvSpPr>
          <p:nvPr/>
        </p:nvSpPr>
        <p:spPr bwMode="auto">
          <a:xfrm>
            <a:off x="6481763" y="4681538"/>
            <a:ext cx="614362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1" name="Line 17"/>
          <p:cNvSpPr>
            <a:spLocks noChangeShapeType="1"/>
          </p:cNvSpPr>
          <p:nvPr/>
        </p:nvSpPr>
        <p:spPr bwMode="auto">
          <a:xfrm>
            <a:off x="2746375" y="3538538"/>
            <a:ext cx="1588" cy="2286000"/>
          </a:xfrm>
          <a:prstGeom prst="line">
            <a:avLst/>
          </a:prstGeom>
          <a:noFill/>
          <a:ln w="7308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2" name="Line 18"/>
          <p:cNvSpPr>
            <a:spLocks noChangeShapeType="1"/>
          </p:cNvSpPr>
          <p:nvPr/>
        </p:nvSpPr>
        <p:spPr bwMode="auto">
          <a:xfrm>
            <a:off x="4484688" y="4681538"/>
            <a:ext cx="685800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3" name="AutoShape 19"/>
          <p:cNvSpPr>
            <a:spLocks noChangeArrowheads="1"/>
          </p:cNvSpPr>
          <p:nvPr/>
        </p:nvSpPr>
        <p:spPr bwMode="auto">
          <a:xfrm>
            <a:off x="3238500" y="4379913"/>
            <a:ext cx="1200150" cy="685800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0876" rIns="90000" bIns="45000" anchor="ctr"/>
          <a:lstStyle/>
          <a:p>
            <a:pPr algn="ctr">
              <a:tabLst>
                <a:tab pos="723900" algn="l"/>
              </a:tabLst>
            </a:pPr>
            <a:r>
              <a:rPr lang="en-US" sz="2000" dirty="0">
                <a:solidFill>
                  <a:srgbClr val="000000"/>
                </a:solidFill>
              </a:rPr>
              <a:t>C</a:t>
            </a:r>
            <a:endParaRPr lang="en-US" sz="2000" dirty="0" smtClean="0">
              <a:solidFill>
                <a:srgbClr val="000000"/>
              </a:solidFill>
            </a:endParaRPr>
          </a:p>
          <a:p>
            <a:pPr algn="ctr">
              <a:tabLst>
                <a:tab pos="723900" algn="l"/>
              </a:tabLst>
            </a:pPr>
            <a:r>
              <a:rPr lang="en-US" sz="2000" dirty="0" smtClean="0">
                <a:solidFill>
                  <a:srgbClr val="000000"/>
                </a:solidFill>
              </a:rPr>
              <a:t>compiler</a:t>
            </a:r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89541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7140575" y="2133600"/>
            <a:ext cx="1846263" cy="2959100"/>
          </a:xfrm>
          <a:prstGeom prst="rect">
            <a:avLst/>
          </a:prstGeom>
          <a:solidFill>
            <a:srgbClr val="DC2300">
              <a:alpha val="50000"/>
            </a:srgbClr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2743200" y="2133600"/>
            <a:ext cx="3962399" cy="2959100"/>
          </a:xfrm>
          <a:prstGeom prst="rect">
            <a:avLst/>
          </a:prstGeom>
          <a:solidFill>
            <a:srgbClr val="99CCFF">
              <a:alpha val="50000"/>
            </a:srgbClr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300038" y="2133600"/>
            <a:ext cx="2057400" cy="2959100"/>
          </a:xfrm>
          <a:prstGeom prst="rect">
            <a:avLst/>
          </a:prstGeom>
          <a:solidFill>
            <a:srgbClr val="FFFF99">
              <a:alpha val="50000"/>
            </a:srgbClr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357188" y="481013"/>
            <a:ext cx="8405812" cy="671512"/>
          </a:xfrm>
          <a:ln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12096" rIns="0" bIns="0" anchor="ctr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3200" dirty="0"/>
              <a:t>HW/SW Interface: Code / Compile / Run Times</a:t>
            </a:r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>
            <a:off x="6934200" y="2459038"/>
            <a:ext cx="1588" cy="2286000"/>
          </a:xfrm>
          <a:prstGeom prst="line">
            <a:avLst/>
          </a:prstGeom>
          <a:noFill/>
          <a:ln w="7308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18" name="Oval 6"/>
          <p:cNvSpPr>
            <a:spLocks noChangeArrowheads="1"/>
          </p:cNvSpPr>
          <p:nvPr/>
        </p:nvSpPr>
        <p:spPr bwMode="auto">
          <a:xfrm>
            <a:off x="7600951" y="3090863"/>
            <a:ext cx="1023937" cy="1023937"/>
          </a:xfrm>
          <a:prstGeom prst="ellipse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0876" rIns="90000" bIns="45000" anchor="ctr"/>
          <a:lstStyle/>
          <a:p>
            <a:pPr algn="ctr">
              <a:tabLst>
                <a:tab pos="723900" algn="l"/>
              </a:tabLst>
            </a:pPr>
            <a:r>
              <a:rPr lang="en-US" sz="1600" dirty="0">
                <a:solidFill>
                  <a:srgbClr val="000000"/>
                </a:solidFill>
              </a:rPr>
              <a:t>Hardware</a:t>
            </a:r>
          </a:p>
        </p:txBody>
      </p:sp>
      <p:cxnSp>
        <p:nvCxnSpPr>
          <p:cNvPr id="13319" name="AutoShape 7"/>
          <p:cNvCxnSpPr>
            <a:cxnSpLocks noChangeShapeType="1"/>
          </p:cNvCxnSpPr>
          <p:nvPr/>
        </p:nvCxnSpPr>
        <p:spPr bwMode="auto">
          <a:xfrm>
            <a:off x="739775" y="3144838"/>
            <a:ext cx="4763" cy="74453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3320" name="Line 8"/>
          <p:cNvSpPr>
            <a:spLocks noChangeShapeType="1"/>
          </p:cNvSpPr>
          <p:nvPr/>
        </p:nvSpPr>
        <p:spPr bwMode="auto">
          <a:xfrm flipV="1">
            <a:off x="511175" y="3829050"/>
            <a:ext cx="228600" cy="4603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1" name="Line 9"/>
          <p:cNvSpPr>
            <a:spLocks noChangeShapeType="1"/>
          </p:cNvSpPr>
          <p:nvPr/>
        </p:nvSpPr>
        <p:spPr bwMode="auto">
          <a:xfrm flipH="1" flipV="1">
            <a:off x="762000" y="3829050"/>
            <a:ext cx="231775" cy="4603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2" name="Line 10"/>
          <p:cNvSpPr>
            <a:spLocks noChangeShapeType="1"/>
          </p:cNvSpPr>
          <p:nvPr/>
        </p:nvSpPr>
        <p:spPr bwMode="auto">
          <a:xfrm>
            <a:off x="403225" y="3373438"/>
            <a:ext cx="685800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3" name="AutoShape 11"/>
          <p:cNvSpPr>
            <a:spLocks noChangeArrowheads="1"/>
          </p:cNvSpPr>
          <p:nvPr/>
        </p:nvSpPr>
        <p:spPr bwMode="auto">
          <a:xfrm>
            <a:off x="496888" y="2771775"/>
            <a:ext cx="457200" cy="457200"/>
          </a:xfrm>
          <a:prstGeom prst="smileyFace">
            <a:avLst>
              <a:gd name="adj" fmla="val 4653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4" name="Rectangle 12"/>
          <p:cNvSpPr>
            <a:spLocks noChangeArrowheads="1"/>
          </p:cNvSpPr>
          <p:nvPr/>
        </p:nvSpPr>
        <p:spPr bwMode="auto">
          <a:xfrm>
            <a:off x="1336675" y="2916238"/>
            <a:ext cx="914400" cy="1371600"/>
          </a:xfrm>
          <a:prstGeom prst="rect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0876" rIns="90000" bIns="45000" anchor="ctr"/>
          <a:lstStyle/>
          <a:p>
            <a:pPr algn="ctr">
              <a:tabLst>
                <a:tab pos="723900" algn="l"/>
              </a:tabLst>
            </a:pPr>
            <a:r>
              <a:rPr lang="en-US" sz="1800" dirty="0">
                <a:solidFill>
                  <a:srgbClr val="000000"/>
                </a:solidFill>
              </a:rPr>
              <a:t>User</a:t>
            </a:r>
            <a:r>
              <a:rPr lang="en-US" sz="1800" dirty="0" smtClean="0">
                <a:solidFill>
                  <a:srgbClr val="000000"/>
                </a:solidFill>
              </a:rPr>
              <a:t/>
            </a:r>
            <a:br>
              <a:rPr lang="en-US" sz="1800" dirty="0" smtClean="0">
                <a:solidFill>
                  <a:srgbClr val="000000"/>
                </a:solidFill>
              </a:rPr>
            </a:br>
            <a:r>
              <a:rPr lang="en-US" sz="1800" dirty="0" smtClean="0">
                <a:solidFill>
                  <a:srgbClr val="000000"/>
                </a:solidFill>
              </a:rPr>
              <a:t>program</a:t>
            </a:r>
            <a:r>
              <a:rPr lang="en-US" sz="1800" dirty="0">
                <a:solidFill>
                  <a:srgbClr val="000000"/>
                </a:solidFill>
              </a:rPr>
              <a:t/>
            </a:r>
            <a:br>
              <a:rPr lang="en-US" sz="1800" dirty="0">
                <a:solidFill>
                  <a:srgbClr val="000000"/>
                </a:solidFill>
              </a:rPr>
            </a:br>
            <a:r>
              <a:rPr lang="en-US" sz="1800" dirty="0">
                <a:solidFill>
                  <a:srgbClr val="000000"/>
                </a:solidFill>
              </a:rPr>
              <a:t>in C</a:t>
            </a:r>
          </a:p>
        </p:txBody>
      </p:sp>
      <p:sp>
        <p:nvSpPr>
          <p:cNvPr id="13325" name="Line 13"/>
          <p:cNvSpPr>
            <a:spLocks noChangeShapeType="1"/>
          </p:cNvSpPr>
          <p:nvPr/>
        </p:nvSpPr>
        <p:spPr bwMode="auto">
          <a:xfrm>
            <a:off x="4705350" y="2459038"/>
            <a:ext cx="1587" cy="2286000"/>
          </a:xfrm>
          <a:prstGeom prst="line">
            <a:avLst/>
          </a:prstGeom>
          <a:noFill/>
          <a:ln w="7308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6" name="AutoShape 14"/>
          <p:cNvSpPr>
            <a:spLocks noChangeArrowheads="1"/>
          </p:cNvSpPr>
          <p:nvPr/>
        </p:nvSpPr>
        <p:spPr bwMode="auto">
          <a:xfrm>
            <a:off x="5124450" y="3263900"/>
            <a:ext cx="1200150" cy="685800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0876" rIns="90000" bIns="45000" anchor="ctr"/>
          <a:lstStyle/>
          <a:p>
            <a:pPr algn="ctr">
              <a:tabLst>
                <a:tab pos="723900" algn="l"/>
              </a:tabLst>
            </a:pPr>
            <a:r>
              <a:rPr lang="en-US" sz="1800" dirty="0">
                <a:solidFill>
                  <a:srgbClr val="000000"/>
                </a:solidFill>
              </a:rPr>
              <a:t>Assembler</a:t>
            </a:r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>
            <a:off x="2251074" y="3602039"/>
            <a:ext cx="8731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8" name="Line 16"/>
          <p:cNvSpPr>
            <a:spLocks noChangeShapeType="1"/>
          </p:cNvSpPr>
          <p:nvPr/>
        </p:nvSpPr>
        <p:spPr bwMode="auto">
          <a:xfrm>
            <a:off x="2530475" y="2459038"/>
            <a:ext cx="1588" cy="2286000"/>
          </a:xfrm>
          <a:prstGeom prst="line">
            <a:avLst/>
          </a:prstGeom>
          <a:noFill/>
          <a:ln w="7308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9" name="Line 17"/>
          <p:cNvSpPr>
            <a:spLocks noChangeShapeType="1"/>
          </p:cNvSpPr>
          <p:nvPr/>
        </p:nvSpPr>
        <p:spPr bwMode="auto">
          <a:xfrm>
            <a:off x="4344988" y="3602038"/>
            <a:ext cx="779462" cy="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0" name="AutoShape 18"/>
          <p:cNvSpPr>
            <a:spLocks noChangeArrowheads="1"/>
          </p:cNvSpPr>
          <p:nvPr/>
        </p:nvSpPr>
        <p:spPr bwMode="auto">
          <a:xfrm>
            <a:off x="3144837" y="3300413"/>
            <a:ext cx="1200150" cy="685800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0876" rIns="90000" bIns="45000" anchor="ctr"/>
          <a:lstStyle/>
          <a:p>
            <a:pPr algn="ctr">
              <a:tabLst>
                <a:tab pos="723900" algn="l"/>
              </a:tabLst>
            </a:pPr>
            <a:r>
              <a:rPr lang="en-US" sz="1800" dirty="0">
                <a:solidFill>
                  <a:srgbClr val="000000"/>
                </a:solidFill>
              </a:rPr>
              <a:t>C</a:t>
            </a:r>
            <a:endParaRPr lang="en-US" sz="1800" dirty="0" smtClean="0">
              <a:solidFill>
                <a:srgbClr val="000000"/>
              </a:solidFill>
            </a:endParaRPr>
          </a:p>
          <a:p>
            <a:pPr algn="ctr">
              <a:tabLst>
                <a:tab pos="723900" algn="l"/>
              </a:tabLst>
            </a:pPr>
            <a:r>
              <a:rPr lang="en-US" sz="1800" dirty="0" smtClean="0">
                <a:solidFill>
                  <a:srgbClr val="000000"/>
                </a:solidFill>
              </a:rPr>
              <a:t>compiler</a:t>
            </a:r>
            <a:endParaRPr lang="en-US" sz="1800" dirty="0">
              <a:solidFill>
                <a:srgbClr val="000000"/>
              </a:solidFill>
            </a:endParaRPr>
          </a:p>
        </p:txBody>
      </p:sp>
      <p:cxnSp>
        <p:nvCxnSpPr>
          <p:cNvPr id="13332" name="AutoShape 20"/>
          <p:cNvCxnSpPr>
            <a:cxnSpLocks noChangeShapeType="1"/>
            <a:stCxn id="13326" idx="3"/>
            <a:endCxn id="13318" idx="2"/>
          </p:cNvCxnSpPr>
          <p:nvPr/>
        </p:nvCxnSpPr>
        <p:spPr bwMode="auto">
          <a:xfrm flipV="1">
            <a:off x="6324600" y="3602832"/>
            <a:ext cx="1276351" cy="396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3334" name="Text Box 22"/>
          <p:cNvSpPr txBox="1">
            <a:spLocks noChangeArrowheads="1"/>
          </p:cNvSpPr>
          <p:nvPr/>
        </p:nvSpPr>
        <p:spPr bwMode="auto">
          <a:xfrm>
            <a:off x="693737" y="1524000"/>
            <a:ext cx="1285875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0876" rIns="90000" bIns="4500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9pPr>
          </a:lstStyle>
          <a:p>
            <a:pPr algn="ctr"/>
            <a:r>
              <a:rPr lang="en-US" dirty="0">
                <a:latin typeface="Calibri"/>
                <a:cs typeface="Calibri"/>
              </a:rPr>
              <a:t>Code Time</a:t>
            </a:r>
          </a:p>
        </p:txBody>
      </p:sp>
      <p:sp>
        <p:nvSpPr>
          <p:cNvPr id="13335" name="Text Box 23"/>
          <p:cNvSpPr txBox="1">
            <a:spLocks noChangeArrowheads="1"/>
          </p:cNvSpPr>
          <p:nvPr/>
        </p:nvSpPr>
        <p:spPr bwMode="auto">
          <a:xfrm>
            <a:off x="4046538" y="1524000"/>
            <a:ext cx="1577975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0876" rIns="90000" bIns="45000"/>
          <a:lstStyle>
            <a:lvl1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1pPr>
            <a:lvl2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2pPr>
            <a:lvl3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3pPr>
            <a:lvl4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4pPr>
            <a:lvl5pPr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9pPr>
          </a:lstStyle>
          <a:p>
            <a:pPr algn="ctr"/>
            <a:r>
              <a:rPr lang="en-US" dirty="0">
                <a:latin typeface="Calibri"/>
                <a:cs typeface="Calibri"/>
              </a:rPr>
              <a:t>Compile Time</a:t>
            </a:r>
          </a:p>
        </p:txBody>
      </p:sp>
      <p:sp>
        <p:nvSpPr>
          <p:cNvPr id="13336" name="Text Box 24"/>
          <p:cNvSpPr txBox="1">
            <a:spLocks noChangeArrowheads="1"/>
          </p:cNvSpPr>
          <p:nvPr/>
        </p:nvSpPr>
        <p:spPr bwMode="auto">
          <a:xfrm>
            <a:off x="7466013" y="1524000"/>
            <a:ext cx="1158875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0876" rIns="90000" bIns="45000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9pPr>
          </a:lstStyle>
          <a:p>
            <a:pPr algn="ctr"/>
            <a:r>
              <a:rPr lang="en-US" dirty="0">
                <a:latin typeface="Calibri"/>
                <a:cs typeface="Calibri"/>
              </a:rPr>
              <a:t>Run Time</a:t>
            </a:r>
          </a:p>
        </p:txBody>
      </p:sp>
      <p:sp>
        <p:nvSpPr>
          <p:cNvPr id="13337" name="Text Box 25"/>
          <p:cNvSpPr txBox="1">
            <a:spLocks noChangeArrowheads="1"/>
          </p:cNvSpPr>
          <p:nvPr/>
        </p:nvSpPr>
        <p:spPr bwMode="auto">
          <a:xfrm>
            <a:off x="914400" y="5715000"/>
            <a:ext cx="7308850" cy="60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ejaVu Sans" charset="0"/>
              </a:defRPr>
            </a:lvl9pPr>
          </a:lstStyle>
          <a:p>
            <a:r>
              <a:rPr lang="en-US" sz="1600" i="1" dirty="0"/>
              <a:t>Note: The compiler and assembler are just programs, developed using</a:t>
            </a:r>
            <a:br>
              <a:rPr lang="en-US" sz="1600" i="1" dirty="0"/>
            </a:br>
            <a:r>
              <a:rPr lang="en-US" sz="1600" i="1" dirty="0"/>
              <a:t>          this same process.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69864" y="5187434"/>
            <a:ext cx="87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j-lt"/>
              </a:rPr>
              <a:t>.exe file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196095" y="5187434"/>
            <a:ext cx="668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j-lt"/>
              </a:rPr>
              <a:t>.</a:t>
            </a:r>
            <a:r>
              <a:rPr lang="en-US" sz="1800" dirty="0" err="1" smtClean="0">
                <a:latin typeface="+mj-lt"/>
              </a:rPr>
              <a:t>c</a:t>
            </a:r>
            <a:r>
              <a:rPr lang="en-US" sz="1800" dirty="0" smtClean="0">
                <a:latin typeface="+mj-lt"/>
              </a:rPr>
              <a:t> file</a:t>
            </a:r>
          </a:p>
        </p:txBody>
      </p:sp>
    </p:spTree>
    <p:extLst>
      <p:ext uri="{BB962C8B-B14F-4D97-AF65-F5344CB8AC3E}">
        <p14:creationId xmlns:p14="http://schemas.microsoft.com/office/powerpoint/2010/main" val="39308846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Big Theme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HARDWARE/SOFTWARE INTERFACE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How does the hardware (0s and 1s, processor executing instructions) relate to the software (Java programs)?</a:t>
            </a:r>
          </a:p>
          <a:p>
            <a:r>
              <a:rPr lang="en-US" dirty="0" smtClean="0"/>
              <a:t>Computing is about abstractions (but we can’t forget reality)</a:t>
            </a:r>
          </a:p>
          <a:p>
            <a:r>
              <a:rPr lang="en-US" dirty="0" smtClean="0"/>
              <a:t>What are the abstractions that we use?</a:t>
            </a:r>
          </a:p>
          <a:p>
            <a:r>
              <a:rPr lang="en-US" dirty="0" smtClean="0"/>
              <a:t>What do YOU need to know about them?</a:t>
            </a:r>
          </a:p>
          <a:p>
            <a:pPr lvl="1"/>
            <a:r>
              <a:rPr lang="en-US" dirty="0" smtClean="0"/>
              <a:t>When do they break down and you have to peek under the hood?</a:t>
            </a:r>
          </a:p>
          <a:p>
            <a:pPr lvl="1"/>
            <a:r>
              <a:rPr lang="en-US" dirty="0" smtClean="0"/>
              <a:t>What bugs can they cause and how do you find them?</a:t>
            </a:r>
          </a:p>
          <a:p>
            <a:r>
              <a:rPr lang="en-US" dirty="0" smtClean="0"/>
              <a:t>Become a better programmer and begin to understand the important concepts that have evolved in building ever more complex computer systems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True"/>
  <p:tag name="EMBEDFONTS" val="False"/>
  <p:tag name="USEBOLDAMS" val="False"/>
  <p:tag name="DEFAULTDISPLAYSOURCE" val="\documentclass{slides}\pagestyle{empty}&#10;\begin{document}&#10;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False"/>
  <p:tag name="DEFAULTWORKAROUNDTRANSPARENCYBUG" val="False"/>
  <p:tag name="DEFAULTRESOLUTION" val="1200"/>
  <p:tag name="DEFAULTMAGNIFICATION" val="0.8"/>
  <p:tag name="DEFAULTFONTSIZE" val="10"/>
  <p:tag name="DEFAULTWIDTH" val="418"/>
  <p:tag name="DEFAULTHEIGHT" val="316"/>
  <p:tag name="PREVIOUS_ACTIVE_SLIDE" val="613"/>
</p:tagLst>
</file>

<file path=ppt/theme/theme1.xml><?xml version="1.0" encoding="utf-8"?>
<a:theme xmlns:a="http://schemas.openxmlformats.org/drawingml/2006/main" name="template2010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10883</TotalTime>
  <Words>337</Words>
  <Application>Microsoft Office PowerPoint</Application>
  <PresentationFormat>On-screen Show (4:3)</PresentationFormat>
  <Paragraphs>105</Paragraphs>
  <Slides>8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template2010</vt:lpstr>
      <vt:lpstr>What is this class about?</vt:lpstr>
      <vt:lpstr>C/Java, assembly, and machine code</vt:lpstr>
      <vt:lpstr>C/Java, assembly, and machine code</vt:lpstr>
      <vt:lpstr>HW/SW Interface: The Historical Perspective</vt:lpstr>
      <vt:lpstr>HW/SW Interface: Assemblers</vt:lpstr>
      <vt:lpstr>HW/SW Interface: Higher-Level Languages</vt:lpstr>
      <vt:lpstr>HW/SW Interface: Code / Compile / Run Times</vt:lpstr>
      <vt:lpstr>The Big Theme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HW/SW Interface</dc:title>
  <dc:creator>Borriello/Ceze</dc:creator>
  <dc:description/>
  <cp:lastModifiedBy>CSE</cp:lastModifiedBy>
  <cp:revision>254</cp:revision>
  <cp:lastPrinted>2011-09-28T16:15:01Z</cp:lastPrinted>
  <dcterms:created xsi:type="dcterms:W3CDTF">2013-03-24T21:49:13Z</dcterms:created>
  <dcterms:modified xsi:type="dcterms:W3CDTF">2013-04-08T16:06:35Z</dcterms:modified>
</cp:coreProperties>
</file>