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3"/>
  </p:notesMasterIdLst>
  <p:handoutMasterIdLst>
    <p:handoutMasterId r:id="rId14"/>
  </p:handoutMasterIdLst>
  <p:sldIdLst>
    <p:sldId id="542" r:id="rId2"/>
    <p:sldId id="606" r:id="rId3"/>
    <p:sldId id="612" r:id="rId4"/>
    <p:sldId id="614" r:id="rId5"/>
    <p:sldId id="607" r:id="rId6"/>
    <p:sldId id="613" r:id="rId7"/>
    <p:sldId id="588" r:id="rId8"/>
    <p:sldId id="544" r:id="rId9"/>
    <p:sldId id="618" r:id="rId10"/>
    <p:sldId id="616" r:id="rId11"/>
    <p:sldId id="617" r:id="rId12"/>
  </p:sldIdLst>
  <p:sldSz cx="9144000" cy="6858000" type="screen4x3"/>
  <p:notesSz cx="7315200" cy="9601200"/>
  <p:custDataLst>
    <p:tags r:id="rId1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9999"/>
    <a:srgbClr val="FFFF99"/>
    <a:srgbClr val="DCB834"/>
    <a:srgbClr val="DFC03D"/>
    <a:srgbClr val="CDF1C5"/>
    <a:srgbClr val="F1C7C7"/>
    <a:srgbClr val="EFBFBF"/>
    <a:srgbClr val="C5FEB8"/>
    <a:srgbClr val="80808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27" autoAdjust="0"/>
    <p:restoredTop sz="94660" autoAdjust="0"/>
  </p:normalViewPr>
  <p:slideViewPr>
    <p:cSldViewPr snapToGrid="0" snapToObjects="1">
      <p:cViewPr varScale="1">
        <p:scale>
          <a:sx n="170" d="100"/>
          <a:sy n="170" d="100"/>
        </p:scale>
        <p:origin x="-35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3023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tags" Target="tags/tag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87201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205966" cy="457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21956" y="0"/>
            <a:ext cx="3205966" cy="457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22375" y="687388"/>
            <a:ext cx="4883150" cy="36623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323" y="4578814"/>
            <a:ext cx="5343277" cy="427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57627"/>
            <a:ext cx="3205966" cy="457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21956" y="9157627"/>
            <a:ext cx="3205966" cy="457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5879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803353-72E2-470C-8E67-87750F01FAF1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2"/>
          <p:cNvSpPr txBox="1">
            <a:spLocks noChangeArrowheads="1"/>
          </p:cNvSpPr>
          <p:nvPr/>
        </p:nvSpPr>
        <p:spPr bwMode="auto">
          <a:xfrm>
            <a:off x="2269068" y="727175"/>
            <a:ext cx="2785534" cy="358378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577" tIns="45789" rIns="91577" bIns="45789" anchor="ctr"/>
          <a:lstStyle/>
          <a:p>
            <a:endParaRPr lang="en-US"/>
          </a:p>
        </p:txBody>
      </p:sp>
      <p:sp>
        <p:nvSpPr>
          <p:cNvPr id="98307" name="Rectangle 3"/>
          <p:cNvSpPr txBox="1">
            <a:spLocks noGrp="1" noChangeArrowheads="1"/>
          </p:cNvSpPr>
          <p:nvPr>
            <p:ph type="body"/>
          </p:nvPr>
        </p:nvSpPr>
        <p:spPr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Welcome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Welcome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Welcome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Welcome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Welcome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tags" Target="../tags/tag5.xml"/><Relationship Id="rId3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sapp.cs.cmu.edu" TargetMode="External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685800" y="2187575"/>
            <a:ext cx="7772400" cy="1470025"/>
          </a:xfrm>
        </p:spPr>
        <p:txBody>
          <a:bodyPr/>
          <a:lstStyle/>
          <a:p>
            <a:pPr marL="0" indent="0" algn="ctr"/>
            <a:r>
              <a:rPr lang="en-US" sz="2800" b="0" dirty="0" smtClean="0"/>
              <a:t>Welcome to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Hardware/Software Interface</a:t>
            </a:r>
            <a:br>
              <a:rPr lang="en-US" dirty="0" smtClean="0"/>
            </a:br>
            <a:r>
              <a:rPr lang="en-US" b="0" dirty="0" smtClean="0"/>
              <a:t/>
            </a:r>
            <a:br>
              <a:rPr lang="en-US" b="0" dirty="0" smtClean="0"/>
            </a:br>
            <a:endParaRPr lang="en-US" sz="2000" b="0" dirty="0" smtClean="0"/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2800" b="1" dirty="0" smtClean="0"/>
              <a:t>Instructors:</a:t>
            </a:r>
            <a:r>
              <a:rPr lang="en-US" sz="2800" dirty="0" smtClean="0"/>
              <a:t> </a:t>
            </a:r>
          </a:p>
          <a:p>
            <a:pPr algn="ctr"/>
            <a:r>
              <a:rPr lang="en-US" sz="2800" dirty="0" smtClean="0"/>
              <a:t>Gaetano Borriello and Luis </a:t>
            </a:r>
            <a:r>
              <a:rPr lang="en-US" sz="2800" dirty="0" err="1" smtClean="0"/>
              <a:t>Ceze</a:t>
            </a:r>
            <a:endParaRPr lang="en-US" sz="2800" dirty="0" smtClean="0"/>
          </a:p>
        </p:txBody>
      </p:sp>
      <p:pic>
        <p:nvPicPr>
          <p:cNvPr id="10" name="Picture 14" descr="WashingtonColorSeal-21-cli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336412"/>
            <a:ext cx="1371600" cy="1371600"/>
          </a:xfrm>
          <a:prstGeom prst="rect">
            <a:avLst/>
          </a:prstGeom>
          <a:noFill/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336412"/>
            <a:ext cx="1371600" cy="137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Gaetano Borriello</a:t>
            </a:r>
            <a:endParaRPr lang="en-US" dirty="0"/>
          </a:p>
        </p:txBody>
      </p:sp>
      <p:sp>
        <p:nvSpPr>
          <p:cNvPr id="21512" name="TextBox 7"/>
          <p:cNvSpPr txBox="1">
            <a:spLocks noChangeArrowheads="1"/>
          </p:cNvSpPr>
          <p:nvPr/>
        </p:nvSpPr>
        <p:spPr bwMode="auto">
          <a:xfrm>
            <a:off x="304800" y="3048000"/>
            <a:ext cx="3880189" cy="3622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9pPr>
          </a:lstStyle>
          <a:p>
            <a:pPr eaLnBrk="1" hangingPunct="1"/>
            <a:r>
              <a:rPr lang="en-US" sz="1800" dirty="0" smtClean="0"/>
              <a:t>At UW since 1988</a:t>
            </a:r>
          </a:p>
          <a:p>
            <a:pPr lvl="1" eaLnBrk="1" hangingPunct="1"/>
            <a:r>
              <a:rPr lang="en-US" sz="1600" i="1" dirty="0" smtClean="0"/>
              <a:t>PhD at UC Berkeley</a:t>
            </a:r>
          </a:p>
          <a:p>
            <a:pPr lvl="1" eaLnBrk="1" hangingPunct="1"/>
            <a:r>
              <a:rPr lang="en-US" sz="1600" i="1" dirty="0" smtClean="0"/>
              <a:t>MS at Stanford</a:t>
            </a:r>
          </a:p>
          <a:p>
            <a:pPr lvl="1" eaLnBrk="1" hangingPunct="1"/>
            <a:r>
              <a:rPr lang="en-US" sz="1600" i="1" dirty="0" smtClean="0"/>
              <a:t>BS at NYU Poly</a:t>
            </a:r>
          </a:p>
          <a:p>
            <a:pPr eaLnBrk="1" hangingPunct="1"/>
            <a:endParaRPr lang="en-US" sz="1800" dirty="0" smtClean="0"/>
          </a:p>
          <a:p>
            <a:pPr eaLnBrk="1" hangingPunct="1"/>
            <a:r>
              <a:rPr lang="en-US" sz="1800" dirty="0" smtClean="0"/>
              <a:t>Research trajectory:</a:t>
            </a:r>
          </a:p>
          <a:p>
            <a:pPr lvl="1" eaLnBrk="1" hangingPunct="1"/>
            <a:r>
              <a:rPr lang="en-US" sz="1600" i="1" dirty="0" smtClean="0"/>
              <a:t>Integrated circuits</a:t>
            </a:r>
          </a:p>
          <a:p>
            <a:pPr lvl="1" eaLnBrk="1" hangingPunct="1"/>
            <a:r>
              <a:rPr lang="en-US" sz="1600" i="1" dirty="0" smtClean="0"/>
              <a:t>Computer-aided design</a:t>
            </a:r>
          </a:p>
          <a:p>
            <a:pPr lvl="1" eaLnBrk="1" hangingPunct="1"/>
            <a:r>
              <a:rPr lang="en-US" sz="1600" i="1" dirty="0" smtClean="0"/>
              <a:t>Reconfigurable hardware</a:t>
            </a:r>
          </a:p>
          <a:p>
            <a:pPr lvl="1" eaLnBrk="1" hangingPunct="1"/>
            <a:r>
              <a:rPr lang="en-US" sz="1600" i="1" dirty="0" smtClean="0"/>
              <a:t>Embedded systems</a:t>
            </a:r>
          </a:p>
          <a:p>
            <a:pPr lvl="1" eaLnBrk="1" hangingPunct="1"/>
            <a:r>
              <a:rPr lang="en-US" sz="1600" i="1" dirty="0" smtClean="0"/>
              <a:t>Networked sensors</a:t>
            </a:r>
            <a:endParaRPr lang="en-US" sz="1600" i="1" dirty="0" smtClean="0">
              <a:latin typeface="Wingdings"/>
              <a:ea typeface="Wingdings"/>
              <a:cs typeface="Wingdings"/>
            </a:endParaRPr>
          </a:p>
          <a:p>
            <a:pPr lvl="1" eaLnBrk="1" hangingPunct="1"/>
            <a:r>
              <a:rPr lang="en-US" sz="1600" i="1" dirty="0" smtClean="0"/>
              <a:t>Ubiquitous computing</a:t>
            </a:r>
          </a:p>
          <a:p>
            <a:pPr lvl="1" eaLnBrk="1" hangingPunct="1"/>
            <a:r>
              <a:rPr lang="en-US" sz="1600" i="1" dirty="0" smtClean="0"/>
              <a:t>Mobile systems</a:t>
            </a:r>
          </a:p>
          <a:p>
            <a:pPr lvl="1" eaLnBrk="1" hangingPunct="1"/>
            <a:r>
              <a:rPr lang="en-US" sz="1600" i="1" dirty="0" smtClean="0"/>
              <a:t>Applications in developing world</a:t>
            </a: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Welcome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" y="1242278"/>
            <a:ext cx="2539433" cy="15771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39158" y="4159930"/>
            <a:ext cx="10047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1" dirty="0" err="1" smtClean="0">
                <a:latin typeface="Calibri" pitchFamily="34" charset="0"/>
              </a:rPr>
              <a:t>costruzioni.net</a:t>
            </a:r>
            <a:endParaRPr lang="en-US" sz="1000" b="0" i="1" dirty="0" smtClean="0"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57800" y="5715000"/>
            <a:ext cx="1382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1" dirty="0" err="1" smtClean="0">
                <a:latin typeface="Calibri" pitchFamily="34" charset="0"/>
              </a:rPr>
              <a:t>espresso.repubblica.it</a:t>
            </a:r>
            <a:endParaRPr lang="en-US" sz="1000" b="0" i="1" dirty="0" smtClean="0">
              <a:latin typeface="Calibri" pitchFamily="34" charset="0"/>
            </a:endParaRPr>
          </a:p>
        </p:txBody>
      </p:sp>
      <p:pic>
        <p:nvPicPr>
          <p:cNvPr id="8" name="Picture 7" descr="Untitl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9629" y="1325996"/>
            <a:ext cx="4010901" cy="2901503"/>
          </a:xfrm>
          <a:prstGeom prst="rect">
            <a:avLst/>
          </a:prstGeom>
        </p:spPr>
      </p:pic>
      <p:pic>
        <p:nvPicPr>
          <p:cNvPr id="9" name="Picture 8" descr="Untitl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3150" y="3501779"/>
            <a:ext cx="3407437" cy="229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11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Luis Ceze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Welcome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" y="1242278"/>
            <a:ext cx="2539433" cy="1585558"/>
          </a:xfrm>
          <a:prstGeom prst="rect">
            <a:avLst/>
          </a:prstGeom>
        </p:spPr>
      </p:pic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304800" y="3048000"/>
            <a:ext cx="2694769" cy="2637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ＭＳ Ｐゴシック" charset="0"/>
                <a:sym typeface="Arial" charset="0"/>
              </a:defRPr>
            </a:lvl9pPr>
          </a:lstStyle>
          <a:p>
            <a:pPr eaLnBrk="1" hangingPunct="1"/>
            <a:r>
              <a:rPr lang="en-US" sz="1800" dirty="0" smtClean="0"/>
              <a:t>At UW since 2007</a:t>
            </a:r>
          </a:p>
          <a:p>
            <a:pPr lvl="1" eaLnBrk="1" hangingPunct="1"/>
            <a:r>
              <a:rPr lang="en-US" sz="1600" i="1" dirty="0" smtClean="0"/>
              <a:t>PhD at U Illinois</a:t>
            </a:r>
          </a:p>
          <a:p>
            <a:pPr lvl="1" eaLnBrk="1" hangingPunct="1"/>
            <a:r>
              <a:rPr lang="en-US" sz="1600" i="1" dirty="0" err="1" smtClean="0"/>
              <a:t>MEng</a:t>
            </a:r>
            <a:r>
              <a:rPr lang="en-US" sz="1600" i="1" dirty="0" smtClean="0"/>
              <a:t> at </a:t>
            </a:r>
            <a:r>
              <a:rPr lang="en-US" sz="1600" i="1" dirty="0"/>
              <a:t>U São Paulo</a:t>
            </a:r>
          </a:p>
          <a:p>
            <a:pPr lvl="1" eaLnBrk="1" hangingPunct="1"/>
            <a:r>
              <a:rPr lang="en-US" sz="1600" i="1" dirty="0" smtClean="0"/>
              <a:t>BEng </a:t>
            </a:r>
            <a:r>
              <a:rPr lang="en-US" sz="1600" i="1" dirty="0"/>
              <a:t>at </a:t>
            </a:r>
            <a:r>
              <a:rPr lang="en-US" sz="1600" i="1" dirty="0" smtClean="0"/>
              <a:t>U São </a:t>
            </a:r>
            <a:r>
              <a:rPr lang="en-US" sz="1600" i="1" dirty="0"/>
              <a:t>Paulo</a:t>
            </a:r>
            <a:endParaRPr lang="en-US" sz="1600" i="1" dirty="0" smtClean="0"/>
          </a:p>
          <a:p>
            <a:pPr eaLnBrk="1" hangingPunct="1"/>
            <a:endParaRPr lang="en-US" sz="1800" dirty="0" smtClean="0"/>
          </a:p>
          <a:p>
            <a:pPr eaLnBrk="1" hangingPunct="1"/>
            <a:r>
              <a:rPr lang="en-US" sz="1800" dirty="0" smtClean="0"/>
              <a:t>Research areas:</a:t>
            </a:r>
          </a:p>
          <a:p>
            <a:pPr lvl="1" eaLnBrk="1" hangingPunct="1"/>
            <a:r>
              <a:rPr lang="en-US" sz="1600" i="1" dirty="0" smtClean="0"/>
              <a:t>Architecture</a:t>
            </a:r>
            <a:endParaRPr lang="en-US" sz="1600" i="1" dirty="0"/>
          </a:p>
          <a:p>
            <a:pPr lvl="1" eaLnBrk="1" hangingPunct="1"/>
            <a:r>
              <a:rPr lang="en-US" sz="1600" i="1" dirty="0" smtClean="0"/>
              <a:t>Multiprocessors</a:t>
            </a:r>
          </a:p>
          <a:p>
            <a:pPr lvl="1" eaLnBrk="1" hangingPunct="1"/>
            <a:r>
              <a:rPr lang="en-US" sz="1600" i="1" dirty="0" smtClean="0"/>
              <a:t>Parallelism</a:t>
            </a:r>
            <a:endParaRPr lang="en-US" sz="1600" i="1" dirty="0"/>
          </a:p>
          <a:p>
            <a:pPr lvl="1" eaLnBrk="1" hangingPunct="1"/>
            <a:r>
              <a:rPr lang="en-US" sz="1600" i="1" dirty="0" smtClean="0"/>
              <a:t>Compilers</a:t>
            </a:r>
            <a:endParaRPr lang="en-US" sz="1600" i="1" dirty="0"/>
          </a:p>
        </p:txBody>
      </p:sp>
      <p:pic>
        <p:nvPicPr>
          <p:cNvPr id="2" name="Picture 1" descr="Untitl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8590" y="1242278"/>
            <a:ext cx="3974327" cy="2901503"/>
          </a:xfrm>
          <a:prstGeom prst="rect">
            <a:avLst/>
          </a:prstGeom>
        </p:spPr>
      </p:pic>
      <p:pic>
        <p:nvPicPr>
          <p:cNvPr id="3" name="Picture 2" descr="Untitl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4997" y="3661264"/>
            <a:ext cx="2566245" cy="250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11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titl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2443"/>
            <a:ext cx="4571695" cy="54555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UW Computer Science &amp; Engineering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Welcome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715999" y="-14782800"/>
            <a:ext cx="2836025" cy="2743200"/>
          </a:xfrm>
          <a:prstGeom prst="rect">
            <a:avLst/>
          </a:prstGeom>
        </p:spPr>
      </p:pic>
      <p:pic>
        <p:nvPicPr>
          <p:cNvPr id="9" name="Picture 8" descr="Untitl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305" y="1403761"/>
            <a:ext cx="4571695" cy="5455556"/>
          </a:xfrm>
          <a:prstGeom prst="rect">
            <a:avLst/>
          </a:prstGeom>
        </p:spPr>
      </p:pic>
      <p:pic>
        <p:nvPicPr>
          <p:cNvPr id="11" name="Picture 10" descr="Untitl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622" y="1403761"/>
            <a:ext cx="8180287" cy="5455556"/>
          </a:xfrm>
          <a:prstGeom prst="rect">
            <a:avLst/>
          </a:prstGeom>
        </p:spPr>
      </p:pic>
      <p:pic>
        <p:nvPicPr>
          <p:cNvPr id="12" name="Picture 11" descr="Untitl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551" y="1402443"/>
            <a:ext cx="8180287" cy="54555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Who are you?</a:t>
            </a:r>
            <a:endParaRPr lang="en-US"/>
          </a:p>
        </p:txBody>
      </p:sp>
      <p:sp>
        <p:nvSpPr>
          <p:cNvPr id="22533" name="Rectangle 3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396875" y="1362075"/>
            <a:ext cx="8594725" cy="497205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There are literally thousands of you</a:t>
            </a:r>
          </a:p>
          <a:p>
            <a:r>
              <a:rPr lang="en-US" dirty="0" smtClean="0"/>
              <a:t>We do not get to meet you face to face </a:t>
            </a:r>
            <a:r>
              <a:rPr lang="en-US" dirty="0" err="1" smtClean="0">
                <a:sym typeface="Wingdings"/>
              </a:rPr>
              <a:t></a:t>
            </a:r>
            <a:endParaRPr lang="en-US" dirty="0" smtClean="0"/>
          </a:p>
          <a:p>
            <a:r>
              <a:rPr lang="en-US" dirty="0" smtClean="0"/>
              <a:t>But please fill our the course on-line survey so that we get to know a few things about you</a:t>
            </a:r>
          </a:p>
          <a:p>
            <a:r>
              <a:rPr lang="en-US" dirty="0" smtClean="0"/>
              <a:t>We’ll report aggregate statistics at the end of the course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88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this class about?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hardware? software?</a:t>
            </a:r>
          </a:p>
          <a:p>
            <a:r>
              <a:rPr lang="en-US" dirty="0" smtClean="0"/>
              <a:t>What is </a:t>
            </a:r>
            <a:r>
              <a:rPr lang="en-US" dirty="0"/>
              <a:t>a hardware/</a:t>
            </a:r>
            <a:r>
              <a:rPr lang="en-US" dirty="0" smtClean="0"/>
              <a:t>software interface?</a:t>
            </a:r>
          </a:p>
          <a:p>
            <a:r>
              <a:rPr lang="en-US" dirty="0" smtClean="0"/>
              <a:t>Why do we need to understand this interface?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09307"/>
            <a:ext cx="2895600" cy="365125"/>
          </a:xfrm>
          <a:solidFill>
            <a:srgbClr val="FFFFFF"/>
          </a:solidFill>
        </p:spPr>
        <p:txBody>
          <a:bodyPr/>
          <a:lstStyle/>
          <a:p>
            <a:r>
              <a:rPr lang="en-US" smtClean="0"/>
              <a:t>Welcome</a:t>
            </a:r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3287780" y="5029200"/>
            <a:ext cx="2610855" cy="1851163"/>
            <a:chOff x="3287780" y="5029200"/>
            <a:chExt cx="2610855" cy="1851163"/>
          </a:xfrm>
        </p:grpSpPr>
        <p:sp>
          <p:nvSpPr>
            <p:cNvPr id="9" name="Rectangle 8"/>
            <p:cNvSpPr/>
            <p:nvPr/>
          </p:nvSpPr>
          <p:spPr bwMode="auto">
            <a:xfrm>
              <a:off x="3287780" y="5029200"/>
              <a:ext cx="432573" cy="1851163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3723436" y="5029200"/>
              <a:ext cx="432573" cy="1851163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4159092" y="5029200"/>
              <a:ext cx="432573" cy="1851163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4594748" y="5029200"/>
              <a:ext cx="432573" cy="1851163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5030404" y="5029200"/>
              <a:ext cx="432573" cy="1851163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5466062" y="5029200"/>
              <a:ext cx="432573" cy="1851163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 rot="19938405">
            <a:off x="3389602" y="5745717"/>
            <a:ext cx="2435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effectLst>
                  <a:glow rad="228600">
                    <a:srgbClr val="660066">
                      <a:alpha val="30000"/>
                    </a:srgbClr>
                  </a:glow>
                </a:effectLst>
                <a:latin typeface="Calibri" pitchFamily="34" charset="0"/>
              </a:rPr>
              <a:t>HW/SW Interface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081" y="5029104"/>
            <a:ext cx="3310861" cy="1858729"/>
          </a:xfrm>
          <a:prstGeom prst="rect">
            <a:avLst/>
          </a:prstGeom>
          <a:ln>
            <a:solidFill>
              <a:srgbClr val="000000"/>
            </a:solidFill>
          </a:ln>
        </p:spPr>
      </p:pic>
      <p:grpSp>
        <p:nvGrpSpPr>
          <p:cNvPr id="20" name="Group 19"/>
          <p:cNvGrpSpPr/>
          <p:nvPr/>
        </p:nvGrpSpPr>
        <p:grpSpPr>
          <a:xfrm>
            <a:off x="5898635" y="5029104"/>
            <a:ext cx="3356585" cy="1905096"/>
            <a:chOff x="5898635" y="5029104"/>
            <a:chExt cx="3356585" cy="1905096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98635" y="5029200"/>
              <a:ext cx="3356585" cy="1897529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19" name="Rectangle 18"/>
            <p:cNvSpPr/>
            <p:nvPr/>
          </p:nvSpPr>
          <p:spPr bwMode="auto">
            <a:xfrm>
              <a:off x="5898635" y="5029104"/>
              <a:ext cx="3356585" cy="1905096"/>
            </a:xfrm>
            <a:prstGeom prst="rect">
              <a:avLst/>
            </a:prstGeom>
            <a:solidFill>
              <a:srgbClr val="008000">
                <a:alpha val="26000"/>
              </a:srgbClr>
            </a:solidFill>
            <a:ln w="25400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prerequisites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493125" cy="4972050"/>
          </a:xfrm>
        </p:spPr>
        <p:txBody>
          <a:bodyPr/>
          <a:lstStyle/>
          <a:p>
            <a:r>
              <a:rPr lang="en-US" dirty="0" smtClean="0"/>
              <a:t>What we expect you to know</a:t>
            </a:r>
          </a:p>
          <a:p>
            <a:pPr lvl="1"/>
            <a:r>
              <a:rPr lang="en-US" dirty="0" smtClean="0"/>
              <a:t>Basics of binary numbers</a:t>
            </a:r>
          </a:p>
          <a:p>
            <a:pPr lvl="2"/>
            <a:r>
              <a:rPr lang="en-US" dirty="0" smtClean="0"/>
              <a:t>1001</a:t>
            </a:r>
            <a:r>
              <a:rPr lang="en-US" baseline="-25000" dirty="0" smtClean="0"/>
              <a:t>2</a:t>
            </a:r>
            <a:r>
              <a:rPr lang="en-US" dirty="0" smtClean="0"/>
              <a:t> + 0001</a:t>
            </a:r>
            <a:r>
              <a:rPr lang="en-US" baseline="-25000" dirty="0"/>
              <a:t>2</a:t>
            </a:r>
            <a:r>
              <a:rPr lang="en-US" dirty="0" smtClean="0"/>
              <a:t> = 1010</a:t>
            </a:r>
            <a:r>
              <a:rPr lang="en-US" baseline="-25000" dirty="0"/>
              <a:t>2</a:t>
            </a:r>
            <a:endParaRPr lang="en-US" dirty="0" smtClean="0"/>
          </a:p>
          <a:p>
            <a:pPr lvl="1"/>
            <a:r>
              <a:rPr lang="en-US" dirty="0" smtClean="0"/>
              <a:t>Binary logic operators: AND, OR, and NOT</a:t>
            </a:r>
          </a:p>
          <a:p>
            <a:pPr lvl="2"/>
            <a:r>
              <a:rPr lang="en-US" dirty="0" smtClean="0"/>
              <a:t>A </a:t>
            </a:r>
            <a:r>
              <a:rPr lang="en-US" sz="1600" dirty="0" smtClean="0">
                <a:solidFill>
                  <a:srgbClr val="FF0000"/>
                </a:solidFill>
              </a:rPr>
              <a:t>AND</a:t>
            </a:r>
            <a:r>
              <a:rPr lang="en-US" sz="1600" dirty="0" smtClean="0"/>
              <a:t> </a:t>
            </a:r>
            <a:r>
              <a:rPr lang="en-US" dirty="0" smtClean="0"/>
              <a:t>B is true if and only if A is true and B is true and false otherwise</a:t>
            </a:r>
          </a:p>
          <a:p>
            <a:pPr lvl="1"/>
            <a:r>
              <a:rPr lang="en-US" dirty="0" smtClean="0"/>
              <a:t>Introductory programming in Java (or C)</a:t>
            </a:r>
          </a:p>
          <a:p>
            <a:pPr lvl="2"/>
            <a:r>
              <a:rPr lang="en-US" dirty="0" smtClean="0"/>
              <a:t>if statements, loops, procedures/methods</a:t>
            </a:r>
          </a:p>
          <a:p>
            <a:r>
              <a:rPr lang="en-US" dirty="0" smtClean="0"/>
              <a:t>What we expect you to have</a:t>
            </a:r>
          </a:p>
          <a:p>
            <a:pPr lvl="1"/>
            <a:r>
              <a:rPr lang="en-US" dirty="0" smtClean="0"/>
              <a:t>Access to a modern personal computer (Windows, </a:t>
            </a:r>
            <a:r>
              <a:rPr lang="en-US" dirty="0" err="1" smtClean="0"/>
              <a:t>MacOS</a:t>
            </a:r>
            <a:r>
              <a:rPr lang="en-US" dirty="0" smtClean="0"/>
              <a:t>, or Linux)</a:t>
            </a:r>
            <a:br>
              <a:rPr lang="en-US" dirty="0" smtClean="0"/>
            </a:br>
            <a:r>
              <a:rPr lang="en-US" dirty="0" smtClean="0"/>
              <a:t>on which you can install some software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Welcome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outcomes</a:t>
            </a:r>
            <a:endParaRPr lang="en-US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Foundation: basics of computer programming (Java)</a:t>
            </a:r>
          </a:p>
          <a:p>
            <a:r>
              <a:rPr lang="en-US" dirty="0" smtClean="0"/>
              <a:t>Understanding of some of the abstractions that exist between programs and the hardware they run on, why they exist, and how they build upon each other</a:t>
            </a:r>
          </a:p>
          <a:p>
            <a:r>
              <a:rPr lang="en-US" dirty="0" smtClean="0"/>
              <a:t>Knowledge of some of the implementation details of these underlying abstractions</a:t>
            </a:r>
          </a:p>
          <a:p>
            <a:r>
              <a:rPr lang="en-US" dirty="0" smtClean="0"/>
              <a:t>Become more effective programmers</a:t>
            </a:r>
          </a:p>
          <a:p>
            <a:pPr lvl="1"/>
            <a:r>
              <a:rPr lang="en-US" dirty="0" smtClean="0"/>
              <a:t>More efficient at finding and eliminating bugs</a:t>
            </a:r>
          </a:p>
          <a:p>
            <a:pPr lvl="1"/>
            <a:r>
              <a:rPr lang="en-US" dirty="0" smtClean="0"/>
              <a:t>Understand some of the many factors that influence program performance</a:t>
            </a:r>
          </a:p>
          <a:p>
            <a:pPr lvl="1"/>
            <a:r>
              <a:rPr lang="en-US" dirty="0" smtClean="0"/>
              <a:t>Facility with a couple more of the many languages that we use to describe programs and data</a:t>
            </a:r>
          </a:p>
          <a:p>
            <a:r>
              <a:rPr lang="en-US" dirty="0" smtClean="0"/>
              <a:t>Prepare for later classes in computing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Welcome</a:t>
            </a:r>
            <a:endParaRPr lang="en-US"/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357018" y="1828800"/>
            <a:ext cx="8405982" cy="1588"/>
          </a:xfrm>
          <a:prstGeom prst="line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381000" y="5943600"/>
            <a:ext cx="8405982" cy="1588"/>
          </a:xfrm>
          <a:prstGeom prst="line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will have you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554701" cy="4972050"/>
          </a:xfrm>
        </p:spPr>
        <p:txBody>
          <a:bodyPr/>
          <a:lstStyle/>
          <a:p>
            <a:r>
              <a:rPr lang="en-US" dirty="0" smtClean="0"/>
              <a:t>Five programming assignments</a:t>
            </a:r>
          </a:p>
          <a:p>
            <a:pPr lvl="1"/>
            <a:r>
              <a:rPr lang="en-US" dirty="0" smtClean="0"/>
              <a:t>1 to 2 weeks each</a:t>
            </a:r>
          </a:p>
          <a:p>
            <a:r>
              <a:rPr lang="en-US" dirty="0" smtClean="0"/>
              <a:t>Some recommended pencil/paper problems</a:t>
            </a:r>
          </a:p>
          <a:p>
            <a:r>
              <a:rPr lang="en-US" dirty="0" smtClean="0"/>
              <a:t>We’ll also point you to relevant sections of a textbook</a:t>
            </a:r>
          </a:p>
          <a:p>
            <a:pPr lvl="1"/>
            <a:r>
              <a:rPr lang="en-US" dirty="0" smtClean="0"/>
              <a:t>We are hoping to make the lectures self-contained</a:t>
            </a:r>
          </a:p>
          <a:p>
            <a:pPr lvl="1"/>
            <a:r>
              <a:rPr lang="en-US" dirty="0" smtClean="0"/>
              <a:t>View the textbook as supplementary material for a second point-of-view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354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ln/>
          <a:effectLst/>
        </p:spPr>
        <p:txBody>
          <a:bodyPr/>
          <a:lstStyle/>
          <a:p>
            <a:pPr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Reference texts</a:t>
            </a:r>
            <a:endParaRPr lang="en-GB" dirty="0"/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 lIns="90360" tIns="44280" rIns="90360" bIns="44280"/>
          <a:lstStyle/>
          <a:p>
            <a:pPr marL="384175" indent="-384175" defTabSz="457200">
              <a:tabLst>
                <a:tab pos="384175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Computer Systems: </a:t>
            </a:r>
            <a:br>
              <a:rPr lang="en-GB" dirty="0" smtClean="0"/>
            </a:br>
            <a:r>
              <a:rPr lang="en-GB" dirty="0" smtClean="0"/>
              <a:t>A Programmer’s Perspective, 2</a:t>
            </a:r>
            <a:r>
              <a:rPr lang="en-GB" baseline="30000" dirty="0" smtClean="0"/>
              <a:t>nd</a:t>
            </a:r>
            <a:r>
              <a:rPr lang="en-GB" dirty="0" smtClean="0"/>
              <a:t> Edition</a:t>
            </a:r>
          </a:p>
          <a:p>
            <a:pPr marL="784225" lvl="1" indent="-384175" defTabSz="457200">
              <a:tabLst>
                <a:tab pos="384175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Randal </a:t>
            </a:r>
            <a:r>
              <a:rPr lang="en-GB" dirty="0"/>
              <a:t>E. Bryant and David R. </a:t>
            </a:r>
            <a:r>
              <a:rPr lang="en-GB" dirty="0" err="1" smtClean="0"/>
              <a:t>O’Hallaron</a:t>
            </a:r>
            <a:r>
              <a:rPr lang="en-GB" dirty="0" smtClean="0"/>
              <a:t> </a:t>
            </a:r>
            <a:endParaRPr lang="en-GB" dirty="0"/>
          </a:p>
          <a:p>
            <a:pPr marL="784225" lvl="1" indent="-384175" defTabSz="457200">
              <a:tabLst>
                <a:tab pos="384175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Prentice-Hall, 2010</a:t>
            </a:r>
            <a:endParaRPr lang="en-GB" dirty="0"/>
          </a:p>
          <a:p>
            <a:pPr marL="784225" lvl="1" indent="-384175" defTabSz="457200">
              <a:tabLst>
                <a:tab pos="384175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hlinkClick r:id="rId3"/>
              </a:rPr>
              <a:t>http</a:t>
            </a:r>
            <a:r>
              <a:rPr lang="en-GB" dirty="0">
                <a:hlinkClick r:id="rId3"/>
              </a:rPr>
              <a:t>://</a:t>
            </a:r>
            <a:r>
              <a:rPr lang="en-GB" dirty="0" smtClean="0">
                <a:hlinkClick r:id="rId3"/>
              </a:rPr>
              <a:t>csapp.cs.cmu.edu</a:t>
            </a:r>
            <a:endParaRPr lang="en-GB" dirty="0" smtClean="0"/>
          </a:p>
          <a:p>
            <a:pPr marL="784225" lvl="1" indent="-384175" defTabSz="457200">
              <a:tabLst>
                <a:tab pos="384175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/>
              <a:t>Purchase direct from Pearson: </a:t>
            </a:r>
            <a:br>
              <a:rPr lang="en-GB" dirty="0"/>
            </a:br>
            <a:r>
              <a:rPr lang="en-GB" sz="1200" dirty="0" smtClean="0"/>
              <a:t>http</a:t>
            </a:r>
            <a:r>
              <a:rPr lang="en-GB" sz="1200" dirty="0"/>
              <a:t>://</a:t>
            </a:r>
            <a:r>
              <a:rPr lang="en-GB" sz="1200" dirty="0" err="1"/>
              <a:t>www.mypearsonstore.com</a:t>
            </a:r>
            <a:r>
              <a:rPr lang="en-GB" sz="1200" dirty="0"/>
              <a:t>/bookstore/computer-systems-a-programmers-perspective-9780136108047</a:t>
            </a:r>
          </a:p>
          <a:p>
            <a:pPr marL="784225" lvl="1" indent="-384175" defTabSz="457200">
              <a:tabLst>
                <a:tab pos="384175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/>
              <a:t>Purchase </a:t>
            </a:r>
            <a:r>
              <a:rPr lang="en-GB" dirty="0" smtClean="0"/>
              <a:t>eBook </a:t>
            </a:r>
            <a:r>
              <a:rPr lang="en-GB" dirty="0"/>
              <a:t>from </a:t>
            </a:r>
            <a:r>
              <a:rPr lang="en-GB" dirty="0" err="1" smtClean="0"/>
              <a:t>CourseSmart</a:t>
            </a:r>
            <a:r>
              <a:rPr lang="en-GB" dirty="0" smtClean="0"/>
              <a:t>:</a:t>
            </a:r>
            <a:br>
              <a:rPr lang="en-GB" dirty="0" smtClean="0"/>
            </a:br>
            <a:r>
              <a:rPr lang="en-GB" sz="1200" dirty="0" smtClean="0"/>
              <a:t>http</a:t>
            </a:r>
            <a:r>
              <a:rPr lang="en-GB" sz="1200" dirty="0"/>
              <a:t>://</a:t>
            </a:r>
            <a:r>
              <a:rPr lang="en-GB" sz="1200" dirty="0" err="1"/>
              <a:t>www.coursesmart.com</a:t>
            </a:r>
            <a:r>
              <a:rPr lang="en-GB" sz="1200" dirty="0"/>
              <a:t>/0132130661/?a=1773944</a:t>
            </a:r>
          </a:p>
          <a:p>
            <a:pPr marL="784225" lvl="1" indent="-384175" defTabSz="457200">
              <a:tabLst>
                <a:tab pos="384175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/>
              <a:t>Purchase print or Kindle edition from </a:t>
            </a:r>
            <a:r>
              <a:rPr lang="en-GB" dirty="0" err="1" smtClean="0"/>
              <a:t>Amazon.com</a:t>
            </a:r>
            <a:r>
              <a:rPr lang="en-GB" dirty="0" smtClean="0"/>
              <a:t>:</a:t>
            </a:r>
            <a:br>
              <a:rPr lang="en-GB" dirty="0" smtClean="0"/>
            </a:br>
            <a:r>
              <a:rPr lang="en-GB" sz="1200" dirty="0" smtClean="0"/>
              <a:t>http</a:t>
            </a:r>
            <a:r>
              <a:rPr lang="en-GB" sz="1200" dirty="0"/>
              <a:t>://</a:t>
            </a:r>
            <a:r>
              <a:rPr lang="en-GB" sz="1200" dirty="0" err="1"/>
              <a:t>www.amazon.com</a:t>
            </a:r>
            <a:r>
              <a:rPr lang="en-GB" sz="1200" dirty="0"/>
              <a:t>/Computer-Systems-Programmers-Perspective-2nd/</a:t>
            </a:r>
            <a:r>
              <a:rPr lang="en-GB" sz="1200" dirty="0" err="1"/>
              <a:t>dp</a:t>
            </a:r>
            <a:r>
              <a:rPr lang="en-GB" sz="1200" dirty="0"/>
              <a:t>/</a:t>
            </a:r>
            <a:r>
              <a:rPr lang="en-GB" sz="1200" dirty="0" smtClean="0"/>
              <a:t>0136108040</a:t>
            </a:r>
            <a:br>
              <a:rPr lang="en-GB" sz="1200" dirty="0" smtClean="0"/>
            </a:br>
            <a:endParaRPr lang="en-GB" dirty="0" smtClean="0"/>
          </a:p>
          <a:p>
            <a:pPr marL="384175" indent="-384175" defTabSz="457200">
              <a:tabLst>
                <a:tab pos="384175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A good C reference – any will do – lots of info on the web</a:t>
            </a:r>
          </a:p>
          <a:p>
            <a:pPr marL="784225" lvl="1" indent="-384175" defTabSz="457200">
              <a:tabLst>
                <a:tab pos="384175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/>
              <a:t>The C Programming Language (Kernighan and Ritchie)</a:t>
            </a:r>
            <a:endParaRPr lang="en-GB" dirty="0" smtClean="0"/>
          </a:p>
          <a:p>
            <a:pPr marL="784225" lvl="1" indent="-384175" defTabSz="457200">
              <a:tabLst>
                <a:tab pos="384175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C: A Reference Manual (</a:t>
            </a:r>
            <a:r>
              <a:rPr lang="en-GB" dirty="0" err="1" smtClean="0"/>
              <a:t>Harbison</a:t>
            </a:r>
            <a:r>
              <a:rPr lang="en-GB" dirty="0" smtClean="0"/>
              <a:t> and Steele)</a:t>
            </a: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79509" y="499036"/>
            <a:ext cx="2206309" cy="295984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Welcome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536992" cy="4972050"/>
          </a:xfrm>
        </p:spPr>
        <p:txBody>
          <a:bodyPr/>
          <a:lstStyle/>
          <a:p>
            <a:r>
              <a:rPr lang="en-US" dirty="0" smtClean="0"/>
              <a:t>The many TAs behind the scenes</a:t>
            </a:r>
          </a:p>
          <a:p>
            <a:r>
              <a:rPr lang="en-US" dirty="0" smtClean="0"/>
              <a:t>The previous </a:t>
            </a:r>
            <a:r>
              <a:rPr lang="en-US" dirty="0" err="1" smtClean="0"/>
              <a:t>Coursera</a:t>
            </a:r>
            <a:r>
              <a:rPr lang="en-US" dirty="0" smtClean="0"/>
              <a:t> instructors at UW for sharing their experiences with us</a:t>
            </a:r>
          </a:p>
          <a:p>
            <a:r>
              <a:rPr lang="en-US" dirty="0" smtClean="0"/>
              <a:t>The many instructors for the subject of this course who have shared their lecture notes – they deserve a lot of the credit, the errors are all ours</a:t>
            </a:r>
          </a:p>
          <a:p>
            <a:pPr lvl="1"/>
            <a:r>
              <a:rPr lang="en-US" dirty="0" smtClean="0"/>
              <a:t>CMU:  Randy Bryant, David </a:t>
            </a:r>
            <a:r>
              <a:rPr lang="en-US" smtClean="0"/>
              <a:t>O’Hallaron</a:t>
            </a:r>
            <a:r>
              <a:rPr lang="en-US" dirty="0" smtClean="0"/>
              <a:t>, </a:t>
            </a:r>
            <a:r>
              <a:rPr lang="en-GB" dirty="0" smtClean="0"/>
              <a:t>Gregory </a:t>
            </a:r>
            <a:r>
              <a:rPr lang="en-GB" dirty="0" err="1" smtClean="0"/>
              <a:t>Kesden</a:t>
            </a:r>
            <a:r>
              <a:rPr lang="en-GB" dirty="0" smtClean="0"/>
              <a:t>, Markus </a:t>
            </a:r>
            <a:r>
              <a:rPr lang="en-GB" dirty="0" err="1" smtClean="0"/>
              <a:t>Püschel</a:t>
            </a:r>
            <a:endParaRPr lang="en-US" dirty="0" smtClean="0"/>
          </a:p>
          <a:p>
            <a:pPr lvl="1"/>
            <a:r>
              <a:rPr lang="en-US" dirty="0" smtClean="0"/>
              <a:t>Harvard: Matt Welsh (now at Google-Seattle)</a:t>
            </a:r>
          </a:p>
          <a:p>
            <a:pPr lvl="1"/>
            <a:r>
              <a:rPr lang="en-US" dirty="0"/>
              <a:t>UW: </a:t>
            </a:r>
            <a:r>
              <a:rPr lang="en-US" dirty="0" smtClean="0"/>
              <a:t>Peter </a:t>
            </a:r>
            <a:r>
              <a:rPr lang="en-US" dirty="0" err="1" smtClean="0"/>
              <a:t>Hornyack</a:t>
            </a:r>
            <a:r>
              <a:rPr lang="en-US" dirty="0" smtClean="0"/>
              <a:t>, Hal Perkins, John </a:t>
            </a:r>
            <a:r>
              <a:rPr lang="en-US" dirty="0" err="1" smtClean="0"/>
              <a:t>Zahorjan</a:t>
            </a:r>
            <a:endParaRPr 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Welcome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199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54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10928</TotalTime>
  <Words>497</Words>
  <Application>Microsoft Macintosh PowerPoint</Application>
  <PresentationFormat>On-screen Show (4:3)</PresentationFormat>
  <Paragraphs>99</Paragraphs>
  <Slides>11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template2010</vt:lpstr>
      <vt:lpstr>Welcome to The Hardware/Software Interface  </vt:lpstr>
      <vt:lpstr>Gaetano Borriello</vt:lpstr>
      <vt:lpstr>Luis Ceze</vt:lpstr>
      <vt:lpstr>UW Computer Science &amp; Engineering</vt:lpstr>
      <vt:lpstr>Who are you?</vt:lpstr>
      <vt:lpstr>What is this class about?</vt:lpstr>
      <vt:lpstr>Recommended prerequisites</vt:lpstr>
      <vt:lpstr>Course outcomes</vt:lpstr>
      <vt:lpstr>What we will have you do</vt:lpstr>
      <vt:lpstr>Reference texts</vt:lpstr>
      <vt:lpstr>Acknowledgments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creator>Borriello/Ceze</dc:creator>
  <dc:description/>
  <cp:lastModifiedBy>Gaetano Borriello</cp:lastModifiedBy>
  <cp:revision>261</cp:revision>
  <cp:lastPrinted>2011-09-28T16:15:01Z</cp:lastPrinted>
  <dcterms:created xsi:type="dcterms:W3CDTF">2013-03-24T21:49:13Z</dcterms:created>
  <dcterms:modified xsi:type="dcterms:W3CDTF">2013-04-08T19:04:53Z</dcterms:modified>
</cp:coreProperties>
</file>