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22"/>
  </p:notesMasterIdLst>
  <p:sldIdLst>
    <p:sldId id="498" r:id="rId2"/>
    <p:sldId id="499" r:id="rId3"/>
    <p:sldId id="500" r:id="rId4"/>
    <p:sldId id="504" r:id="rId5"/>
    <p:sldId id="509" r:id="rId6"/>
    <p:sldId id="510" r:id="rId7"/>
    <p:sldId id="511" r:id="rId8"/>
    <p:sldId id="512" r:id="rId9"/>
    <p:sldId id="513" r:id="rId10"/>
    <p:sldId id="514" r:id="rId11"/>
    <p:sldId id="515" r:id="rId12"/>
    <p:sldId id="517" r:id="rId13"/>
    <p:sldId id="519" r:id="rId14"/>
    <p:sldId id="520" r:id="rId15"/>
    <p:sldId id="521" r:id="rId16"/>
    <p:sldId id="540" r:id="rId17"/>
    <p:sldId id="541" r:id="rId18"/>
    <p:sldId id="523" r:id="rId19"/>
    <p:sldId id="524" r:id="rId20"/>
    <p:sldId id="54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CC"/>
    <a:srgbClr val="660066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6407" autoAdjust="0"/>
    <p:restoredTop sz="94660"/>
  </p:normalViewPr>
  <p:slideViewPr>
    <p:cSldViewPr>
      <p:cViewPr>
        <p:scale>
          <a:sx n="75" d="100"/>
          <a:sy n="75" d="100"/>
        </p:scale>
        <p:origin x="-224" y="-10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43E8-58E9-4667-BD47-71334B0A527F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9187-408E-4EE0-9C6C-584AB55754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9F52DD-488D-834F-85AE-59875E0D0C65}" type="slidenum">
              <a:rPr lang="en-US"/>
              <a:pPr/>
              <a:t>15</a:t>
            </a:fld>
            <a:endParaRPr lang="en-US"/>
          </a:p>
        </p:txBody>
      </p:sp>
      <p:sp>
        <p:nvSpPr>
          <p:cNvPr id="76803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ln/>
        </p:spPr>
      </p:sp>
      <p:sp>
        <p:nvSpPr>
          <p:cNvPr id="76804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114800"/>
          </a:xfrm>
          <a:noFill/>
          <a:ln/>
        </p:spPr>
        <p:txBody>
          <a:bodyPr wrap="none" anchor="ctr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rgbClr val="1E4649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10/13/12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914400"/>
          </a:xfrm>
          <a:prstGeom prst="rect">
            <a:avLst/>
          </a:prstGeom>
          <a:solidFill>
            <a:srgbClr val="1E4649"/>
          </a:solidFill>
        </p:spPr>
        <p:txBody>
          <a:bodyPr vert="horz" lIns="457200" tIns="45720" rIns="27432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7620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 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 Third level</a:t>
            </a:r>
          </a:p>
          <a:p>
            <a:pPr lvl="3"/>
            <a:r>
              <a:rPr lang="en-US" dirty="0" smtClean="0"/>
              <a:t> Fourth level</a:t>
            </a:r>
          </a:p>
          <a:p>
            <a:pPr lvl="4"/>
            <a:r>
              <a:rPr lang="en-US" dirty="0" smtClean="0"/>
              <a:t> 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0080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</p:sldLayoutIdLst>
  <p:txStyles>
    <p:titleStyle>
      <a:lvl1pPr marL="0" indent="0"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rgbClr val="660066"/>
        </a:buClr>
        <a:buFont typeface="Wingdings 2" pitchFamily="18" charset="2"/>
        <a:buChar char="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2">
            <a:lumMod val="60000"/>
            <a:lumOff val="4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0.wmf"/><Relationship Id="rId5" Type="http://schemas.openxmlformats.org/officeDocument/2006/relationships/hyperlink" Target="http://aps.arxiv.org/find/cond-mat/1/au:+Clauset_A/0/1/0/all/0/1" TargetMode="External"/><Relationship Id="rId6" Type="http://schemas.openxmlformats.org/officeDocument/2006/relationships/hyperlink" Target="http://aps.arxiv.org/find/cond-mat/1/au:+Newman_M/0/1/0/all/0/1" TargetMode="External"/><Relationship Id="rId7" Type="http://schemas.openxmlformats.org/officeDocument/2006/relationships/hyperlink" Target="http://aps.arxiv.org/find/cond-mat/1/au:+Moore_C/0/1/0/all/0/1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s.stanford.edu/people/jure/pubs/ncp-www08.pdf" TargetMode="External"/><Relationship Id="rId3" Type="http://schemas.openxmlformats.org/officeDocument/2006/relationships/hyperlink" Target="http://videolectures.net/ilpmlgsrl09_leskovec_lnckp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hyperlink" Target="http://lanl.arxiv.org/abs/physics/0506133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nas.org/content/105/4/1118" TargetMode="External"/><Relationship Id="rId3" Type="http://schemas.openxmlformats.org/officeDocument/2006/relationships/hyperlink" Target="http://www.mapequation.org/mapgenerator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Community finding vs. other approaches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7620000" cy="441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/>
              <a:t>Social and other networks have a natural community structure</a:t>
            </a:r>
          </a:p>
          <a:p>
            <a:pPr eaLnBrk="1" hangingPunct="1"/>
            <a:r>
              <a:rPr lang="en-US" sz="2000" dirty="0"/>
              <a:t>We want to discover this structure rather than impose a certain size of community or fix the number of communities</a:t>
            </a:r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Without “looking”, can we discover community structure in an automated way?</a:t>
            </a:r>
          </a:p>
        </p:txBody>
      </p:sp>
      <p:sp>
        <p:nvSpPr>
          <p:cNvPr id="35844" name="Oval 4"/>
          <p:cNvSpPr>
            <a:spLocks noChangeArrowheads="1"/>
          </p:cNvSpPr>
          <p:nvPr/>
        </p:nvSpPr>
        <p:spPr bwMode="auto">
          <a:xfrm>
            <a:off x="2743200" y="3733800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276600" y="3200400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3886200" y="3657600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2895600" y="4495800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3276600" y="3886200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3581400" y="4648200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4038600" y="4267200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1" name="Oval 11"/>
          <p:cNvSpPr>
            <a:spLocks noChangeArrowheads="1"/>
          </p:cNvSpPr>
          <p:nvPr/>
        </p:nvSpPr>
        <p:spPr bwMode="auto">
          <a:xfrm>
            <a:off x="4876800" y="35814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2" name="Oval 12"/>
          <p:cNvSpPr>
            <a:spLocks noChangeArrowheads="1"/>
          </p:cNvSpPr>
          <p:nvPr/>
        </p:nvSpPr>
        <p:spPr bwMode="auto">
          <a:xfrm>
            <a:off x="5638800" y="32766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3" name="Oval 13"/>
          <p:cNvSpPr>
            <a:spLocks noChangeArrowheads="1"/>
          </p:cNvSpPr>
          <p:nvPr/>
        </p:nvSpPr>
        <p:spPr bwMode="auto">
          <a:xfrm>
            <a:off x="6248400" y="37338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5105400" y="43434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>
            <a:off x="5562600" y="38862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6" name="Oval 16"/>
          <p:cNvSpPr>
            <a:spLocks noChangeArrowheads="1"/>
          </p:cNvSpPr>
          <p:nvPr/>
        </p:nvSpPr>
        <p:spPr bwMode="auto">
          <a:xfrm>
            <a:off x="5791200" y="47244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57" name="Oval 17"/>
          <p:cNvSpPr>
            <a:spLocks noChangeArrowheads="1"/>
          </p:cNvSpPr>
          <p:nvPr/>
        </p:nvSpPr>
        <p:spPr bwMode="auto">
          <a:xfrm>
            <a:off x="6400800" y="43434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35858" name="AutoShape 18"/>
          <p:cNvCxnSpPr>
            <a:cxnSpLocks noChangeShapeType="1"/>
            <a:stCxn id="35847" idx="5"/>
            <a:endCxn id="35849" idx="2"/>
          </p:cNvCxnSpPr>
          <p:nvPr/>
        </p:nvCxnSpPr>
        <p:spPr bwMode="auto">
          <a:xfrm>
            <a:off x="3090863" y="4710113"/>
            <a:ext cx="471487" cy="523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35859" name="Line 19"/>
          <p:cNvSpPr>
            <a:spLocks noChangeShapeType="1"/>
          </p:cNvSpPr>
          <p:nvPr/>
        </p:nvSpPr>
        <p:spPr bwMode="auto">
          <a:xfrm>
            <a:off x="2895600" y="3962400"/>
            <a:ext cx="76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 flipV="1">
            <a:off x="2895600" y="3276600"/>
            <a:ext cx="381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>
            <a:off x="2971800" y="3886200"/>
            <a:ext cx="304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2" name="Line 22"/>
          <p:cNvSpPr>
            <a:spLocks noChangeShapeType="1"/>
          </p:cNvSpPr>
          <p:nvPr/>
        </p:nvSpPr>
        <p:spPr bwMode="auto">
          <a:xfrm flipV="1">
            <a:off x="3048000" y="3429000"/>
            <a:ext cx="3048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>
            <a:off x="3505200" y="3352800"/>
            <a:ext cx="381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4" name="Line 24"/>
          <p:cNvSpPr>
            <a:spLocks noChangeShapeType="1"/>
          </p:cNvSpPr>
          <p:nvPr/>
        </p:nvSpPr>
        <p:spPr bwMode="auto">
          <a:xfrm>
            <a:off x="3429000" y="3429000"/>
            <a:ext cx="6858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5" name="Line 25"/>
          <p:cNvSpPr>
            <a:spLocks noChangeShapeType="1"/>
          </p:cNvSpPr>
          <p:nvPr/>
        </p:nvSpPr>
        <p:spPr bwMode="auto">
          <a:xfrm flipV="1">
            <a:off x="3505200" y="3810000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6" name="Line 26"/>
          <p:cNvSpPr>
            <a:spLocks noChangeShapeType="1"/>
          </p:cNvSpPr>
          <p:nvPr/>
        </p:nvSpPr>
        <p:spPr bwMode="auto">
          <a:xfrm flipV="1">
            <a:off x="3124200" y="3886200"/>
            <a:ext cx="838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7" name="Line 27"/>
          <p:cNvSpPr>
            <a:spLocks noChangeShapeType="1"/>
          </p:cNvSpPr>
          <p:nvPr/>
        </p:nvSpPr>
        <p:spPr bwMode="auto">
          <a:xfrm flipH="1" flipV="1">
            <a:off x="3429000" y="4114800"/>
            <a:ext cx="228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8" name="Line 28"/>
          <p:cNvSpPr>
            <a:spLocks noChangeShapeType="1"/>
          </p:cNvSpPr>
          <p:nvPr/>
        </p:nvSpPr>
        <p:spPr bwMode="auto">
          <a:xfrm flipV="1">
            <a:off x="3733800" y="3886200"/>
            <a:ext cx="228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 flipH="1" flipV="1">
            <a:off x="4038600" y="3886200"/>
            <a:ext cx="76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0" name="Line 30"/>
          <p:cNvSpPr>
            <a:spLocks noChangeShapeType="1"/>
          </p:cNvSpPr>
          <p:nvPr/>
        </p:nvSpPr>
        <p:spPr bwMode="auto">
          <a:xfrm flipV="1">
            <a:off x="3810000" y="4495800"/>
            <a:ext cx="228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1" name="Line 31"/>
          <p:cNvSpPr>
            <a:spLocks noChangeShapeType="1"/>
          </p:cNvSpPr>
          <p:nvPr/>
        </p:nvSpPr>
        <p:spPr bwMode="auto">
          <a:xfrm flipV="1">
            <a:off x="4114800" y="3657600"/>
            <a:ext cx="7620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2" name="Line 32"/>
          <p:cNvSpPr>
            <a:spLocks noChangeShapeType="1"/>
          </p:cNvSpPr>
          <p:nvPr/>
        </p:nvSpPr>
        <p:spPr bwMode="auto">
          <a:xfrm>
            <a:off x="4267200" y="4343400"/>
            <a:ext cx="838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3" name="Line 33"/>
          <p:cNvSpPr>
            <a:spLocks noChangeShapeType="1"/>
          </p:cNvSpPr>
          <p:nvPr/>
        </p:nvSpPr>
        <p:spPr bwMode="auto">
          <a:xfrm flipV="1">
            <a:off x="5105400" y="3429000"/>
            <a:ext cx="5334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4" name="Line 34"/>
          <p:cNvSpPr>
            <a:spLocks noChangeShapeType="1"/>
          </p:cNvSpPr>
          <p:nvPr/>
        </p:nvSpPr>
        <p:spPr bwMode="auto">
          <a:xfrm>
            <a:off x="5105400" y="3733800"/>
            <a:ext cx="533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H="1" flipV="1">
            <a:off x="4953000" y="3810000"/>
            <a:ext cx="228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 flipV="1">
            <a:off x="5334000" y="4038600"/>
            <a:ext cx="2286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 flipV="1">
            <a:off x="5334000" y="3962400"/>
            <a:ext cx="990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8" name="Line 38"/>
          <p:cNvSpPr>
            <a:spLocks noChangeShapeType="1"/>
          </p:cNvSpPr>
          <p:nvPr/>
        </p:nvSpPr>
        <p:spPr bwMode="auto">
          <a:xfrm>
            <a:off x="5334000" y="45720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>
            <a:off x="5791200" y="3505200"/>
            <a:ext cx="1524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0" name="Line 40"/>
          <p:cNvSpPr>
            <a:spLocks noChangeShapeType="1"/>
          </p:cNvSpPr>
          <p:nvPr/>
        </p:nvSpPr>
        <p:spPr bwMode="auto">
          <a:xfrm flipV="1">
            <a:off x="6019800" y="4495800"/>
            <a:ext cx="381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1" name="Line 41"/>
          <p:cNvSpPr>
            <a:spLocks noChangeShapeType="1"/>
          </p:cNvSpPr>
          <p:nvPr/>
        </p:nvSpPr>
        <p:spPr bwMode="auto">
          <a:xfrm flipV="1">
            <a:off x="5943600" y="3886200"/>
            <a:ext cx="381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2" name="Line 42"/>
          <p:cNvSpPr>
            <a:spLocks noChangeShapeType="1"/>
          </p:cNvSpPr>
          <p:nvPr/>
        </p:nvSpPr>
        <p:spPr bwMode="auto">
          <a:xfrm flipH="1" flipV="1">
            <a:off x="5791200" y="34290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6400800" y="3962400"/>
            <a:ext cx="76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4" name="Line 44"/>
          <p:cNvSpPr>
            <a:spLocks noChangeShapeType="1"/>
          </p:cNvSpPr>
          <p:nvPr/>
        </p:nvSpPr>
        <p:spPr bwMode="auto">
          <a:xfrm flipH="1" flipV="1">
            <a:off x="5791200" y="3429000"/>
            <a:ext cx="609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5" name="Line 45"/>
          <p:cNvSpPr>
            <a:spLocks noChangeShapeType="1"/>
          </p:cNvSpPr>
          <p:nvPr/>
        </p:nvSpPr>
        <p:spPr bwMode="auto">
          <a:xfrm flipH="1">
            <a:off x="5791200" y="38100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6" name="Line 46"/>
          <p:cNvSpPr>
            <a:spLocks noChangeShapeType="1"/>
          </p:cNvSpPr>
          <p:nvPr/>
        </p:nvSpPr>
        <p:spPr bwMode="auto">
          <a:xfrm flipH="1" flipV="1">
            <a:off x="5791200" y="3962400"/>
            <a:ext cx="685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7" name="Line 47"/>
          <p:cNvSpPr>
            <a:spLocks noChangeShapeType="1"/>
          </p:cNvSpPr>
          <p:nvPr/>
        </p:nvSpPr>
        <p:spPr bwMode="auto">
          <a:xfrm>
            <a:off x="5105400" y="3657600"/>
            <a:ext cx="11430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8" name="Line 48"/>
          <p:cNvSpPr>
            <a:spLocks noChangeShapeType="1"/>
          </p:cNvSpPr>
          <p:nvPr/>
        </p:nvSpPr>
        <p:spPr bwMode="auto">
          <a:xfrm flipV="1">
            <a:off x="4191000" y="3733800"/>
            <a:ext cx="7620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89" name="Line 49"/>
          <p:cNvSpPr>
            <a:spLocks noChangeShapeType="1"/>
          </p:cNvSpPr>
          <p:nvPr/>
        </p:nvSpPr>
        <p:spPr bwMode="auto">
          <a:xfrm>
            <a:off x="5029200" y="3810000"/>
            <a:ext cx="8382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90" name="Freeform 50"/>
          <p:cNvSpPr>
            <a:spLocks/>
          </p:cNvSpPr>
          <p:nvPr/>
        </p:nvSpPr>
        <p:spPr bwMode="auto">
          <a:xfrm>
            <a:off x="4038600" y="2743200"/>
            <a:ext cx="914400" cy="2209800"/>
          </a:xfrm>
          <a:custGeom>
            <a:avLst/>
            <a:gdLst>
              <a:gd name="T0" fmla="*/ 0 w 576"/>
              <a:gd name="T1" fmla="*/ 0 h 1392"/>
              <a:gd name="T2" fmla="*/ 288 w 576"/>
              <a:gd name="T3" fmla="*/ 384 h 1392"/>
              <a:gd name="T4" fmla="*/ 336 w 576"/>
              <a:gd name="T5" fmla="*/ 912 h 1392"/>
              <a:gd name="T6" fmla="*/ 576 w 576"/>
              <a:gd name="T7" fmla="*/ 1392 h 1392"/>
              <a:gd name="T8" fmla="*/ 0 60000 65536"/>
              <a:gd name="T9" fmla="*/ 0 60000 65536"/>
              <a:gd name="T10" fmla="*/ 0 60000 65536"/>
              <a:gd name="T11" fmla="*/ 0 60000 65536"/>
              <a:gd name="T12" fmla="*/ 0 w 576"/>
              <a:gd name="T13" fmla="*/ 0 h 1392"/>
              <a:gd name="T14" fmla="*/ 576 w 576"/>
              <a:gd name="T15" fmla="*/ 1392 h 13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" h="1392">
                <a:moveTo>
                  <a:pt x="0" y="0"/>
                </a:moveTo>
                <a:cubicBezTo>
                  <a:pt x="116" y="116"/>
                  <a:pt x="232" y="232"/>
                  <a:pt x="288" y="384"/>
                </a:cubicBezTo>
                <a:cubicBezTo>
                  <a:pt x="344" y="536"/>
                  <a:pt x="288" y="744"/>
                  <a:pt x="336" y="912"/>
                </a:cubicBezTo>
                <a:cubicBezTo>
                  <a:pt x="384" y="1080"/>
                  <a:pt x="480" y="1236"/>
                  <a:pt x="576" y="1392"/>
                </a:cubicBezTo>
              </a:path>
            </a:pathLst>
          </a:cu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9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Hierarchical clustering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82000" cy="28194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dirty="0"/>
              <a:t>Process:</a:t>
            </a:r>
          </a:p>
          <a:p>
            <a:pPr lvl="1" eaLnBrk="1" hangingPunct="1"/>
            <a:r>
              <a:rPr lang="en-US" dirty="0"/>
              <a:t>after calculating the</a:t>
            </a:r>
            <a:r>
              <a:rPr lang="en-US" dirty="0" smtClean="0"/>
              <a:t> “distances”</a:t>
            </a:r>
            <a:r>
              <a:rPr lang="en-US" baseline="-25000" dirty="0" smtClean="0"/>
              <a:t> </a:t>
            </a:r>
            <a:r>
              <a:rPr lang="en-US" dirty="0"/>
              <a:t>for all pairs of vertices</a:t>
            </a:r>
          </a:p>
          <a:p>
            <a:pPr lvl="1" eaLnBrk="1" hangingPunct="1"/>
            <a:r>
              <a:rPr lang="en-US" dirty="0"/>
              <a:t>start with all </a:t>
            </a:r>
            <a:r>
              <a:rPr lang="en-US" dirty="0" err="1"/>
              <a:t>n</a:t>
            </a:r>
            <a:r>
              <a:rPr lang="en-US" dirty="0"/>
              <a:t> vertices disconnected</a:t>
            </a:r>
          </a:p>
          <a:p>
            <a:pPr lvl="1" eaLnBrk="1" hangingPunct="1"/>
            <a:r>
              <a:rPr lang="en-US" dirty="0"/>
              <a:t>add edges between pairs one by one in order of decreasing weight</a:t>
            </a:r>
          </a:p>
          <a:p>
            <a:pPr lvl="1" eaLnBrk="1" hangingPunct="1"/>
            <a:r>
              <a:rPr lang="en-US" dirty="0"/>
              <a:t>result:  nested components, where one can take a ‘slice’ at any level of the tree</a:t>
            </a:r>
            <a:endParaRPr lang="en-US" baseline="-25000" dirty="0"/>
          </a:p>
          <a:p>
            <a:pPr eaLnBrk="1" hangingPunct="1"/>
            <a:endParaRPr lang="en-US" baseline="-25000" dirty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4181475"/>
            <a:ext cx="4191000" cy="2295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2743200" y="4714875"/>
            <a:ext cx="3755136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5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Hierarchical clustering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Process:</a:t>
            </a:r>
          </a:p>
          <a:p>
            <a:pPr lvl="1"/>
            <a:r>
              <a:rPr lang="en-US" dirty="0"/>
              <a:t>after calculating the weights W</a:t>
            </a:r>
            <a:r>
              <a:rPr lang="en-US" baseline="-25000" dirty="0"/>
              <a:t> </a:t>
            </a:r>
            <a:r>
              <a:rPr lang="en-US" dirty="0"/>
              <a:t>for all pairs of vertices</a:t>
            </a:r>
          </a:p>
          <a:p>
            <a:pPr lvl="1"/>
            <a:r>
              <a:rPr lang="en-US" dirty="0"/>
              <a:t>start with all </a:t>
            </a:r>
            <a:r>
              <a:rPr lang="en-US" dirty="0" err="1"/>
              <a:t>n</a:t>
            </a:r>
            <a:r>
              <a:rPr lang="en-US" dirty="0"/>
              <a:t> vertices disconnected</a:t>
            </a:r>
          </a:p>
          <a:p>
            <a:pPr lvl="1"/>
            <a:r>
              <a:rPr lang="en-US" dirty="0"/>
              <a:t>add edges between pairs one by one in order of decreasing </a:t>
            </a:r>
            <a:r>
              <a:rPr lang="en-US" dirty="0" smtClean="0"/>
              <a:t>weight</a:t>
            </a:r>
          </a:p>
          <a:p>
            <a:pPr lvl="1"/>
            <a:r>
              <a:rPr lang="en-US" dirty="0" smtClean="0"/>
              <a:t>Efficient and successful implementation in </a:t>
            </a:r>
            <a:r>
              <a:rPr lang="en-US" dirty="0" err="1" smtClean="0"/>
              <a:t>Pajek</a:t>
            </a:r>
            <a:r>
              <a:rPr lang="en-US" dirty="0" smtClean="0"/>
              <a:t>…</a:t>
            </a:r>
          </a:p>
          <a:p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14886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Zachary </a:t>
            </a:r>
            <a:r>
              <a:rPr lang="en-US" dirty="0"/>
              <a:t>Karate Club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6324600"/>
            <a:ext cx="2397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source:Easley</a:t>
            </a:r>
            <a:r>
              <a:rPr lang="en-US" sz="1600" dirty="0" smtClean="0"/>
              <a:t>/Kleinberg 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28800"/>
            <a:ext cx="8308163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4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6" name="Picture 4"/>
          <p:cNvPicPr>
            <a:picLocks noChangeAspect="1" noChangeArrowheads="1"/>
          </p:cNvPicPr>
          <p:nvPr/>
        </p:nvPicPr>
        <p:blipFill>
          <a:blip r:embed="rId2"/>
          <a:srcRect l="917" t="25334" r="11168" b="5002"/>
          <a:stretch>
            <a:fillRect/>
          </a:stretch>
        </p:blipFill>
        <p:spPr bwMode="auto">
          <a:xfrm>
            <a:off x="609600" y="401638"/>
            <a:ext cx="7461250" cy="64563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352800"/>
            <a:ext cx="8229600" cy="530225"/>
          </a:xfrm>
        </p:spPr>
        <p:txBody>
          <a:bodyPr>
            <a:normAutofit fontScale="90000"/>
          </a:bodyPr>
          <a:lstStyle/>
          <a:p>
            <a:r>
              <a:rPr lang="en-US"/>
              <a:t>original matrix</a:t>
            </a:r>
          </a:p>
        </p:txBody>
      </p:sp>
    </p:spTree>
    <p:extLst>
      <p:ext uri="{BB962C8B-B14F-4D97-AF65-F5344CB8AC3E}">
        <p14:creationId xmlns:p14="http://schemas.microsoft.com/office/powerpoint/2010/main" val="285894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randomized karate club matrix</a:t>
            </a:r>
          </a:p>
        </p:txBody>
      </p:sp>
      <p:pic>
        <p:nvPicPr>
          <p:cNvPr id="261124" name="Picture 4"/>
          <p:cNvPicPr>
            <a:picLocks noChangeAspect="1" noChangeArrowheads="1"/>
          </p:cNvPicPr>
          <p:nvPr/>
        </p:nvPicPr>
        <p:blipFill>
          <a:blip r:embed="rId2"/>
          <a:srcRect l="665" t="20877" r="19472" b="12514"/>
          <a:stretch>
            <a:fillRect/>
          </a:stretch>
        </p:blipFill>
        <p:spPr bwMode="auto">
          <a:xfrm>
            <a:off x="1219200" y="990600"/>
            <a:ext cx="6283325" cy="55514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6775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permuted matrix</a:t>
            </a:r>
          </a:p>
        </p:txBody>
      </p:sp>
      <p:pic>
        <p:nvPicPr>
          <p:cNvPr id="260100" name="Picture 4"/>
          <p:cNvPicPr>
            <a:picLocks noChangeAspect="1" noChangeArrowheads="1"/>
          </p:cNvPicPr>
          <p:nvPr/>
        </p:nvPicPr>
        <p:blipFill>
          <a:blip r:embed="rId2"/>
          <a:srcRect l="841" t="35623" r="13396" b="5777"/>
          <a:stretch>
            <a:fillRect/>
          </a:stretch>
        </p:blipFill>
        <p:spPr bwMode="auto">
          <a:xfrm>
            <a:off x="2438400" y="1143000"/>
            <a:ext cx="4370388" cy="43481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3207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dendrogram</a:t>
            </a:r>
          </a:p>
        </p:txBody>
      </p:sp>
      <p:pic>
        <p:nvPicPr>
          <p:cNvPr id="258052" name="Picture 4"/>
          <p:cNvPicPr>
            <a:picLocks noChangeAspect="1" noChangeArrowheads="1"/>
          </p:cNvPicPr>
          <p:nvPr/>
        </p:nvPicPr>
        <p:blipFill>
          <a:blip r:embed="rId2"/>
          <a:srcRect l="4077" t="16759" r="45250" b="8980"/>
          <a:stretch>
            <a:fillRect/>
          </a:stretch>
        </p:blipFill>
        <p:spPr bwMode="auto">
          <a:xfrm>
            <a:off x="2133600" y="1143000"/>
            <a:ext cx="4064000" cy="51069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5742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betweenness</a:t>
            </a:r>
            <a:r>
              <a:rPr lang="en-US" dirty="0" smtClean="0"/>
              <a:t> </a:t>
            </a:r>
            <a:r>
              <a:rPr lang="en-US" dirty="0"/>
              <a:t>clustering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Algorithm</a:t>
            </a:r>
          </a:p>
          <a:p>
            <a:pPr lvl="1"/>
            <a:r>
              <a:rPr lang="en-US"/>
              <a:t>compute the betweenness of all edges</a:t>
            </a:r>
          </a:p>
          <a:p>
            <a:pPr lvl="1"/>
            <a:r>
              <a:rPr lang="en-US"/>
              <a:t>while (betweenness of any edge &gt; threshold):</a:t>
            </a:r>
          </a:p>
          <a:p>
            <a:pPr lvl="2"/>
            <a:r>
              <a:rPr lang="en-US"/>
              <a:t>remove edge with highest betweenness</a:t>
            </a:r>
          </a:p>
          <a:p>
            <a:pPr lvl="2"/>
            <a:r>
              <a:rPr lang="en-US"/>
              <a:t>recalculate betweenness</a:t>
            </a:r>
          </a:p>
          <a:p>
            <a:pPr lvl="2"/>
            <a:endParaRPr lang="en-US"/>
          </a:p>
          <a:p>
            <a:r>
              <a:rPr lang="en-US"/>
              <a:t>Betweenness needs to be recalculated at each step</a:t>
            </a:r>
          </a:p>
          <a:p>
            <a:pPr lvl="1"/>
            <a:r>
              <a:rPr lang="en-US"/>
              <a:t>removal of an edge can impact the betweenness of another edge</a:t>
            </a:r>
          </a:p>
          <a:p>
            <a:pPr lvl="1"/>
            <a:r>
              <a:rPr lang="en-US"/>
              <a:t>very expensive: all pairs shortest path – O(N</a:t>
            </a:r>
            <a:r>
              <a:rPr lang="en-US" baseline="30000"/>
              <a:t>3</a:t>
            </a:r>
            <a:r>
              <a:rPr lang="en-US"/>
              <a:t>)</a:t>
            </a:r>
          </a:p>
          <a:p>
            <a:pPr lvl="1"/>
            <a:r>
              <a:rPr lang="en-US"/>
              <a:t>may need to repeat up to N times</a:t>
            </a:r>
          </a:p>
          <a:p>
            <a:pPr lvl="1"/>
            <a:r>
              <a:rPr lang="en-US"/>
              <a:t>does not scale to more than a few hundred nodes, even with the fastest algorithms</a:t>
            </a:r>
          </a:p>
        </p:txBody>
      </p:sp>
    </p:spTree>
    <p:extLst>
      <p:ext uri="{BB962C8B-B14F-4D97-AF65-F5344CB8AC3E}">
        <p14:creationId xmlns:p14="http://schemas.microsoft.com/office/powerpoint/2010/main" val="349987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betweenness clustering algorithm</a:t>
            </a:r>
          </a:p>
        </p:txBody>
      </p:sp>
      <p:sp>
        <p:nvSpPr>
          <p:cNvPr id="194565" name="Oval 5"/>
          <p:cNvSpPr>
            <a:spLocks noChangeArrowheads="1"/>
          </p:cNvSpPr>
          <p:nvPr/>
        </p:nvSpPr>
        <p:spPr bwMode="auto">
          <a:xfrm>
            <a:off x="3008313" y="2601913"/>
            <a:ext cx="163512" cy="160337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66" name="Oval 6"/>
          <p:cNvSpPr>
            <a:spLocks noChangeArrowheads="1"/>
          </p:cNvSpPr>
          <p:nvPr/>
        </p:nvSpPr>
        <p:spPr bwMode="auto">
          <a:xfrm>
            <a:off x="3390900" y="2225675"/>
            <a:ext cx="163513" cy="161925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67" name="Oval 7"/>
          <p:cNvSpPr>
            <a:spLocks noChangeArrowheads="1"/>
          </p:cNvSpPr>
          <p:nvPr/>
        </p:nvSpPr>
        <p:spPr bwMode="auto">
          <a:xfrm>
            <a:off x="3827463" y="2547938"/>
            <a:ext cx="163512" cy="160337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68" name="Oval 8"/>
          <p:cNvSpPr>
            <a:spLocks noChangeArrowheads="1"/>
          </p:cNvSpPr>
          <p:nvPr/>
        </p:nvSpPr>
        <p:spPr bwMode="auto">
          <a:xfrm>
            <a:off x="3117850" y="3136900"/>
            <a:ext cx="163513" cy="161925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69" name="Oval 9"/>
          <p:cNvSpPr>
            <a:spLocks noChangeArrowheads="1"/>
          </p:cNvSpPr>
          <p:nvPr/>
        </p:nvSpPr>
        <p:spPr bwMode="auto">
          <a:xfrm>
            <a:off x="3390900" y="2708275"/>
            <a:ext cx="163513" cy="160338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0" name="Oval 10"/>
          <p:cNvSpPr>
            <a:spLocks noChangeArrowheads="1"/>
          </p:cNvSpPr>
          <p:nvPr/>
        </p:nvSpPr>
        <p:spPr bwMode="auto">
          <a:xfrm>
            <a:off x="3608388" y="3244850"/>
            <a:ext cx="165100" cy="160338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1" name="Oval 11"/>
          <p:cNvSpPr>
            <a:spLocks noChangeArrowheads="1"/>
          </p:cNvSpPr>
          <p:nvPr/>
        </p:nvSpPr>
        <p:spPr bwMode="auto">
          <a:xfrm>
            <a:off x="3937000" y="2976563"/>
            <a:ext cx="163513" cy="160337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2" name="Oval 12"/>
          <p:cNvSpPr>
            <a:spLocks noChangeArrowheads="1"/>
          </p:cNvSpPr>
          <p:nvPr/>
        </p:nvSpPr>
        <p:spPr bwMode="auto">
          <a:xfrm>
            <a:off x="4538663" y="2493963"/>
            <a:ext cx="163512" cy="160337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3" name="Oval 13"/>
          <p:cNvSpPr>
            <a:spLocks noChangeArrowheads="1"/>
          </p:cNvSpPr>
          <p:nvPr/>
        </p:nvSpPr>
        <p:spPr bwMode="auto">
          <a:xfrm>
            <a:off x="5084763" y="2279650"/>
            <a:ext cx="163512" cy="160338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4" name="Oval 14"/>
          <p:cNvSpPr>
            <a:spLocks noChangeArrowheads="1"/>
          </p:cNvSpPr>
          <p:nvPr/>
        </p:nvSpPr>
        <p:spPr bwMode="auto">
          <a:xfrm>
            <a:off x="5521325" y="2601913"/>
            <a:ext cx="163513" cy="160337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5" name="Oval 15"/>
          <p:cNvSpPr>
            <a:spLocks noChangeArrowheads="1"/>
          </p:cNvSpPr>
          <p:nvPr/>
        </p:nvSpPr>
        <p:spPr bwMode="auto">
          <a:xfrm>
            <a:off x="4702175" y="3030538"/>
            <a:ext cx="163513" cy="160337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6" name="Oval 16"/>
          <p:cNvSpPr>
            <a:spLocks noChangeArrowheads="1"/>
          </p:cNvSpPr>
          <p:nvPr/>
        </p:nvSpPr>
        <p:spPr bwMode="auto">
          <a:xfrm>
            <a:off x="5029200" y="2708275"/>
            <a:ext cx="165100" cy="160338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7" name="Oval 17"/>
          <p:cNvSpPr>
            <a:spLocks noChangeArrowheads="1"/>
          </p:cNvSpPr>
          <p:nvPr/>
        </p:nvSpPr>
        <p:spPr bwMode="auto">
          <a:xfrm>
            <a:off x="5194300" y="3298825"/>
            <a:ext cx="163513" cy="160338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78" name="Oval 18"/>
          <p:cNvSpPr>
            <a:spLocks noChangeArrowheads="1"/>
          </p:cNvSpPr>
          <p:nvPr/>
        </p:nvSpPr>
        <p:spPr bwMode="auto">
          <a:xfrm>
            <a:off x="5630863" y="3030538"/>
            <a:ext cx="163512" cy="160337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94579" name="AutoShape 19"/>
          <p:cNvCxnSpPr>
            <a:cxnSpLocks noChangeShapeType="1"/>
            <a:stCxn id="194568" idx="5"/>
            <a:endCxn id="194570" idx="2"/>
          </p:cNvCxnSpPr>
          <p:nvPr/>
        </p:nvCxnSpPr>
        <p:spPr bwMode="auto">
          <a:xfrm>
            <a:off x="3257550" y="3287713"/>
            <a:ext cx="338138" cy="365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4580" name="Line 20"/>
          <p:cNvSpPr>
            <a:spLocks noChangeShapeType="1"/>
          </p:cNvSpPr>
          <p:nvPr/>
        </p:nvSpPr>
        <p:spPr bwMode="auto">
          <a:xfrm>
            <a:off x="3117850" y="2762250"/>
            <a:ext cx="53975" cy="374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1" name="Line 21"/>
          <p:cNvSpPr>
            <a:spLocks noChangeShapeType="1"/>
          </p:cNvSpPr>
          <p:nvPr/>
        </p:nvSpPr>
        <p:spPr bwMode="auto">
          <a:xfrm flipV="1">
            <a:off x="3117850" y="2279650"/>
            <a:ext cx="273050" cy="322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2" name="Line 22"/>
          <p:cNvSpPr>
            <a:spLocks noChangeShapeType="1"/>
          </p:cNvSpPr>
          <p:nvPr/>
        </p:nvSpPr>
        <p:spPr bwMode="auto">
          <a:xfrm>
            <a:off x="3171825" y="2708275"/>
            <a:ext cx="219075" cy="53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3" name="Line 23"/>
          <p:cNvSpPr>
            <a:spLocks noChangeShapeType="1"/>
          </p:cNvSpPr>
          <p:nvPr/>
        </p:nvSpPr>
        <p:spPr bwMode="auto">
          <a:xfrm flipV="1">
            <a:off x="3225800" y="2387600"/>
            <a:ext cx="219075" cy="749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4" name="Line 24"/>
          <p:cNvSpPr>
            <a:spLocks noChangeShapeType="1"/>
          </p:cNvSpPr>
          <p:nvPr/>
        </p:nvSpPr>
        <p:spPr bwMode="auto">
          <a:xfrm>
            <a:off x="3554413" y="2333625"/>
            <a:ext cx="273050" cy="21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5" name="Line 25"/>
          <p:cNvSpPr>
            <a:spLocks noChangeShapeType="1"/>
          </p:cNvSpPr>
          <p:nvPr/>
        </p:nvSpPr>
        <p:spPr bwMode="auto">
          <a:xfrm>
            <a:off x="3500438" y="2387600"/>
            <a:ext cx="490537" cy="5889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6" name="Line 26"/>
          <p:cNvSpPr>
            <a:spLocks noChangeShapeType="1"/>
          </p:cNvSpPr>
          <p:nvPr/>
        </p:nvSpPr>
        <p:spPr bwMode="auto">
          <a:xfrm flipV="1">
            <a:off x="3554413" y="2654300"/>
            <a:ext cx="273050" cy="107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7" name="Line 27"/>
          <p:cNvSpPr>
            <a:spLocks noChangeShapeType="1"/>
          </p:cNvSpPr>
          <p:nvPr/>
        </p:nvSpPr>
        <p:spPr bwMode="auto">
          <a:xfrm flipV="1">
            <a:off x="3281363" y="2708275"/>
            <a:ext cx="600075" cy="42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8" name="Line 28"/>
          <p:cNvSpPr>
            <a:spLocks noChangeShapeType="1"/>
          </p:cNvSpPr>
          <p:nvPr/>
        </p:nvSpPr>
        <p:spPr bwMode="auto">
          <a:xfrm flipH="1" flipV="1">
            <a:off x="3500438" y="2868613"/>
            <a:ext cx="163512" cy="3762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89" name="Line 29"/>
          <p:cNvSpPr>
            <a:spLocks noChangeShapeType="1"/>
          </p:cNvSpPr>
          <p:nvPr/>
        </p:nvSpPr>
        <p:spPr bwMode="auto">
          <a:xfrm flipV="1">
            <a:off x="3717925" y="2708275"/>
            <a:ext cx="163513" cy="536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0" name="Line 30"/>
          <p:cNvSpPr>
            <a:spLocks noChangeShapeType="1"/>
          </p:cNvSpPr>
          <p:nvPr/>
        </p:nvSpPr>
        <p:spPr bwMode="auto">
          <a:xfrm flipH="1" flipV="1">
            <a:off x="3937000" y="2708275"/>
            <a:ext cx="53975" cy="268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1" name="Line 31"/>
          <p:cNvSpPr>
            <a:spLocks noChangeShapeType="1"/>
          </p:cNvSpPr>
          <p:nvPr/>
        </p:nvSpPr>
        <p:spPr bwMode="auto">
          <a:xfrm flipV="1">
            <a:off x="3773488" y="3136900"/>
            <a:ext cx="163512" cy="107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2" name="Line 32"/>
          <p:cNvSpPr>
            <a:spLocks noChangeShapeType="1"/>
          </p:cNvSpPr>
          <p:nvPr/>
        </p:nvSpPr>
        <p:spPr bwMode="auto">
          <a:xfrm flipV="1">
            <a:off x="3990975" y="2547938"/>
            <a:ext cx="547688" cy="53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3" name="Line 33"/>
          <p:cNvSpPr>
            <a:spLocks noChangeShapeType="1"/>
          </p:cNvSpPr>
          <p:nvPr/>
        </p:nvSpPr>
        <p:spPr bwMode="auto">
          <a:xfrm>
            <a:off x="4100513" y="3030538"/>
            <a:ext cx="601662" cy="52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4" name="Line 34"/>
          <p:cNvSpPr>
            <a:spLocks noChangeShapeType="1"/>
          </p:cNvSpPr>
          <p:nvPr/>
        </p:nvSpPr>
        <p:spPr bwMode="auto">
          <a:xfrm flipV="1">
            <a:off x="4702175" y="2387600"/>
            <a:ext cx="382588" cy="160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5" name="Line 35"/>
          <p:cNvSpPr>
            <a:spLocks noChangeShapeType="1"/>
          </p:cNvSpPr>
          <p:nvPr/>
        </p:nvSpPr>
        <p:spPr bwMode="auto">
          <a:xfrm>
            <a:off x="4702175" y="2601913"/>
            <a:ext cx="382588" cy="106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6" name="Line 36"/>
          <p:cNvSpPr>
            <a:spLocks noChangeShapeType="1"/>
          </p:cNvSpPr>
          <p:nvPr/>
        </p:nvSpPr>
        <p:spPr bwMode="auto">
          <a:xfrm flipH="1" flipV="1">
            <a:off x="4592638" y="2654300"/>
            <a:ext cx="163512" cy="376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7" name="Line 37"/>
          <p:cNvSpPr>
            <a:spLocks noChangeShapeType="1"/>
          </p:cNvSpPr>
          <p:nvPr/>
        </p:nvSpPr>
        <p:spPr bwMode="auto">
          <a:xfrm flipV="1">
            <a:off x="4865688" y="2816225"/>
            <a:ext cx="163512" cy="21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8" name="Line 38"/>
          <p:cNvSpPr>
            <a:spLocks noChangeShapeType="1"/>
          </p:cNvSpPr>
          <p:nvPr/>
        </p:nvSpPr>
        <p:spPr bwMode="auto">
          <a:xfrm flipV="1">
            <a:off x="4865688" y="2762250"/>
            <a:ext cx="711200" cy="320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599" name="Line 39"/>
          <p:cNvSpPr>
            <a:spLocks noChangeShapeType="1"/>
          </p:cNvSpPr>
          <p:nvPr/>
        </p:nvSpPr>
        <p:spPr bwMode="auto">
          <a:xfrm>
            <a:off x="4865688" y="3190875"/>
            <a:ext cx="328612" cy="107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0" name="Line 40"/>
          <p:cNvSpPr>
            <a:spLocks noChangeShapeType="1"/>
          </p:cNvSpPr>
          <p:nvPr/>
        </p:nvSpPr>
        <p:spPr bwMode="auto">
          <a:xfrm>
            <a:off x="5194300" y="2439988"/>
            <a:ext cx="107950" cy="858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1" name="Line 41"/>
          <p:cNvSpPr>
            <a:spLocks noChangeShapeType="1"/>
          </p:cNvSpPr>
          <p:nvPr/>
        </p:nvSpPr>
        <p:spPr bwMode="auto">
          <a:xfrm flipV="1">
            <a:off x="5357813" y="3136900"/>
            <a:ext cx="273050" cy="21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2" name="Line 42"/>
          <p:cNvSpPr>
            <a:spLocks noChangeShapeType="1"/>
          </p:cNvSpPr>
          <p:nvPr/>
        </p:nvSpPr>
        <p:spPr bwMode="auto">
          <a:xfrm flipV="1">
            <a:off x="5302250" y="2708275"/>
            <a:ext cx="274638" cy="590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3" name="Line 43"/>
          <p:cNvSpPr>
            <a:spLocks noChangeShapeType="1"/>
          </p:cNvSpPr>
          <p:nvPr/>
        </p:nvSpPr>
        <p:spPr bwMode="auto">
          <a:xfrm flipH="1" flipV="1">
            <a:off x="5194300" y="2387600"/>
            <a:ext cx="327025" cy="21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4" name="Line 44"/>
          <p:cNvSpPr>
            <a:spLocks noChangeShapeType="1"/>
          </p:cNvSpPr>
          <p:nvPr/>
        </p:nvSpPr>
        <p:spPr bwMode="auto">
          <a:xfrm>
            <a:off x="5630863" y="2762250"/>
            <a:ext cx="53975" cy="268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5" name="Line 45"/>
          <p:cNvSpPr>
            <a:spLocks noChangeShapeType="1"/>
          </p:cNvSpPr>
          <p:nvPr/>
        </p:nvSpPr>
        <p:spPr bwMode="auto">
          <a:xfrm flipH="1" flipV="1">
            <a:off x="5194300" y="2387600"/>
            <a:ext cx="436563" cy="695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6" name="Line 46"/>
          <p:cNvSpPr>
            <a:spLocks noChangeShapeType="1"/>
          </p:cNvSpPr>
          <p:nvPr/>
        </p:nvSpPr>
        <p:spPr bwMode="auto">
          <a:xfrm flipH="1">
            <a:off x="5194300" y="2654300"/>
            <a:ext cx="327025" cy="107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7" name="Line 47"/>
          <p:cNvSpPr>
            <a:spLocks noChangeShapeType="1"/>
          </p:cNvSpPr>
          <p:nvPr/>
        </p:nvSpPr>
        <p:spPr bwMode="auto">
          <a:xfrm flipH="1" flipV="1">
            <a:off x="5194300" y="2762250"/>
            <a:ext cx="490538" cy="320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8" name="Line 48"/>
          <p:cNvSpPr>
            <a:spLocks noChangeShapeType="1"/>
          </p:cNvSpPr>
          <p:nvPr/>
        </p:nvSpPr>
        <p:spPr bwMode="auto">
          <a:xfrm>
            <a:off x="4702175" y="2547938"/>
            <a:ext cx="819150" cy="53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09" name="Line 49"/>
          <p:cNvSpPr>
            <a:spLocks noChangeShapeType="1"/>
          </p:cNvSpPr>
          <p:nvPr/>
        </p:nvSpPr>
        <p:spPr bwMode="auto">
          <a:xfrm flipV="1">
            <a:off x="4046538" y="2601913"/>
            <a:ext cx="546100" cy="374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10" name="Line 50"/>
          <p:cNvSpPr>
            <a:spLocks noChangeShapeType="1"/>
          </p:cNvSpPr>
          <p:nvPr/>
        </p:nvSpPr>
        <p:spPr bwMode="auto">
          <a:xfrm>
            <a:off x="4646613" y="2654300"/>
            <a:ext cx="601662" cy="644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15" name="Line 55"/>
          <p:cNvSpPr>
            <a:spLocks noChangeShapeType="1"/>
          </p:cNvSpPr>
          <p:nvPr/>
        </p:nvSpPr>
        <p:spPr bwMode="auto">
          <a:xfrm flipV="1">
            <a:off x="3983038" y="2546350"/>
            <a:ext cx="547687" cy="53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16" name="Line 56"/>
          <p:cNvSpPr>
            <a:spLocks noChangeShapeType="1"/>
          </p:cNvSpPr>
          <p:nvPr/>
        </p:nvSpPr>
        <p:spPr bwMode="auto">
          <a:xfrm flipV="1">
            <a:off x="4046538" y="2613025"/>
            <a:ext cx="546100" cy="3746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4617" name="Line 57"/>
          <p:cNvSpPr>
            <a:spLocks noChangeShapeType="1"/>
          </p:cNvSpPr>
          <p:nvPr/>
        </p:nvSpPr>
        <p:spPr bwMode="auto">
          <a:xfrm>
            <a:off x="4100513" y="3030538"/>
            <a:ext cx="601662" cy="523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9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2" grpId="0" animBg="1"/>
      <p:bldP spid="194593" grpId="0" animBg="1"/>
      <p:bldP spid="194609" grpId="0" animBg="1"/>
      <p:bldP spid="194615" grpId="0" animBg="1"/>
      <p:bldP spid="194615" grpId="1" animBg="1"/>
      <p:bldP spid="194616" grpId="0" animBg="1"/>
      <p:bldP spid="194616" grpId="1" animBg="1"/>
      <p:bldP spid="194617" grpId="0" animBg="1"/>
      <p:bldP spid="1946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betweenness clustering: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8534400" cy="4419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successively remove edges of highest betweenness (the bridges, or local bridges), breaking up the network into separate components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828800"/>
            <a:ext cx="3797300" cy="20640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4038600"/>
            <a:ext cx="7067550" cy="245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6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/>
              <a:t>betweenness clustering algorithm &amp; the karate club data set</a:t>
            </a:r>
          </a:p>
        </p:txBody>
      </p:sp>
      <p:pic>
        <p:nvPicPr>
          <p:cNvPr id="154628" name="Picture 4"/>
          <p:cNvPicPr>
            <a:picLocks noChangeAspect="1" noChangeArrowheads="1"/>
          </p:cNvPicPr>
          <p:nvPr/>
        </p:nvPicPr>
        <p:blipFill>
          <a:blip r:embed="rId2"/>
          <a:srcRect t="44218" b="29337"/>
          <a:stretch>
            <a:fillRect/>
          </a:stretch>
        </p:blipFill>
        <p:spPr bwMode="auto">
          <a:xfrm>
            <a:off x="457200" y="1752600"/>
            <a:ext cx="8382000" cy="3556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154629" name="AutoShape 5"/>
          <p:cNvSpPr>
            <a:spLocks noChangeArrowheads="1"/>
          </p:cNvSpPr>
          <p:nvPr/>
        </p:nvSpPr>
        <p:spPr bwMode="auto">
          <a:xfrm>
            <a:off x="381000" y="1676400"/>
            <a:ext cx="4724400" cy="37338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808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4630" name="AutoShape 6"/>
          <p:cNvSpPr>
            <a:spLocks noChangeArrowheads="1"/>
          </p:cNvSpPr>
          <p:nvPr/>
        </p:nvSpPr>
        <p:spPr bwMode="auto">
          <a:xfrm>
            <a:off x="5181600" y="1676400"/>
            <a:ext cx="3810000" cy="37338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8080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0600" y="6324600"/>
            <a:ext cx="64883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Girvan and Newman, PNAS June 11, 2002 99(12):7821-7826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7191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Modularity</a:t>
            </a:r>
            <a:endParaRPr lang="en-US" dirty="0"/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12954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/>
              <a:t>Consider edges that fall within a community or between a community and the rest of the network</a:t>
            </a:r>
          </a:p>
          <a:p>
            <a:pPr eaLnBrk="1" hangingPunct="1"/>
            <a:r>
              <a:rPr lang="en-US"/>
              <a:t>Define modularity:</a:t>
            </a:r>
          </a:p>
          <a:p>
            <a:pPr lvl="1" eaLnBrk="1" hangingPunct="1"/>
            <a:endParaRPr lang="en-US"/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1211263" y="2719388"/>
          <a:ext cx="5349875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3" imgW="2006280" imgH="482400" progId="Equation.3">
                  <p:embed/>
                </p:oleObj>
              </mc:Choice>
              <mc:Fallback>
                <p:oleObj name="Equation" r:id="rId3" imgW="20062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1263" y="2719388"/>
                        <a:ext cx="5349875" cy="1287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4114800" y="2590800"/>
            <a:ext cx="990600" cy="1447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5165725" y="3998913"/>
            <a:ext cx="3597275" cy="971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/>
              <a:t>probability of an edge between</a:t>
            </a:r>
          </a:p>
          <a:p>
            <a:r>
              <a:rPr lang="en-US" dirty="0"/>
              <a:t>two vertices is proportional to their degrees</a:t>
            </a: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 flipH="1" flipV="1">
            <a:off x="5029200" y="3886200"/>
            <a:ext cx="304800" cy="228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 flipH="1">
            <a:off x="6019800" y="2667000"/>
            <a:ext cx="2286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6232525" y="2246313"/>
            <a:ext cx="2911475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if vertices are in the same community</a:t>
            </a:r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3124200" y="28194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 flipV="1">
            <a:off x="3048000" y="3886200"/>
            <a:ext cx="3048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84" name="Text Box 12"/>
          <p:cNvSpPr txBox="1">
            <a:spLocks noChangeArrowheads="1"/>
          </p:cNvSpPr>
          <p:nvPr/>
        </p:nvSpPr>
        <p:spPr bwMode="auto">
          <a:xfrm>
            <a:off x="2438400" y="4343400"/>
            <a:ext cx="1898650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adjacency matrix</a:t>
            </a:r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609600" y="5029200"/>
            <a:ext cx="8229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buClr>
                <a:schemeClr val="bg2"/>
              </a:buClr>
              <a:buSzPct val="90000"/>
              <a:buFont typeface="Wingdings" pitchFamily="-65" charset="2"/>
              <a:buChar char="n"/>
            </a:pPr>
            <a:r>
              <a:rPr lang="en-US" sz="2400" dirty="0"/>
              <a:t>For a random network, Q = 0</a:t>
            </a:r>
          </a:p>
          <a:p>
            <a:pPr marL="742950" lvl="1" indent="-285750">
              <a:buClr>
                <a:schemeClr val="tx2"/>
              </a:buClr>
              <a:buSzPct val="90000"/>
              <a:buFont typeface="Wingdings" pitchFamily="-65" charset="2"/>
              <a:buChar char="n"/>
            </a:pPr>
            <a:r>
              <a:rPr lang="en-US" sz="2000" dirty="0">
                <a:ea typeface="ＭＳ Ｐゴシック" pitchFamily="-65" charset="-128"/>
                <a:cs typeface="ＭＳ Ｐゴシック" pitchFamily="-65" charset="-128"/>
              </a:rPr>
              <a:t>the number of edges within a community is no different from what you would expect</a:t>
            </a:r>
          </a:p>
          <a:p>
            <a:pPr marL="742950" lvl="1" indent="-285750">
              <a:buClr>
                <a:schemeClr val="tx2"/>
              </a:buClr>
              <a:buSzPct val="90000"/>
              <a:buFont typeface="Wingdings" pitchFamily="-65" charset="2"/>
              <a:buChar char="n"/>
            </a:pPr>
            <a:endParaRPr lang="en-US" sz="2000" dirty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6096000"/>
            <a:ext cx="8305800" cy="677108"/>
          </a:xfrm>
          <a:prstGeom prst="rect">
            <a:avLst/>
          </a:prstGeom>
          <a:ln>
            <a:solidFill>
              <a:srgbClr val="3369E8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Finding community structure in very large networks</a:t>
            </a:r>
            <a:br>
              <a:rPr lang="en-US" sz="2000" b="1" dirty="0"/>
            </a:br>
            <a:r>
              <a:rPr lang="en-US" dirty="0"/>
              <a:t>Authors: </a:t>
            </a:r>
            <a:r>
              <a:rPr lang="en-US" b="1" dirty="0">
                <a:hlinkClick r:id="rId5"/>
              </a:rPr>
              <a:t>Aaron Clauset</a:t>
            </a:r>
            <a:r>
              <a:rPr lang="en-US" b="1" dirty="0"/>
              <a:t>, </a:t>
            </a:r>
            <a:r>
              <a:rPr lang="en-US" b="1" dirty="0">
                <a:hlinkClick r:id="rId6"/>
              </a:rPr>
              <a:t>M. E. J. Newman</a:t>
            </a:r>
            <a:r>
              <a:rPr lang="en-US" b="1" dirty="0"/>
              <a:t>, </a:t>
            </a:r>
            <a:r>
              <a:rPr lang="en-US" b="1" dirty="0">
                <a:hlinkClick r:id="rId7"/>
              </a:rPr>
              <a:t>Cristopher Moore</a:t>
            </a:r>
            <a:r>
              <a:rPr lang="en-US" dirty="0"/>
              <a:t> </a:t>
            </a:r>
            <a:r>
              <a:rPr lang="en-US" dirty="0" smtClean="0"/>
              <a:t> 2004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1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Modularity</a:t>
            </a:r>
            <a:endParaRPr lang="en-US" sz="3200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458200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/>
              <a:t>Algorithm</a:t>
            </a:r>
          </a:p>
          <a:p>
            <a:pPr lvl="1" eaLnBrk="1" hangingPunct="1"/>
            <a:r>
              <a:rPr lang="en-US"/>
              <a:t>start with all vertices as isolates</a:t>
            </a:r>
          </a:p>
          <a:p>
            <a:pPr lvl="1" eaLnBrk="1" hangingPunct="1"/>
            <a:r>
              <a:rPr lang="en-US"/>
              <a:t>follow a greedy strategy:</a:t>
            </a:r>
          </a:p>
          <a:p>
            <a:pPr lvl="2" eaLnBrk="1" hangingPunct="1"/>
            <a:r>
              <a:rPr lang="en-US"/>
              <a:t>successively join clusters with the greatest increase </a:t>
            </a:r>
            <a:r>
              <a:rPr lang="en-US">
                <a:latin typeface="Symbol" pitchFamily="-65" charset="2"/>
              </a:rPr>
              <a:t>D</a:t>
            </a:r>
            <a:r>
              <a:rPr lang="en-US"/>
              <a:t>Q in modularity</a:t>
            </a:r>
          </a:p>
          <a:p>
            <a:pPr lvl="2" eaLnBrk="1" hangingPunct="1"/>
            <a:r>
              <a:rPr lang="en-US"/>
              <a:t>stop when the maximum  possible </a:t>
            </a:r>
            <a:r>
              <a:rPr lang="en-US">
                <a:latin typeface="Symbol" pitchFamily="-65" charset="2"/>
              </a:rPr>
              <a:t>D</a:t>
            </a:r>
            <a:r>
              <a:rPr lang="en-US"/>
              <a:t>Q &lt;= 0 from joining any two </a:t>
            </a:r>
          </a:p>
          <a:p>
            <a:pPr lvl="1" eaLnBrk="1" hangingPunct="1"/>
            <a:r>
              <a:rPr lang="en-US"/>
              <a:t>successfully used to find community structure in a graph with &gt; 400,000 nodes with &gt; 2 million edges</a:t>
            </a:r>
          </a:p>
          <a:p>
            <a:pPr lvl="2" eaLnBrk="1" hangingPunct="1"/>
            <a:r>
              <a:rPr lang="en-US"/>
              <a:t>Amazon’s people who bought this also bought that…</a:t>
            </a:r>
          </a:p>
          <a:p>
            <a:pPr lvl="1" eaLnBrk="1" hangingPunct="1"/>
            <a:r>
              <a:rPr lang="en-US"/>
              <a:t>alternatives to achieving optimum </a:t>
            </a:r>
            <a:r>
              <a:rPr lang="en-US">
                <a:latin typeface="Symbol" pitchFamily="-65" charset="2"/>
              </a:rPr>
              <a:t>D</a:t>
            </a:r>
            <a:r>
              <a:rPr lang="en-US"/>
              <a:t>Q:</a:t>
            </a:r>
          </a:p>
          <a:p>
            <a:pPr lvl="2" eaLnBrk="1" hangingPunct="1"/>
            <a:r>
              <a:rPr lang="en-US"/>
              <a:t>simulated annealing rather than greedy search</a:t>
            </a:r>
          </a:p>
          <a:p>
            <a:pPr lvl="1" eaLnBrk="1" hangingPunct="1">
              <a:buFont typeface="Wingdings" pitchFamily="-65" charset="2"/>
              <a:buNone/>
            </a:pPr>
            <a:endParaRPr lang="en-US"/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4648200"/>
            <a:ext cx="2132013" cy="18446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717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5338763" cy="629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6629400" y="1676400"/>
            <a:ext cx="2209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Arial Black" pitchFamily="-65" charset="0"/>
              </a:rPr>
              <a:t>Reminder of how modularity can help us visualize large networks</a:t>
            </a:r>
          </a:p>
        </p:txBody>
      </p:sp>
    </p:spTree>
    <p:extLst>
      <p:ext uri="{BB962C8B-B14F-4D97-AF65-F5344CB8AC3E}">
        <p14:creationId xmlns:p14="http://schemas.microsoft.com/office/powerpoint/2010/main" val="376264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if communities overlap?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Recent research has found that for communities such as </a:t>
            </a:r>
            <a:r>
              <a:rPr lang="en-US" dirty="0" err="1" smtClean="0"/>
              <a:t>Orkut</a:t>
            </a:r>
            <a:r>
              <a:rPr lang="en-US" dirty="0" smtClean="0"/>
              <a:t> and </a:t>
            </a:r>
            <a:r>
              <a:rPr lang="en-US" dirty="0" err="1" smtClean="0"/>
              <a:t>FlickR</a:t>
            </a:r>
            <a:r>
              <a:rPr lang="en-US" dirty="0" smtClean="0"/>
              <a:t>, community finding algorithms cannot identify communities of more than ~100 nodes</a:t>
            </a:r>
          </a:p>
          <a:p>
            <a:r>
              <a:rPr lang="en-US" dirty="0">
                <a:hlinkClick r:id="rId2"/>
              </a:rPr>
              <a:t>Statistical Properties of Community Structure in Large Social and Information Networks</a:t>
            </a:r>
            <a:r>
              <a:rPr lang="en-US" dirty="0"/>
              <a:t> by J. </a:t>
            </a:r>
            <a:r>
              <a:rPr lang="en-US" dirty="0" err="1"/>
              <a:t>Leskovec</a:t>
            </a:r>
            <a:r>
              <a:rPr lang="en-US" dirty="0"/>
              <a:t>, K. Lang, A. </a:t>
            </a:r>
            <a:r>
              <a:rPr lang="en-US" dirty="0" err="1"/>
              <a:t>Dasgupta</a:t>
            </a:r>
            <a:r>
              <a:rPr lang="en-US" dirty="0"/>
              <a:t>, M. Mahoney. </a:t>
            </a:r>
            <a:r>
              <a:rPr lang="en-US" i="1" dirty="0"/>
              <a:t>International World Wide Web Conference (WWW)</a:t>
            </a:r>
            <a:r>
              <a:rPr lang="en-US" dirty="0"/>
              <a:t>, 2008. [</a:t>
            </a:r>
            <a:r>
              <a:rPr lang="en-US" dirty="0">
                <a:hlinkClick r:id="rId3"/>
              </a:rPr>
              <a:t>Video</a:t>
            </a:r>
            <a:r>
              <a:rPr lang="en-US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24422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Clique finder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7620000" cy="914400"/>
          </a:xfrm>
        </p:spPr>
        <p:txBody>
          <a:bodyPr/>
          <a:lstStyle/>
          <a:p>
            <a:r>
              <a:rPr lang="en-US" dirty="0" smtClean="0"/>
              <a:t> http://</a:t>
            </a:r>
            <a:r>
              <a:rPr lang="en-US" dirty="0" err="1" smtClean="0"/>
              <a:t>cfinder.org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524000"/>
            <a:ext cx="4019751" cy="44343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2362200"/>
            <a:ext cx="3200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Uncovering the overlapping community structure of complex networks in nature and society </a:t>
            </a:r>
            <a:r>
              <a:rPr lang="en-US" dirty="0"/>
              <a:t>G. </a:t>
            </a:r>
            <a:r>
              <a:rPr lang="en-US" dirty="0" err="1"/>
              <a:t>Palla</a:t>
            </a:r>
            <a:r>
              <a:rPr lang="en-US" dirty="0"/>
              <a:t>, I. </a:t>
            </a:r>
            <a:r>
              <a:rPr lang="en-US" dirty="0" err="1"/>
              <a:t>Derényi</a:t>
            </a:r>
            <a:r>
              <a:rPr lang="en-US" dirty="0"/>
              <a:t>, I. </a:t>
            </a:r>
            <a:r>
              <a:rPr lang="en-US" dirty="0" err="1"/>
              <a:t>Farkas</a:t>
            </a:r>
            <a:r>
              <a:rPr lang="en-US" dirty="0"/>
              <a:t>, and T. </a:t>
            </a:r>
            <a:r>
              <a:rPr lang="en-US" dirty="0" err="1"/>
              <a:t>Vicsek</a:t>
            </a:r>
            <a:r>
              <a:rPr lang="en-US" dirty="0"/>
              <a:t>: Nature 435, 814–818 (2005)</a:t>
            </a:r>
          </a:p>
        </p:txBody>
      </p:sp>
    </p:spTree>
    <p:extLst>
      <p:ext uri="{BB962C8B-B14F-4D97-AF65-F5344CB8AC3E}">
        <p14:creationId xmlns:p14="http://schemas.microsoft.com/office/powerpoint/2010/main" val="2479247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community structure is a way of ‘x-raying’ the network, finding out what it’s made of</a:t>
            </a:r>
          </a:p>
          <a:p>
            <a:pPr lvl="1"/>
            <a:r>
              <a:rPr lang="en-US" dirty="0" smtClean="0"/>
              <a:t>you can look for specific structures</a:t>
            </a:r>
          </a:p>
          <a:p>
            <a:pPr lvl="2"/>
            <a:r>
              <a:rPr lang="en-US" dirty="0" smtClean="0"/>
              <a:t>k-cliques, k-cores, etc.</a:t>
            </a:r>
          </a:p>
          <a:p>
            <a:pPr lvl="1"/>
            <a:r>
              <a:rPr lang="en-US" dirty="0" smtClean="0"/>
              <a:t>but most popular is to discover the “natural” community boundaries</a:t>
            </a:r>
          </a:p>
        </p:txBody>
      </p:sp>
    </p:spTree>
    <p:extLst>
      <p:ext uri="{BB962C8B-B14F-4D97-AF65-F5344CB8AC3E}">
        <p14:creationId xmlns:p14="http://schemas.microsoft.com/office/powerpoint/2010/main" val="331371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3813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For your assignment: community finding &amp; ingredients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pic>
        <p:nvPicPr>
          <p:cNvPr id="5" name="Picture 4" descr="Screen Shot 2012-10-06 at 2.39.43 P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391"/>
            <a:ext cx="9144000" cy="574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3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information theoretic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How to most concisely describe a random walk on the network using </a:t>
            </a:r>
            <a:r>
              <a:rPr lang="en-US" dirty="0" err="1" smtClean="0"/>
              <a:t>huffman</a:t>
            </a:r>
            <a:r>
              <a:rPr lang="en-US" dirty="0" smtClean="0"/>
              <a:t> codes? Prefixes become communities…</a:t>
            </a:r>
          </a:p>
          <a:p>
            <a:r>
              <a:rPr lang="en-US" dirty="0"/>
              <a:t> </a:t>
            </a:r>
            <a:r>
              <a:rPr lang="en-US" dirty="0" smtClean="0">
                <a:hlinkClick r:id="rId2"/>
              </a:rPr>
              <a:t>http://</a:t>
            </a:r>
            <a:r>
              <a:rPr lang="en-US" i="1" dirty="0" smtClean="0">
                <a:hlinkClick r:id="rId2"/>
              </a:rPr>
              <a:t>www.</a:t>
            </a:r>
            <a:r>
              <a:rPr lang="en-US" b="1" i="1" dirty="0" smtClean="0">
                <a:hlinkClick r:id="rId2"/>
              </a:rPr>
              <a:t>pnas</a:t>
            </a:r>
            <a:r>
              <a:rPr lang="en-US" i="1" dirty="0" smtClean="0">
                <a:hlinkClick r:id="rId2"/>
              </a:rPr>
              <a:t>.org</a:t>
            </a:r>
            <a:r>
              <a:rPr lang="en-US" i="1" dirty="0">
                <a:hlinkClick r:id="rId2"/>
              </a:rPr>
              <a:t>/</a:t>
            </a:r>
            <a:r>
              <a:rPr lang="en-US" i="1" dirty="0" smtClean="0">
                <a:hlinkClick r:id="rId2"/>
              </a:rPr>
              <a:t>content/105</a:t>
            </a:r>
            <a:r>
              <a:rPr lang="en-US" i="1" dirty="0">
                <a:hlinkClick r:id="rId2"/>
              </a:rPr>
              <a:t>/4/</a:t>
            </a:r>
            <a:r>
              <a:rPr lang="en-US" i="1" dirty="0" smtClean="0">
                <a:hlinkClick r:id="rId2"/>
              </a:rPr>
              <a:t>1118</a:t>
            </a:r>
            <a:r>
              <a:rPr lang="en-US" i="1" dirty="0" smtClean="0"/>
              <a:t>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://www.mapequation.org/mapgenerator/</a:t>
            </a:r>
            <a:r>
              <a:rPr lang="en-US" dirty="0" smtClean="0">
                <a:hlinkClick r:id="rId3"/>
              </a:rPr>
              <a:t>index.html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7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66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102094</TotalTime>
  <Words>676</Words>
  <Application>Microsoft Macintosh PowerPoint</Application>
  <PresentationFormat>On-screen Show (4:3)</PresentationFormat>
  <Paragraphs>80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Perception</vt:lpstr>
      <vt:lpstr>Equation</vt:lpstr>
      <vt:lpstr>Community finding vs. other approaches</vt:lpstr>
      <vt:lpstr>Hierarchical clustering</vt:lpstr>
      <vt:lpstr>Hierarchical clustering</vt:lpstr>
      <vt:lpstr>Zachary Karate Club </vt:lpstr>
      <vt:lpstr>original matrix</vt:lpstr>
      <vt:lpstr>randomized karate club matrix</vt:lpstr>
      <vt:lpstr>permuted matrix</vt:lpstr>
      <vt:lpstr>dendrogram</vt:lpstr>
      <vt:lpstr>betweenness clustering</vt:lpstr>
      <vt:lpstr>betweenness clustering algorithm</vt:lpstr>
      <vt:lpstr>betweenness clustering:</vt:lpstr>
      <vt:lpstr>betweenness clustering algorithm &amp; the karate club data set</vt:lpstr>
      <vt:lpstr>Modularity</vt:lpstr>
      <vt:lpstr>Modularity</vt:lpstr>
      <vt:lpstr>PowerPoint Presentation</vt:lpstr>
      <vt:lpstr>What if communities overlap?</vt:lpstr>
      <vt:lpstr>Clique finder</vt:lpstr>
      <vt:lpstr>wrap up</vt:lpstr>
      <vt:lpstr>For your assignment: community finding &amp; ingredients </vt:lpstr>
      <vt:lpstr>An information theoretic approach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Part</dc:title>
  <dc:creator>Liuling Gong</dc:creator>
  <cp:lastModifiedBy>Lada Adamic</cp:lastModifiedBy>
  <cp:revision>525</cp:revision>
  <dcterms:created xsi:type="dcterms:W3CDTF">2011-08-16T20:04:24Z</dcterms:created>
  <dcterms:modified xsi:type="dcterms:W3CDTF">2012-10-14T04:44:10Z</dcterms:modified>
</cp:coreProperties>
</file>