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1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39"/>
  </p:notesMasterIdLst>
  <p:sldIdLst>
    <p:sldId id="256" r:id="rId2"/>
    <p:sldId id="395" r:id="rId3"/>
    <p:sldId id="396" r:id="rId4"/>
    <p:sldId id="397" r:id="rId5"/>
    <p:sldId id="398" r:id="rId6"/>
    <p:sldId id="399" r:id="rId7"/>
    <p:sldId id="400" r:id="rId8"/>
    <p:sldId id="401" r:id="rId9"/>
    <p:sldId id="403" r:id="rId10"/>
    <p:sldId id="404" r:id="rId11"/>
    <p:sldId id="469" r:id="rId12"/>
    <p:sldId id="449" r:id="rId13"/>
    <p:sldId id="450" r:id="rId14"/>
    <p:sldId id="451" r:id="rId15"/>
    <p:sldId id="452" r:id="rId16"/>
    <p:sldId id="453" r:id="rId17"/>
    <p:sldId id="454" r:id="rId18"/>
    <p:sldId id="455" r:id="rId19"/>
    <p:sldId id="456" r:id="rId20"/>
    <p:sldId id="457" r:id="rId21"/>
    <p:sldId id="458" r:id="rId22"/>
    <p:sldId id="459" r:id="rId23"/>
    <p:sldId id="460" r:id="rId24"/>
    <p:sldId id="461" r:id="rId25"/>
    <p:sldId id="462" r:id="rId26"/>
    <p:sldId id="463" r:id="rId27"/>
    <p:sldId id="464" r:id="rId28"/>
    <p:sldId id="465" r:id="rId29"/>
    <p:sldId id="466" r:id="rId30"/>
    <p:sldId id="467" r:id="rId31"/>
    <p:sldId id="468" r:id="rId32"/>
    <p:sldId id="470" r:id="rId33"/>
    <p:sldId id="471" r:id="rId34"/>
    <p:sldId id="472" r:id="rId35"/>
    <p:sldId id="473" r:id="rId36"/>
    <p:sldId id="474" r:id="rId37"/>
    <p:sldId id="475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CC"/>
    <a:srgbClr val="660066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44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Relationship Id="rId2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43E8-58E9-4667-BD47-71334B0A527F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9187-408E-4EE0-9C6C-584AB55754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583ECBB-A061-A04B-A452-B8C49D620453}" type="slidenum">
              <a:rPr lang="en-US" sz="1200"/>
              <a:pPr eaLnBrk="1" hangingPunct="1"/>
              <a:t>34</a:t>
            </a:fld>
            <a:endParaRPr lang="en-US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it-IT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rgbClr val="1E4649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914400"/>
          </a:xfrm>
          <a:prstGeom prst="rect">
            <a:avLst/>
          </a:prstGeom>
          <a:solidFill>
            <a:srgbClr val="1E4649"/>
          </a:solidFill>
        </p:spPr>
        <p:txBody>
          <a:bodyPr vert="horz" lIns="457200" tIns="45720" rIns="27432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7620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 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 Third level</a:t>
            </a:r>
          </a:p>
          <a:p>
            <a:pPr lvl="3"/>
            <a:r>
              <a:rPr lang="en-US" dirty="0" smtClean="0"/>
              <a:t> Fourth level</a:t>
            </a:r>
          </a:p>
          <a:p>
            <a:pPr lvl="4"/>
            <a:r>
              <a:rPr lang="en-US" dirty="0" smtClean="0"/>
              <a:t> 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0080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</p:sldLayoutIdLst>
  <p:txStyles>
    <p:titleStyle>
      <a:lvl1pPr marL="0" indent="0"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rgbClr val="660066"/>
        </a:buClr>
        <a:buFont typeface="Wingdings 2" pitchFamily="18" charset="2"/>
        <a:buChar char="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2">
            <a:lumMod val="60000"/>
            <a:lumOff val="4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9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wmf"/><Relationship Id="rId3" Type="http://schemas.openxmlformats.org/officeDocument/2006/relationships/image" Target="../media/image11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5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18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27.e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2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743200"/>
            <a:ext cx="6858000" cy="1447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SNA </a:t>
            </a:r>
            <a:r>
              <a:rPr lang="en-US" dirty="0" smtClean="0"/>
              <a:t>3D: Power laws</a:t>
            </a:r>
            <a:endParaRPr lang="en-US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67200"/>
            <a:ext cx="6858000" cy="685800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Lada Adamic</a:t>
            </a:r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5105400"/>
            <a:ext cx="2921000" cy="1397000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6" name="Picture 5" descr="courselog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04800"/>
            <a:ext cx="2590800" cy="238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Heavy tails: right skew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Right skew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normal distribution (not heavy tailed)</a:t>
            </a:r>
          </a:p>
          <a:p>
            <a:pPr lvl="2" eaLnBrk="1" hangingPunct="1"/>
            <a:r>
              <a:rPr lang="en-US" dirty="0">
                <a:latin typeface="Arial" charset="0"/>
                <a:ea typeface="ＭＳ Ｐゴシック" charset="0"/>
              </a:rPr>
              <a:t>e.g. heights of human males: centered around 180cm (5</a:t>
            </a:r>
            <a:r>
              <a:rPr lang="ja-JP" altLang="en-US" dirty="0">
                <a:latin typeface="Arial" charset="0"/>
                <a:ea typeface="ＭＳ Ｐゴシック" charset="0"/>
              </a:rPr>
              <a:t>’</a:t>
            </a:r>
            <a:r>
              <a:rPr lang="en-US" dirty="0">
                <a:latin typeface="Arial" charset="0"/>
                <a:ea typeface="ＭＳ Ｐゴシック" charset="0"/>
              </a:rPr>
              <a:t>11</a:t>
            </a:r>
            <a:r>
              <a:rPr lang="ja-JP" altLang="en-US" dirty="0">
                <a:latin typeface="Arial" charset="0"/>
                <a:ea typeface="ＭＳ Ｐゴシック" charset="0"/>
              </a:rPr>
              <a:t>’’</a:t>
            </a:r>
            <a:r>
              <a:rPr lang="en-US" dirty="0">
                <a:latin typeface="Arial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dirty="0" err="1">
                <a:latin typeface="Arial" charset="0"/>
                <a:ea typeface="ＭＳ Ｐゴシック" charset="0"/>
              </a:rPr>
              <a:t>Zipf</a:t>
            </a:r>
            <a:r>
              <a:rPr lang="ja-JP" altLang="en-US" dirty="0">
                <a:latin typeface="Arial" charset="0"/>
                <a:ea typeface="ＭＳ Ｐゴシック" charset="0"/>
              </a:rPr>
              <a:t>’</a:t>
            </a:r>
            <a:r>
              <a:rPr lang="en-US" dirty="0">
                <a:latin typeface="Arial" charset="0"/>
                <a:ea typeface="ＭＳ Ｐゴシック" charset="0"/>
              </a:rPr>
              <a:t>s or power-law distribution (heavy tailed)</a:t>
            </a:r>
          </a:p>
          <a:p>
            <a:pPr lvl="2" eaLnBrk="1" hangingPunct="1"/>
            <a:r>
              <a:rPr lang="en-US" dirty="0">
                <a:latin typeface="Arial" charset="0"/>
                <a:ea typeface="ＭＳ Ｐゴシック" charset="0"/>
              </a:rPr>
              <a:t>e.g. city population sizes: NYC 8 million, but many, many small </a:t>
            </a:r>
            <a:r>
              <a:rPr lang="en-US" dirty="0" smtClean="0">
                <a:latin typeface="Arial" charset="0"/>
                <a:ea typeface="ＭＳ Ｐゴシック" charset="0"/>
              </a:rPr>
              <a:t>towns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212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76358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>
                <a:ea typeface="ＭＳ Ｐゴシック" charset="0"/>
                <a:cs typeface="ＭＳ Ｐゴシック" charset="0"/>
              </a:rPr>
              <a:t>Normal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distribution (human heights)</a:t>
            </a:r>
            <a:endParaRPr lang="en-US" sz="28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90600"/>
            <a:ext cx="531495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Line 6"/>
          <p:cNvSpPr>
            <a:spLocks noChangeShapeType="1"/>
          </p:cNvSpPr>
          <p:nvPr/>
        </p:nvSpPr>
        <p:spPr bwMode="auto">
          <a:xfrm flipH="1">
            <a:off x="5105400" y="1447800"/>
            <a:ext cx="838200" cy="228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6003925" y="1255713"/>
            <a:ext cx="24701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average value close to</a:t>
            </a:r>
          </a:p>
          <a:p>
            <a:pPr eaLnBrk="1" hangingPunct="1"/>
            <a:r>
              <a:rPr lang="en-US" sz="1800"/>
              <a:t>most typical</a:t>
            </a:r>
          </a:p>
        </p:txBody>
      </p:sp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4953000" y="1066800"/>
            <a:ext cx="0" cy="4038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>
            <a:off x="4800600" y="3352800"/>
            <a:ext cx="293688" cy="0"/>
          </a:xfrm>
          <a:prstGeom prst="line">
            <a:avLst/>
          </a:prstGeom>
          <a:noFill/>
          <a:ln w="28575" cap="rnd">
            <a:solidFill>
              <a:srgbClr val="CC006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1513" name="Line 10"/>
          <p:cNvSpPr>
            <a:spLocks noChangeShapeType="1"/>
          </p:cNvSpPr>
          <p:nvPr/>
        </p:nvSpPr>
        <p:spPr bwMode="auto">
          <a:xfrm flipH="1">
            <a:off x="5181600" y="3124200"/>
            <a:ext cx="685800" cy="2286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5927725" y="2855913"/>
            <a:ext cx="2203450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distribution close to </a:t>
            </a:r>
          </a:p>
          <a:p>
            <a:pPr eaLnBrk="1" hangingPunct="1"/>
            <a:r>
              <a:rPr lang="en-US" sz="1800"/>
              <a:t>symmetric around</a:t>
            </a:r>
          </a:p>
          <a:p>
            <a:pPr eaLnBrk="1" hangingPunct="1"/>
            <a:r>
              <a:rPr lang="en-US" sz="1800"/>
              <a:t>average value </a:t>
            </a:r>
          </a:p>
        </p:txBody>
      </p:sp>
    </p:spTree>
    <p:extLst>
      <p:ext uri="{BB962C8B-B14F-4D97-AF65-F5344CB8AC3E}">
        <p14:creationId xmlns:p14="http://schemas.microsoft.com/office/powerpoint/2010/main" val="906131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Heavy tails: max to min ratio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229600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High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ratio of max to min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human heights</a:t>
            </a:r>
          </a:p>
          <a:p>
            <a:pPr lvl="2" eaLnBrk="1" hangingPunct="1"/>
            <a:r>
              <a:rPr lang="en-US" dirty="0">
                <a:latin typeface="Arial" charset="0"/>
                <a:ea typeface="ＭＳ Ｐゴシック" charset="0"/>
              </a:rPr>
              <a:t>tallest man: 272cm (8</a:t>
            </a:r>
            <a:r>
              <a:rPr lang="ja-JP" altLang="en-US" dirty="0">
                <a:latin typeface="Arial" charset="0"/>
                <a:ea typeface="ＭＳ Ｐゴシック" charset="0"/>
              </a:rPr>
              <a:t>’</a:t>
            </a:r>
            <a:r>
              <a:rPr lang="en-US" dirty="0">
                <a:latin typeface="Arial" charset="0"/>
                <a:ea typeface="ＭＳ Ｐゴシック" charset="0"/>
              </a:rPr>
              <a:t>11</a:t>
            </a:r>
            <a:r>
              <a:rPr lang="ja-JP" altLang="en-US" dirty="0">
                <a:latin typeface="Arial" charset="0"/>
                <a:ea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</a:rPr>
              <a:t>), shortest man: (1</a:t>
            </a:r>
            <a:r>
              <a:rPr lang="ja-JP" altLang="en-US" dirty="0">
                <a:latin typeface="Arial" charset="0"/>
                <a:ea typeface="ＭＳ Ｐゴシック" charset="0"/>
              </a:rPr>
              <a:t>’</a:t>
            </a:r>
            <a:r>
              <a:rPr lang="en-US" dirty="0">
                <a:latin typeface="Arial" charset="0"/>
                <a:ea typeface="ＭＳ Ｐゴシック" charset="0"/>
              </a:rPr>
              <a:t>10</a:t>
            </a:r>
            <a:r>
              <a:rPr lang="ja-JP" altLang="en-US" dirty="0">
                <a:latin typeface="Arial" charset="0"/>
                <a:ea typeface="ＭＳ Ｐゴシック" charset="0"/>
              </a:rPr>
              <a:t>”</a:t>
            </a:r>
            <a:r>
              <a:rPr lang="en-US" dirty="0">
                <a:latin typeface="Arial" charset="0"/>
                <a:ea typeface="ＭＳ Ｐゴシック" charset="0"/>
              </a:rPr>
              <a:t>) </a:t>
            </a:r>
            <a:r>
              <a:rPr lang="en-US" i="1" dirty="0">
                <a:solidFill>
                  <a:srgbClr val="CC0066"/>
                </a:solidFill>
                <a:latin typeface="Arial" charset="0"/>
                <a:ea typeface="ＭＳ Ｐゴシック" charset="0"/>
              </a:rPr>
              <a:t>ratio: 4.8</a:t>
            </a:r>
            <a:r>
              <a:rPr lang="en-US" dirty="0">
                <a:latin typeface="Arial" charset="0"/>
                <a:ea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</a:rPr>
              <a:t>from the Guinness Book of world records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 city sizes</a:t>
            </a:r>
          </a:p>
          <a:p>
            <a:pPr lvl="2" eaLnBrk="1" hangingPunct="1"/>
            <a:r>
              <a:rPr lang="en-US" dirty="0">
                <a:latin typeface="Arial" charset="0"/>
                <a:ea typeface="ＭＳ Ｐゴシック" charset="0"/>
              </a:rPr>
              <a:t>NYC: pop. 8 million, Duffield, Virginia pop. 52, </a:t>
            </a:r>
            <a:r>
              <a:rPr lang="en-US" i="1" dirty="0">
                <a:solidFill>
                  <a:srgbClr val="CC0066"/>
                </a:solidFill>
                <a:latin typeface="Arial" charset="0"/>
                <a:ea typeface="ＭＳ Ｐゴシック" charset="0"/>
              </a:rPr>
              <a:t>ratio: 150,000</a:t>
            </a:r>
          </a:p>
        </p:txBody>
      </p:sp>
    </p:spTree>
    <p:extLst>
      <p:ext uri="{BB962C8B-B14F-4D97-AF65-F5344CB8AC3E}">
        <p14:creationId xmlns:p14="http://schemas.microsoft.com/office/powerpoint/2010/main" val="19998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990600"/>
            <a:ext cx="4495800" cy="38787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990600"/>
            <a:ext cx="4343400" cy="3747247"/>
          </a:xfrm>
          <a:prstGeom prst="rect">
            <a:avLst/>
          </a:prstGeom>
        </p:spPr>
      </p:pic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Power-law distribution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2200" y="1981200"/>
            <a:ext cx="2590800" cy="609600"/>
          </a:xfrm>
        </p:spPr>
        <p:txBody>
          <a:bodyPr/>
          <a:lstStyle/>
          <a:p>
            <a:pPr eaLnBrk="1" hangingPunct="1"/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linear scale</a:t>
            </a:r>
          </a:p>
        </p:txBody>
      </p:sp>
      <p:sp>
        <p:nvSpPr>
          <p:cNvPr id="22533" name="Rectangle 6"/>
          <p:cNvSpPr>
            <a:spLocks noChangeArrowheads="1"/>
          </p:cNvSpPr>
          <p:nvPr/>
        </p:nvSpPr>
        <p:spPr bwMode="auto">
          <a:xfrm>
            <a:off x="6629400" y="1905000"/>
            <a:ext cx="1905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dirty="0"/>
              <a:t>log-log scale</a:t>
            </a:r>
          </a:p>
        </p:txBody>
      </p:sp>
      <p:sp>
        <p:nvSpPr>
          <p:cNvPr id="22535" name="Rectangle 9"/>
          <p:cNvSpPr>
            <a:spLocks noChangeArrowheads="1"/>
          </p:cNvSpPr>
          <p:nvPr/>
        </p:nvSpPr>
        <p:spPr bwMode="auto">
          <a:xfrm>
            <a:off x="762000" y="4876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 dirty="0"/>
              <a:t>high skew (asymmetry)</a:t>
            </a:r>
          </a:p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 dirty="0"/>
              <a:t>straight line on a log-log plot</a:t>
            </a:r>
          </a:p>
        </p:txBody>
      </p:sp>
    </p:spTree>
    <p:extLst>
      <p:ext uri="{BB962C8B-B14F-4D97-AF65-F5344CB8AC3E}">
        <p14:creationId xmlns:p14="http://schemas.microsoft.com/office/powerpoint/2010/main" val="2299623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2400" dirty="0">
                <a:ea typeface="ＭＳ Ｐゴシック" charset="0"/>
                <a:cs typeface="ＭＳ Ｐゴシック" charset="0"/>
              </a:rPr>
              <a:t>Power laws are seemingly everywhere</a:t>
            </a:r>
            <a:br>
              <a:rPr lang="en-US" sz="2400" dirty="0">
                <a:ea typeface="ＭＳ Ｐゴシック" charset="0"/>
                <a:cs typeface="ＭＳ Ｐゴシック" charset="0"/>
              </a:rPr>
            </a:br>
            <a:r>
              <a:rPr lang="en-US" sz="1600" dirty="0">
                <a:ea typeface="ＭＳ Ｐゴシック" charset="0"/>
                <a:cs typeface="ＭＳ Ｐゴシック" charset="0"/>
              </a:rPr>
              <a:t>note: these are cumulative distributions, more about this in a bit…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3556" name="Group 17"/>
          <p:cNvGrpSpPr>
            <a:grpSpLocks/>
          </p:cNvGrpSpPr>
          <p:nvPr/>
        </p:nvGrpSpPr>
        <p:grpSpPr bwMode="auto">
          <a:xfrm>
            <a:off x="685800" y="990600"/>
            <a:ext cx="7569200" cy="4800600"/>
            <a:chOff x="236538" y="609600"/>
            <a:chExt cx="9085262" cy="6248400"/>
          </a:xfrm>
        </p:grpSpPr>
        <p:pic>
          <p:nvPicPr>
            <p:cNvPr id="2355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538" y="609600"/>
              <a:ext cx="8907462" cy="5862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59" name="Group 16"/>
            <p:cNvGrpSpPr>
              <a:grpSpLocks/>
            </p:cNvGrpSpPr>
            <p:nvPr/>
          </p:nvGrpSpPr>
          <p:grpSpPr bwMode="auto">
            <a:xfrm>
              <a:off x="762000" y="3167063"/>
              <a:ext cx="8559800" cy="3690937"/>
              <a:chOff x="762000" y="3167063"/>
              <a:chExt cx="8559800" cy="3690937"/>
            </a:xfrm>
          </p:grpSpPr>
          <p:sp>
            <p:nvSpPr>
              <p:cNvPr id="23560" name="Text Box 6"/>
              <p:cNvSpPr txBox="1">
                <a:spLocks noChangeArrowheads="1"/>
              </p:cNvSpPr>
              <p:nvPr/>
            </p:nvSpPr>
            <p:spPr bwMode="auto">
              <a:xfrm>
                <a:off x="1143000" y="3408363"/>
                <a:ext cx="12319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Moby Dick</a:t>
                </a:r>
              </a:p>
            </p:txBody>
          </p:sp>
          <p:sp>
            <p:nvSpPr>
              <p:cNvPr id="23561" name="Text Box 7"/>
              <p:cNvSpPr txBox="1">
                <a:spLocks noChangeArrowheads="1"/>
              </p:cNvSpPr>
              <p:nvPr/>
            </p:nvSpPr>
            <p:spPr bwMode="auto">
              <a:xfrm>
                <a:off x="3254796" y="3352800"/>
                <a:ext cx="27241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 dirty="0">
                    <a:latin typeface="Times New Roman" charset="0"/>
                  </a:rPr>
                  <a:t>scientific papers 1981-1997</a:t>
                </a:r>
              </a:p>
            </p:txBody>
          </p:sp>
          <p:sp>
            <p:nvSpPr>
              <p:cNvPr id="23562" name="Text Box 8"/>
              <p:cNvSpPr txBox="1">
                <a:spLocks noChangeArrowheads="1"/>
              </p:cNvSpPr>
              <p:nvPr/>
            </p:nvSpPr>
            <p:spPr bwMode="auto">
              <a:xfrm>
                <a:off x="6394450" y="3352800"/>
                <a:ext cx="274955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AOL users visiting sites </a:t>
                </a:r>
                <a:r>
                  <a:rPr lang="ja-JP" altLang="en-US" sz="1800">
                    <a:latin typeface="Times New Roman" charset="0"/>
                  </a:rPr>
                  <a:t>‘</a:t>
                </a:r>
                <a:r>
                  <a:rPr lang="en-US" sz="1800">
                    <a:latin typeface="Times New Roman" charset="0"/>
                  </a:rPr>
                  <a:t>97</a:t>
                </a:r>
              </a:p>
            </p:txBody>
          </p:sp>
          <p:sp>
            <p:nvSpPr>
              <p:cNvPr id="23563" name="Text Box 9"/>
              <p:cNvSpPr txBox="1">
                <a:spLocks noChangeArrowheads="1"/>
              </p:cNvSpPr>
              <p:nvPr/>
            </p:nvSpPr>
            <p:spPr bwMode="auto">
              <a:xfrm>
                <a:off x="762000" y="6491288"/>
                <a:ext cx="21844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bestsellers 1895-1965</a:t>
                </a:r>
              </a:p>
            </p:txBody>
          </p:sp>
          <p:sp>
            <p:nvSpPr>
              <p:cNvPr id="23564" name="Text Box 10"/>
              <p:cNvSpPr txBox="1">
                <a:spLocks noChangeArrowheads="1"/>
              </p:cNvSpPr>
              <p:nvPr/>
            </p:nvSpPr>
            <p:spPr bwMode="auto">
              <a:xfrm>
                <a:off x="3429000" y="6491288"/>
                <a:ext cx="263525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AT&amp;T customers on 1 day</a:t>
                </a:r>
              </a:p>
            </p:txBody>
          </p:sp>
          <p:sp>
            <p:nvSpPr>
              <p:cNvPr id="23565" name="Text Box 11"/>
              <p:cNvSpPr txBox="1">
                <a:spLocks noChangeArrowheads="1"/>
              </p:cNvSpPr>
              <p:nvPr/>
            </p:nvSpPr>
            <p:spPr bwMode="auto">
              <a:xfrm>
                <a:off x="6629400" y="6491288"/>
                <a:ext cx="26924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California 1910-1992</a:t>
                </a:r>
              </a:p>
            </p:txBody>
          </p:sp>
          <p:sp>
            <p:nvSpPr>
              <p:cNvPr id="23566" name="Rectangle 12"/>
              <p:cNvSpPr>
                <a:spLocks noChangeArrowheads="1"/>
              </p:cNvSpPr>
              <p:nvPr/>
            </p:nvSpPr>
            <p:spPr bwMode="auto">
              <a:xfrm>
                <a:off x="990600" y="3190875"/>
                <a:ext cx="1598613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7" name="Rectangle 13"/>
              <p:cNvSpPr>
                <a:spLocks noChangeArrowheads="1"/>
              </p:cNvSpPr>
              <p:nvPr/>
            </p:nvSpPr>
            <p:spPr bwMode="auto">
              <a:xfrm>
                <a:off x="3930650" y="3167063"/>
                <a:ext cx="1598613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8" name="Rectangle 14"/>
              <p:cNvSpPr>
                <a:spLocks noChangeArrowheads="1"/>
              </p:cNvSpPr>
              <p:nvPr/>
            </p:nvSpPr>
            <p:spPr bwMode="auto">
              <a:xfrm>
                <a:off x="6926263" y="3176588"/>
                <a:ext cx="1598612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69" name="Rectangle 15"/>
              <p:cNvSpPr>
                <a:spLocks noChangeArrowheads="1"/>
              </p:cNvSpPr>
              <p:nvPr/>
            </p:nvSpPr>
            <p:spPr bwMode="auto">
              <a:xfrm>
                <a:off x="990600" y="6172200"/>
                <a:ext cx="1598613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0" name="Rectangle 16"/>
              <p:cNvSpPr>
                <a:spLocks noChangeArrowheads="1"/>
              </p:cNvSpPr>
              <p:nvPr/>
            </p:nvSpPr>
            <p:spPr bwMode="auto">
              <a:xfrm>
                <a:off x="3657600" y="6172200"/>
                <a:ext cx="2286000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3571" name="Rectangle 17"/>
              <p:cNvSpPr>
                <a:spLocks noChangeArrowheads="1"/>
              </p:cNvSpPr>
              <p:nvPr/>
            </p:nvSpPr>
            <p:spPr bwMode="auto">
              <a:xfrm>
                <a:off x="6553200" y="6172200"/>
                <a:ext cx="2286000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3557" name="Rectangle 14"/>
          <p:cNvSpPr>
            <a:spLocks noChangeArrowheads="1"/>
          </p:cNvSpPr>
          <p:nvPr/>
        </p:nvSpPr>
        <p:spPr bwMode="auto">
          <a:xfrm>
            <a:off x="381000" y="6396038"/>
            <a:ext cx="876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/>
              <a:t>Source:MEJ Newman, </a:t>
            </a:r>
            <a:r>
              <a:rPr lang="ja-JP" altLang="en-US" sz="1200" b="1"/>
              <a:t>’</a:t>
            </a:r>
            <a:r>
              <a:rPr lang="en-US" sz="1200" b="1"/>
              <a:t>Power laws, Pareto distributions and Zipf</a:t>
            </a:r>
            <a:r>
              <a:rPr lang="ja-JP" altLang="en-US" sz="1200" b="1"/>
              <a:t>’</a:t>
            </a:r>
            <a:r>
              <a:rPr lang="en-US" sz="1200" b="1"/>
              <a:t>s law</a:t>
            </a:r>
            <a:r>
              <a:rPr lang="ja-JP" altLang="en-US" sz="1200" b="1"/>
              <a:t>’</a:t>
            </a:r>
            <a:r>
              <a:rPr lang="en-US" sz="1200" b="1"/>
              <a:t>, </a:t>
            </a:r>
            <a:r>
              <a:rPr lang="en-US" sz="1200" i="1"/>
              <a:t>Contemporary Physics</a:t>
            </a:r>
            <a:r>
              <a:rPr lang="en-US" sz="1200"/>
              <a:t> </a:t>
            </a:r>
            <a:r>
              <a:rPr lang="en-US" sz="1200" b="1"/>
              <a:t>46</a:t>
            </a:r>
            <a:r>
              <a:rPr lang="en-US" sz="1200"/>
              <a:t>, 323–351 (2005)</a:t>
            </a:r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2256861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Yet more power laws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8229600" cy="5257800"/>
          </a:xfrm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4580" name="Group 17"/>
          <p:cNvGrpSpPr>
            <a:grpSpLocks/>
          </p:cNvGrpSpPr>
          <p:nvPr/>
        </p:nvGrpSpPr>
        <p:grpSpPr bwMode="auto">
          <a:xfrm>
            <a:off x="685800" y="1219200"/>
            <a:ext cx="7848600" cy="4876800"/>
            <a:chOff x="236538" y="685800"/>
            <a:chExt cx="8907462" cy="6172200"/>
          </a:xfrm>
        </p:grpSpPr>
        <p:pic>
          <p:nvPicPr>
            <p:cNvPr id="2458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538" y="685800"/>
              <a:ext cx="8907462" cy="5827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583" name="Group 16"/>
            <p:cNvGrpSpPr>
              <a:grpSpLocks/>
            </p:cNvGrpSpPr>
            <p:nvPr/>
          </p:nvGrpSpPr>
          <p:grpSpPr bwMode="auto">
            <a:xfrm>
              <a:off x="685800" y="3124200"/>
              <a:ext cx="8229600" cy="3733800"/>
              <a:chOff x="685800" y="3124200"/>
              <a:chExt cx="8229600" cy="3733800"/>
            </a:xfrm>
          </p:grpSpPr>
          <p:sp>
            <p:nvSpPr>
              <p:cNvPr id="24584" name="Text Box 5"/>
              <p:cNvSpPr txBox="1">
                <a:spLocks noChangeArrowheads="1"/>
              </p:cNvSpPr>
              <p:nvPr/>
            </p:nvSpPr>
            <p:spPr bwMode="auto">
              <a:xfrm>
                <a:off x="1447800" y="3429000"/>
                <a:ext cx="7620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Moon</a:t>
                </a:r>
              </a:p>
            </p:txBody>
          </p:sp>
          <p:sp>
            <p:nvSpPr>
              <p:cNvPr id="24585" name="Rectangle 6"/>
              <p:cNvSpPr>
                <a:spLocks noChangeArrowheads="1"/>
              </p:cNvSpPr>
              <p:nvPr/>
            </p:nvSpPr>
            <p:spPr bwMode="auto">
              <a:xfrm>
                <a:off x="838200" y="3200400"/>
                <a:ext cx="2024063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86" name="Text Box 7"/>
              <p:cNvSpPr txBox="1">
                <a:spLocks noChangeArrowheads="1"/>
              </p:cNvSpPr>
              <p:nvPr/>
            </p:nvSpPr>
            <p:spPr bwMode="auto">
              <a:xfrm>
                <a:off x="4114800" y="3429000"/>
                <a:ext cx="15240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Solar flares</a:t>
                </a:r>
              </a:p>
            </p:txBody>
          </p:sp>
          <p:sp>
            <p:nvSpPr>
              <p:cNvPr id="24587" name="Rectangle 8"/>
              <p:cNvSpPr>
                <a:spLocks noChangeArrowheads="1"/>
              </p:cNvSpPr>
              <p:nvPr/>
            </p:nvSpPr>
            <p:spPr bwMode="auto">
              <a:xfrm>
                <a:off x="3733800" y="3200400"/>
                <a:ext cx="2024063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88" name="Text Box 9"/>
              <p:cNvSpPr txBox="1">
                <a:spLocks noChangeArrowheads="1"/>
              </p:cNvSpPr>
              <p:nvPr/>
            </p:nvSpPr>
            <p:spPr bwMode="auto">
              <a:xfrm>
                <a:off x="6858000" y="3352800"/>
                <a:ext cx="19050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wars (1816-1980)</a:t>
                </a:r>
              </a:p>
            </p:txBody>
          </p:sp>
          <p:sp>
            <p:nvSpPr>
              <p:cNvPr id="24589" name="Rectangle 10"/>
              <p:cNvSpPr>
                <a:spLocks noChangeArrowheads="1"/>
              </p:cNvSpPr>
              <p:nvPr/>
            </p:nvSpPr>
            <p:spPr bwMode="auto">
              <a:xfrm>
                <a:off x="6705600" y="3124200"/>
                <a:ext cx="2024063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0" name="Text Box 11"/>
              <p:cNvSpPr txBox="1">
                <a:spLocks noChangeArrowheads="1"/>
              </p:cNvSpPr>
              <p:nvPr/>
            </p:nvSpPr>
            <p:spPr bwMode="auto">
              <a:xfrm>
                <a:off x="685800" y="6491288"/>
                <a:ext cx="25146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richest individuals 2003</a:t>
                </a:r>
              </a:p>
            </p:txBody>
          </p:sp>
          <p:sp>
            <p:nvSpPr>
              <p:cNvPr id="24591" name="Rectangle 12"/>
              <p:cNvSpPr>
                <a:spLocks noChangeArrowheads="1"/>
              </p:cNvSpPr>
              <p:nvPr/>
            </p:nvSpPr>
            <p:spPr bwMode="auto">
              <a:xfrm>
                <a:off x="685800" y="6172200"/>
                <a:ext cx="2286000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2" name="Text Box 13"/>
              <p:cNvSpPr txBox="1">
                <a:spLocks noChangeArrowheads="1"/>
              </p:cNvSpPr>
              <p:nvPr/>
            </p:nvSpPr>
            <p:spPr bwMode="auto">
              <a:xfrm>
                <a:off x="3657600" y="6491288"/>
                <a:ext cx="25146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US family names 1990</a:t>
                </a:r>
              </a:p>
            </p:txBody>
          </p:sp>
          <p:sp>
            <p:nvSpPr>
              <p:cNvPr id="24593" name="Rectangle 14"/>
              <p:cNvSpPr>
                <a:spLocks noChangeArrowheads="1"/>
              </p:cNvSpPr>
              <p:nvPr/>
            </p:nvSpPr>
            <p:spPr bwMode="auto">
              <a:xfrm>
                <a:off x="3657600" y="6172200"/>
                <a:ext cx="2286000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4" name="Rectangle 15"/>
              <p:cNvSpPr>
                <a:spLocks noChangeArrowheads="1"/>
              </p:cNvSpPr>
              <p:nvPr/>
            </p:nvSpPr>
            <p:spPr bwMode="auto">
              <a:xfrm>
                <a:off x="6629400" y="6172200"/>
                <a:ext cx="2286000" cy="257175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24595" name="Text Box 17"/>
              <p:cNvSpPr txBox="1">
                <a:spLocks noChangeArrowheads="1"/>
              </p:cNvSpPr>
              <p:nvPr/>
            </p:nvSpPr>
            <p:spPr bwMode="auto">
              <a:xfrm>
                <a:off x="6858000" y="6491288"/>
                <a:ext cx="19050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4572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9144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1371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18288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1800">
                    <a:latin typeface="Times New Roman" charset="0"/>
                  </a:rPr>
                  <a:t>US cities 2003</a:t>
                </a:r>
              </a:p>
            </p:txBody>
          </p:sp>
        </p:grpSp>
      </p:grpSp>
      <p:sp>
        <p:nvSpPr>
          <p:cNvPr id="24581" name="Rectangle 14"/>
          <p:cNvSpPr>
            <a:spLocks noChangeArrowheads="1"/>
          </p:cNvSpPr>
          <p:nvPr/>
        </p:nvSpPr>
        <p:spPr bwMode="auto">
          <a:xfrm>
            <a:off x="381000" y="6396038"/>
            <a:ext cx="876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/>
              <a:t>Source:MEJ Newman, </a:t>
            </a:r>
            <a:r>
              <a:rPr lang="ja-JP" altLang="en-US" sz="1200" b="1"/>
              <a:t>’</a:t>
            </a:r>
            <a:r>
              <a:rPr lang="en-US" sz="1200" b="1"/>
              <a:t>Power laws, Pareto distributions and Zipf</a:t>
            </a:r>
            <a:r>
              <a:rPr lang="ja-JP" altLang="en-US" sz="1200" b="1"/>
              <a:t>’</a:t>
            </a:r>
            <a:r>
              <a:rPr lang="en-US" sz="1200" b="1"/>
              <a:t>s law</a:t>
            </a:r>
            <a:r>
              <a:rPr lang="ja-JP" altLang="en-US" sz="1200" b="1"/>
              <a:t>’</a:t>
            </a:r>
            <a:r>
              <a:rPr lang="en-US" sz="1200" b="1"/>
              <a:t>, </a:t>
            </a:r>
            <a:r>
              <a:rPr lang="en-US" sz="1200" i="1"/>
              <a:t>Contemporary Physics</a:t>
            </a:r>
            <a:r>
              <a:rPr lang="en-US" sz="1200"/>
              <a:t> </a:t>
            </a:r>
            <a:r>
              <a:rPr lang="en-US" sz="1200" b="1"/>
              <a:t>46</a:t>
            </a:r>
            <a:r>
              <a:rPr lang="en-US" sz="1200"/>
              <a:t>, 323–351 (2005)</a:t>
            </a:r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2247007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Power law distribution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Straight line on a log-log plot</a:t>
            </a:r>
          </a:p>
          <a:p>
            <a:pPr marL="0" indent="0" eaLnBrk="1" hangingPunct="1"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err="1">
                <a:latin typeface="Arial" charset="0"/>
                <a:ea typeface="ＭＳ Ｐゴシック" charset="0"/>
                <a:cs typeface="ＭＳ Ｐゴシック" charset="0"/>
              </a:rPr>
              <a:t>Exponentiate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both sides to get that </a:t>
            </a:r>
            <a:r>
              <a:rPr lang="en-US" i="1" dirty="0">
                <a:latin typeface="Arial" charset="0"/>
                <a:ea typeface="ＭＳ Ｐゴシック" charset="0"/>
                <a:cs typeface="ＭＳ Ｐゴシック" charset="0"/>
              </a:rPr>
              <a:t>p(x)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, the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probability of observing an item of size 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‘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x</a:t>
            </a:r>
            <a:r>
              <a:rPr lang="ja-JP" altLang="en-US" dirty="0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is given by</a:t>
            </a: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315710"/>
              </p:ext>
            </p:extLst>
          </p:nvPr>
        </p:nvGraphicFramePr>
        <p:xfrm>
          <a:off x="3505200" y="4191000"/>
          <a:ext cx="20637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19" name="Equation" r:id="rId3" imgW="774360" imgH="228600" progId="Equation.3">
                  <p:embed/>
                </p:oleObj>
              </mc:Choice>
              <mc:Fallback>
                <p:oleObj name="Equation" r:id="rId3" imgW="7743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191000"/>
                        <a:ext cx="20637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516643"/>
              </p:ext>
            </p:extLst>
          </p:nvPr>
        </p:nvGraphicFramePr>
        <p:xfrm>
          <a:off x="2819400" y="2286000"/>
          <a:ext cx="32908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020" name="Equation" r:id="rId5" imgW="1333440" imgH="203040" progId="Equation.3">
                  <p:embed/>
                </p:oleObj>
              </mc:Choice>
              <mc:Fallback>
                <p:oleObj name="Equation" r:id="rId5" imgW="1333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286000"/>
                        <a:ext cx="3290888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Line 6"/>
          <p:cNvSpPr>
            <a:spLocks noChangeShapeType="1"/>
          </p:cNvSpPr>
          <p:nvPr/>
        </p:nvSpPr>
        <p:spPr bwMode="auto">
          <a:xfrm flipV="1">
            <a:off x="3962400" y="4724400"/>
            <a:ext cx="838200" cy="304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1828800" y="5029200"/>
            <a:ext cx="2971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normalization</a:t>
            </a:r>
            <a:br>
              <a:rPr lang="en-US" sz="1800"/>
            </a:br>
            <a:r>
              <a:rPr lang="en-US" sz="1800"/>
              <a:t>constant (probabilities over all </a:t>
            </a:r>
            <a:r>
              <a:rPr lang="en-US" sz="1800" i="1"/>
              <a:t>x</a:t>
            </a:r>
            <a:r>
              <a:rPr lang="en-US" sz="1800"/>
              <a:t> must sum to 1)</a:t>
            </a: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H="1" flipV="1">
            <a:off x="5486400" y="4572000"/>
            <a:ext cx="0" cy="533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5241925" y="5138738"/>
            <a:ext cx="2424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power law exponent </a:t>
            </a:r>
            <a:r>
              <a:rPr lang="en-US" sz="1800">
                <a:latin typeface="Symbol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074156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 Black" charset="0"/>
                <a:ea typeface="ＭＳ Ｐゴシック" charset="0"/>
                <a:cs typeface="ＭＳ Ｐゴシック" charset="0"/>
              </a:rPr>
              <a:t>What does it mean to be scale free?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620000" cy="441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 power law looks the same no mater what scale we look at it on (2 to 50 or 200 to 5000)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Only true of a power-law distribution!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p(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bx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= g(b) p(x) – shape of the distribution is unchanged except for a multiplicative constant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p(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bx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= (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bx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r>
              <a:rPr lang="en-US" sz="2400" baseline="30000" dirty="0">
                <a:latin typeface="Symbol" charset="0"/>
                <a:ea typeface="ＭＳ Ｐゴシック" charset="0"/>
                <a:cs typeface="ＭＳ Ｐゴシック" charset="0"/>
              </a:rPr>
              <a:t>-a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= b</a:t>
            </a:r>
            <a:r>
              <a:rPr lang="en-US" sz="2400" baseline="30000" dirty="0">
                <a:latin typeface="Symbol" charset="0"/>
                <a:ea typeface="ＭＳ Ｐゴシック" charset="0"/>
                <a:cs typeface="ＭＳ Ｐゴシック" charset="0"/>
              </a:rPr>
              <a:t>-a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x</a:t>
            </a:r>
            <a:r>
              <a:rPr lang="en-US" sz="2400" baseline="30000" dirty="0">
                <a:latin typeface="Symbol" charset="0"/>
                <a:ea typeface="ＭＳ Ｐゴシック" charset="0"/>
                <a:cs typeface="ＭＳ Ｐゴシック" charset="0"/>
              </a:rPr>
              <a:t>-a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 flipV="1">
            <a:off x="5813425" y="4114800"/>
            <a:ext cx="0" cy="2362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5432425" y="6248400"/>
            <a:ext cx="2895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5965825" y="4419600"/>
            <a:ext cx="1524000" cy="1676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6871" name="Line 8"/>
          <p:cNvSpPr>
            <a:spLocks noChangeShapeType="1"/>
          </p:cNvSpPr>
          <p:nvPr/>
        </p:nvSpPr>
        <p:spPr bwMode="auto">
          <a:xfrm>
            <a:off x="6194425" y="4648200"/>
            <a:ext cx="495300" cy="5334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2" name="Text Box 9"/>
          <p:cNvSpPr txBox="1">
            <a:spLocks noChangeArrowheads="1"/>
          </p:cNvSpPr>
          <p:nvPr/>
        </p:nvSpPr>
        <p:spPr bwMode="auto">
          <a:xfrm>
            <a:off x="7702550" y="6284913"/>
            <a:ext cx="755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log(x)</a:t>
            </a:r>
          </a:p>
        </p:txBody>
      </p:sp>
      <p:sp>
        <p:nvSpPr>
          <p:cNvPr id="36873" name="Text Box 10"/>
          <p:cNvSpPr txBox="1">
            <a:spLocks noChangeArrowheads="1"/>
          </p:cNvSpPr>
          <p:nvPr/>
        </p:nvSpPr>
        <p:spPr bwMode="auto">
          <a:xfrm>
            <a:off x="4572000" y="4953000"/>
            <a:ext cx="1035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log(p(x))</a:t>
            </a:r>
          </a:p>
        </p:txBody>
      </p:sp>
      <p:sp>
        <p:nvSpPr>
          <p:cNvPr id="36874" name="Line 14"/>
          <p:cNvSpPr>
            <a:spLocks noChangeShapeType="1"/>
          </p:cNvSpPr>
          <p:nvPr/>
        </p:nvSpPr>
        <p:spPr bwMode="auto">
          <a:xfrm>
            <a:off x="6956425" y="5486400"/>
            <a:ext cx="495300" cy="5334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6875" name="Freeform 18"/>
          <p:cNvSpPr>
            <a:spLocks/>
          </p:cNvSpPr>
          <p:nvPr/>
        </p:nvSpPr>
        <p:spPr bwMode="auto">
          <a:xfrm>
            <a:off x="6575425" y="4787900"/>
            <a:ext cx="812800" cy="927100"/>
          </a:xfrm>
          <a:custGeom>
            <a:avLst/>
            <a:gdLst>
              <a:gd name="T0" fmla="*/ 0 w 512"/>
              <a:gd name="T1" fmla="*/ 2147483647 h 584"/>
              <a:gd name="T2" fmla="*/ 2147483647 w 512"/>
              <a:gd name="T3" fmla="*/ 2147483647 h 584"/>
              <a:gd name="T4" fmla="*/ 2147483647 w 512"/>
              <a:gd name="T5" fmla="*/ 2147483647 h 584"/>
              <a:gd name="T6" fmla="*/ 2147483647 w 512"/>
              <a:gd name="T7" fmla="*/ 2147483647 h 584"/>
              <a:gd name="T8" fmla="*/ 0 60000 65536"/>
              <a:gd name="T9" fmla="*/ 0 60000 65536"/>
              <a:gd name="T10" fmla="*/ 0 60000 65536"/>
              <a:gd name="T11" fmla="*/ 0 60000 65536"/>
              <a:gd name="T12" fmla="*/ 0 w 512"/>
              <a:gd name="T13" fmla="*/ 0 h 584"/>
              <a:gd name="T14" fmla="*/ 512 w 512"/>
              <a:gd name="T15" fmla="*/ 584 h 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12" h="584">
                <a:moveTo>
                  <a:pt x="0" y="8"/>
                </a:moveTo>
                <a:cubicBezTo>
                  <a:pt x="104" y="4"/>
                  <a:pt x="208" y="0"/>
                  <a:pt x="288" y="56"/>
                </a:cubicBezTo>
                <a:cubicBezTo>
                  <a:pt x="368" y="112"/>
                  <a:pt x="448" y="256"/>
                  <a:pt x="480" y="344"/>
                </a:cubicBezTo>
                <a:cubicBezTo>
                  <a:pt x="512" y="432"/>
                  <a:pt x="496" y="508"/>
                  <a:pt x="480" y="584"/>
                </a:cubicBezTo>
              </a:path>
            </a:pathLst>
          </a:custGeom>
          <a:noFill/>
          <a:ln w="19050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6876" name="Text Box 19"/>
          <p:cNvSpPr txBox="1">
            <a:spLocks noChangeArrowheads="1"/>
          </p:cNvSpPr>
          <p:nvPr/>
        </p:nvSpPr>
        <p:spPr bwMode="auto">
          <a:xfrm>
            <a:off x="7337425" y="4724400"/>
            <a:ext cx="920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33CC"/>
                </a:solidFill>
              </a:rPr>
              <a:t>x →b*x</a:t>
            </a:r>
          </a:p>
        </p:txBody>
      </p:sp>
    </p:spTree>
    <p:extLst>
      <p:ext uri="{BB962C8B-B14F-4D97-AF65-F5344CB8AC3E}">
        <p14:creationId xmlns:p14="http://schemas.microsoft.com/office/powerpoint/2010/main" val="119835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latin typeface="Arial Black" charset="0"/>
                <a:ea typeface="ＭＳ Ｐゴシック" charset="0"/>
                <a:cs typeface="ＭＳ Ｐゴシック" charset="0"/>
              </a:rPr>
              <a:t>Fitting power-law distributions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620000" cy="441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Most common and not very accurate method:</a:t>
            </a:r>
          </a:p>
          <a:p>
            <a:pPr lvl="1" eaLnBrk="1" hangingPunct="1"/>
            <a:r>
              <a:rPr lang="en-US" sz="2000" dirty="0">
                <a:latin typeface="Arial" charset="0"/>
                <a:ea typeface="ＭＳ Ｐゴシック" charset="0"/>
              </a:rPr>
              <a:t>Bin the different values of x and create a frequency histogram</a:t>
            </a:r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 flipV="1">
            <a:off x="2514600" y="2286000"/>
            <a:ext cx="0" cy="2895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2209800" y="5105400"/>
            <a:ext cx="41148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5791200" y="5334000"/>
            <a:ext cx="628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ln(x)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685800" y="2743200"/>
            <a:ext cx="1428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ln(# of times</a:t>
            </a:r>
            <a:br>
              <a:rPr lang="en-US" sz="1800"/>
            </a:br>
            <a:r>
              <a:rPr lang="en-US" sz="1800"/>
              <a:t>x occurred)</a:t>
            </a:r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593725" y="5827713"/>
            <a:ext cx="7940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x can represent various quantities, the indegree of a node, the magnitude of an earthquake, the frequency of a word in text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6232525" y="2474913"/>
            <a:ext cx="23780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ln(</a:t>
            </a:r>
            <a:r>
              <a:rPr lang="en-US" sz="1800" i="1"/>
              <a:t>x</a:t>
            </a:r>
            <a:r>
              <a:rPr lang="en-US" sz="1800"/>
              <a:t>) is the natural</a:t>
            </a:r>
          </a:p>
          <a:p>
            <a:pPr eaLnBrk="1" hangingPunct="1"/>
            <a:r>
              <a:rPr lang="en-US" sz="1800"/>
              <a:t>logarithm of x,</a:t>
            </a:r>
          </a:p>
          <a:p>
            <a:pPr eaLnBrk="1" hangingPunct="1"/>
            <a:r>
              <a:rPr lang="en-US" sz="1800"/>
              <a:t>but any other base of the logarithm will give the same exponent of </a:t>
            </a:r>
            <a:r>
              <a:rPr lang="en-US" sz="1800">
                <a:latin typeface="Symbol" charset="0"/>
                <a:cs typeface="Symbol" charset="0"/>
              </a:rPr>
              <a:t>a</a:t>
            </a:r>
            <a:r>
              <a:rPr lang="en-US" sz="1800"/>
              <a:t> because</a:t>
            </a:r>
          </a:p>
          <a:p>
            <a:pPr eaLnBrk="1" hangingPunct="1"/>
            <a:r>
              <a:rPr lang="en-US" sz="1800"/>
              <a:t>log</a:t>
            </a:r>
            <a:r>
              <a:rPr lang="en-US" sz="1800" baseline="-25000"/>
              <a:t>10</a:t>
            </a:r>
            <a:r>
              <a:rPr lang="en-US" sz="1800"/>
              <a:t>(</a:t>
            </a:r>
            <a:r>
              <a:rPr lang="en-US" sz="1800" i="1"/>
              <a:t>x</a:t>
            </a:r>
            <a:r>
              <a:rPr lang="en-US" sz="1800"/>
              <a:t>) = ln(</a:t>
            </a:r>
            <a:r>
              <a:rPr lang="en-US" sz="1800" i="1"/>
              <a:t>x</a:t>
            </a:r>
            <a:r>
              <a:rPr lang="en-US" sz="1800"/>
              <a:t>)/ln(10)</a:t>
            </a:r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2655888" y="2722563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2819400" y="286385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2973388" y="2906713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3124200" y="312420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3276600" y="327660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3" name="Oval 15"/>
          <p:cNvSpPr>
            <a:spLocks noChangeArrowheads="1"/>
          </p:cNvSpPr>
          <p:nvPr/>
        </p:nvSpPr>
        <p:spPr bwMode="auto">
          <a:xfrm>
            <a:off x="3429000" y="3386138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4" name="Oval 16"/>
          <p:cNvSpPr>
            <a:spLocks noChangeArrowheads="1"/>
          </p:cNvSpPr>
          <p:nvPr/>
        </p:nvSpPr>
        <p:spPr bwMode="auto">
          <a:xfrm>
            <a:off x="3581400" y="3570288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3733800" y="373380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3897313" y="3884613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4038600" y="403860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4191000" y="419100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4321175" y="4376738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4451350" y="4518025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11" name="Oval 23"/>
          <p:cNvSpPr>
            <a:spLocks noChangeArrowheads="1"/>
          </p:cNvSpPr>
          <p:nvPr/>
        </p:nvSpPr>
        <p:spPr bwMode="auto">
          <a:xfrm>
            <a:off x="4648200" y="464820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4833938" y="475615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4953000" y="4953000"/>
            <a:ext cx="76200" cy="76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7914" name="Line 27"/>
          <p:cNvSpPr>
            <a:spLocks noChangeShapeType="1"/>
          </p:cNvSpPr>
          <p:nvPr/>
        </p:nvSpPr>
        <p:spPr bwMode="auto">
          <a:xfrm>
            <a:off x="2286000" y="2438400"/>
            <a:ext cx="3048000" cy="2819400"/>
          </a:xfrm>
          <a:prstGeom prst="line">
            <a:avLst/>
          </a:prstGeom>
          <a:noFill/>
          <a:ln w="28575">
            <a:solidFill>
              <a:srgbClr val="0033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77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>
                <a:latin typeface="Arial Black" charset="0"/>
                <a:ea typeface="ＭＳ Ｐゴシック" charset="0"/>
                <a:cs typeface="ＭＳ Ｐゴシック" charset="0"/>
              </a:rPr>
              <a:t>Example on an artificially generated data set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2578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Take 1 million random numbers from a distribution with </a:t>
            </a:r>
            <a:r>
              <a:rPr lang="en-US">
                <a:latin typeface="Symbol" charset="0"/>
                <a:ea typeface="ＭＳ Ｐゴシック" charset="0"/>
                <a:cs typeface="ＭＳ Ｐゴシック" charset="0"/>
              </a:rPr>
              <a:t>a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= 2.5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Can be generated using the so-called</a:t>
            </a:r>
            <a:br>
              <a:rPr lang="en-US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‘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transformation method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Generate random numbers r on the unit interval</a:t>
            </a:r>
            <a:br>
              <a:rPr lang="en-US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>
                <a:latin typeface="Arial" charset="0"/>
                <a:ea typeface="ＭＳ Ｐゴシック" charset="0"/>
                <a:cs typeface="Arial" charset="0"/>
              </a:rPr>
              <a:t>≤</a:t>
            </a:r>
            <a:r>
              <a:rPr lang="en-US" i="1">
                <a:latin typeface="Arial" charset="0"/>
                <a:ea typeface="ＭＳ Ｐゴシック" charset="0"/>
                <a:cs typeface="Arial" charset="0"/>
              </a:rPr>
              <a:t>r</a:t>
            </a:r>
            <a:r>
              <a:rPr lang="en-US">
                <a:latin typeface="Arial" charset="0"/>
                <a:ea typeface="ＭＳ Ｐゴシック" charset="0"/>
                <a:cs typeface="Arial" charset="0"/>
              </a:rPr>
              <a:t>&lt;1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Arial" charset="0"/>
              </a:rPr>
              <a:t>then </a:t>
            </a:r>
            <a:r>
              <a:rPr lang="en-US" i="1">
                <a:latin typeface="Arial" charset="0"/>
                <a:ea typeface="ＭＳ Ｐゴシック" charset="0"/>
                <a:cs typeface="Arial" charset="0"/>
              </a:rPr>
              <a:t>x </a:t>
            </a:r>
            <a:r>
              <a:rPr lang="en-US">
                <a:latin typeface="Arial" charset="0"/>
                <a:ea typeface="ＭＳ Ｐゴシック" charset="0"/>
                <a:cs typeface="Arial" charset="0"/>
              </a:rPr>
              <a:t>= (1-</a:t>
            </a:r>
            <a:r>
              <a:rPr lang="en-US" i="1">
                <a:latin typeface="Arial" charset="0"/>
                <a:ea typeface="ＭＳ Ｐゴシック" charset="0"/>
                <a:cs typeface="Arial" charset="0"/>
              </a:rPr>
              <a:t>r</a:t>
            </a:r>
            <a:r>
              <a:rPr lang="en-US">
                <a:latin typeface="Arial" charset="0"/>
                <a:ea typeface="ＭＳ Ｐゴシック" charset="0"/>
                <a:cs typeface="Arial" charset="0"/>
              </a:rPr>
              <a:t>)</a:t>
            </a:r>
            <a:r>
              <a:rPr lang="en-US" baseline="30000">
                <a:latin typeface="Symbol" charset="0"/>
                <a:ea typeface="ＭＳ Ｐゴシック" charset="0"/>
                <a:cs typeface="Arial" charset="0"/>
              </a:rPr>
              <a:t>-1/(a-1)</a:t>
            </a:r>
            <a:r>
              <a:rPr lang="en-US">
                <a:latin typeface="Arial" charset="0"/>
                <a:ea typeface="ＭＳ Ｐゴシック" charset="0"/>
                <a:cs typeface="Arial" charset="0"/>
              </a:rPr>
              <a:t> is a random power law distributed real number in the range 1 ≤ </a:t>
            </a:r>
            <a:r>
              <a:rPr lang="en-US" i="1">
                <a:latin typeface="Arial" charset="0"/>
                <a:ea typeface="ＭＳ Ｐゴシック" charset="0"/>
                <a:cs typeface="Arial" charset="0"/>
              </a:rPr>
              <a:t>x</a:t>
            </a:r>
            <a:r>
              <a:rPr lang="en-US">
                <a:latin typeface="Arial" charset="0"/>
                <a:ea typeface="ＭＳ Ｐゴシック" charset="0"/>
                <a:cs typeface="Arial" charset="0"/>
              </a:rPr>
              <a:t> &lt; </a:t>
            </a:r>
            <a:r>
              <a:rPr lang="en-US">
                <a:latin typeface="Arial" charset="0"/>
                <a:ea typeface="ＭＳ Ｐゴシック" charset="0"/>
                <a:cs typeface="Arial" charset="0"/>
                <a:sym typeface="Symbol" charset="0"/>
              </a:rPr>
              <a:t></a:t>
            </a:r>
          </a:p>
        </p:txBody>
      </p:sp>
    </p:spTree>
    <p:extLst>
      <p:ext uri="{BB962C8B-B14F-4D97-AF65-F5344CB8AC3E}">
        <p14:creationId xmlns:p14="http://schemas.microsoft.com/office/powerpoint/2010/main" val="261226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Linear scale plot of straight bin of the data</a:t>
            </a:r>
          </a:p>
        </p:txBody>
      </p:sp>
      <p:pic>
        <p:nvPicPr>
          <p:cNvPr id="3072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2286000"/>
            <a:ext cx="5668963" cy="4251325"/>
          </a:xfrm>
          <a:noFill/>
        </p:spPr>
      </p:pic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533400" y="1066800"/>
            <a:ext cx="8610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 dirty="0" smtClean="0"/>
              <a:t>Number of times </a:t>
            </a:r>
            <a:r>
              <a:rPr lang="en-US" sz="2400" dirty="0"/>
              <a:t>1 or 3843 or 99723 </a:t>
            </a:r>
            <a:r>
              <a:rPr lang="en-US" sz="2400" dirty="0" err="1" smtClean="0"/>
              <a:t>occured</a:t>
            </a:r>
            <a:endParaRPr lang="en-US" sz="2400" dirty="0"/>
          </a:p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 dirty="0"/>
              <a:t>Power-law relationship not as apparent</a:t>
            </a:r>
          </a:p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 dirty="0"/>
              <a:t>Only makes sense to look at smallest bins</a:t>
            </a:r>
          </a:p>
        </p:txBody>
      </p:sp>
      <p:pic>
        <p:nvPicPr>
          <p:cNvPr id="3072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8" y="2286000"/>
            <a:ext cx="384016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6689725" y="5446713"/>
            <a:ext cx="1428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whole range</a:t>
            </a:r>
          </a:p>
        </p:txBody>
      </p:sp>
      <p:sp>
        <p:nvSpPr>
          <p:cNvPr id="30727" name="Text Box 8"/>
          <p:cNvSpPr txBox="1">
            <a:spLocks noChangeArrowheads="1"/>
          </p:cNvSpPr>
          <p:nvPr/>
        </p:nvSpPr>
        <p:spPr bwMode="auto">
          <a:xfrm>
            <a:off x="4419600" y="6491288"/>
            <a:ext cx="145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first few bins</a:t>
            </a:r>
          </a:p>
        </p:txBody>
      </p:sp>
    </p:spTree>
    <p:extLst>
      <p:ext uri="{BB962C8B-B14F-4D97-AF65-F5344CB8AC3E}">
        <p14:creationId xmlns:p14="http://schemas.microsoft.com/office/powerpoint/2010/main" val="935074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800" dirty="0">
                <a:ea typeface="ＭＳ Ｐゴシック" charset="0"/>
                <a:cs typeface="ＭＳ Ｐゴシック" charset="0"/>
              </a:rPr>
              <a:t>Log-log scale plot of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simple 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binning of the data</a:t>
            </a:r>
          </a:p>
        </p:txBody>
      </p:sp>
      <p:sp>
        <p:nvSpPr>
          <p:cNvPr id="31747" name="Rectangle 4"/>
          <p:cNvSpPr>
            <a:spLocks noChangeArrowheads="1"/>
          </p:cNvSpPr>
          <p:nvPr/>
        </p:nvSpPr>
        <p:spPr bwMode="auto">
          <a:xfrm>
            <a:off x="533400" y="1143000"/>
            <a:ext cx="8610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 dirty="0"/>
              <a:t>Same bins, but plotted on a log-log scale</a:t>
            </a:r>
          </a:p>
        </p:txBody>
      </p:sp>
      <p:pic>
        <p:nvPicPr>
          <p:cNvPr id="3174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6477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Oval 13"/>
          <p:cNvSpPr>
            <a:spLocks noChangeArrowheads="1"/>
          </p:cNvSpPr>
          <p:nvPr/>
        </p:nvSpPr>
        <p:spPr bwMode="auto">
          <a:xfrm>
            <a:off x="4724400" y="5029200"/>
            <a:ext cx="29718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1750" name="Text Box 14"/>
          <p:cNvSpPr txBox="1">
            <a:spLocks noChangeArrowheads="1"/>
          </p:cNvSpPr>
          <p:nvPr/>
        </p:nvSpPr>
        <p:spPr bwMode="auto">
          <a:xfrm>
            <a:off x="5105400" y="3810000"/>
            <a:ext cx="3854450" cy="1027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b="1"/>
              <a:t>Noise in the tail:</a:t>
            </a:r>
          </a:p>
          <a:p>
            <a:pPr eaLnBrk="1" hangingPunct="1"/>
            <a:r>
              <a:rPr lang="en-US" sz="1800"/>
              <a:t>Here we have 0, 1 or 2 observations</a:t>
            </a:r>
          </a:p>
          <a:p>
            <a:pPr eaLnBrk="1" hangingPunct="1"/>
            <a:r>
              <a:rPr lang="en-US" sz="1800"/>
              <a:t>of values of x when x &gt; 500</a:t>
            </a:r>
          </a:p>
        </p:txBody>
      </p:sp>
      <p:sp>
        <p:nvSpPr>
          <p:cNvPr id="31751" name="Line 16"/>
          <p:cNvSpPr>
            <a:spLocks noChangeShapeType="1"/>
          </p:cNvSpPr>
          <p:nvPr/>
        </p:nvSpPr>
        <p:spPr bwMode="auto">
          <a:xfrm flipH="1">
            <a:off x="3124200" y="2133600"/>
            <a:ext cx="762000" cy="304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52" name="Text Box 17"/>
          <p:cNvSpPr txBox="1">
            <a:spLocks noChangeArrowheads="1"/>
          </p:cNvSpPr>
          <p:nvPr/>
        </p:nvSpPr>
        <p:spPr bwMode="auto">
          <a:xfrm>
            <a:off x="3870325" y="1865313"/>
            <a:ext cx="5035550" cy="6969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here we have tens of thousands of observations</a:t>
            </a:r>
          </a:p>
          <a:p>
            <a:pPr eaLnBrk="1" hangingPunct="1"/>
            <a:r>
              <a:rPr lang="en-US" sz="1800"/>
              <a:t>when x &lt; 10</a:t>
            </a:r>
          </a:p>
        </p:txBody>
      </p:sp>
      <p:sp>
        <p:nvSpPr>
          <p:cNvPr id="31753" name="Line 18"/>
          <p:cNvSpPr>
            <a:spLocks noChangeShapeType="1"/>
          </p:cNvSpPr>
          <p:nvPr/>
        </p:nvSpPr>
        <p:spPr bwMode="auto">
          <a:xfrm flipH="1" flipV="1">
            <a:off x="6781800" y="5791200"/>
            <a:ext cx="609600" cy="457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1754" name="Text Box 19"/>
          <p:cNvSpPr txBox="1">
            <a:spLocks noChangeArrowheads="1"/>
          </p:cNvSpPr>
          <p:nvPr/>
        </p:nvSpPr>
        <p:spPr bwMode="auto">
          <a:xfrm>
            <a:off x="5988050" y="6161088"/>
            <a:ext cx="3155950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Actually don</a:t>
            </a:r>
            <a:r>
              <a:rPr lang="ja-JP" altLang="en-US" sz="1800"/>
              <a:t>’</a:t>
            </a:r>
            <a:r>
              <a:rPr lang="en-US" sz="1800"/>
              <a:t>t see all the zero</a:t>
            </a:r>
          </a:p>
          <a:p>
            <a:pPr eaLnBrk="1" hangingPunct="1"/>
            <a:r>
              <a:rPr lang="en-US" sz="1800"/>
              <a:t>values because log(0) = </a:t>
            </a:r>
            <a:r>
              <a:rPr lang="en-US" sz="1800">
                <a:latin typeface="Symbol" charset="0"/>
                <a:sym typeface="Symbol" charset="0"/>
              </a:rPr>
              <a:t></a:t>
            </a:r>
            <a:endParaRPr lang="en-US" sz="1800"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772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913813" cy="609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>
                <a:ea typeface="ＭＳ Ｐゴシック" charset="0"/>
                <a:cs typeface="ＭＳ Ｐゴシック" charset="0"/>
              </a:rPr>
              <a:t>Log-log scale plot of straight binning of the data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5334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/>
              <a:t>Fitting a straight line to it via least squares regression will give values of the exponent </a:t>
            </a:r>
            <a:r>
              <a:rPr lang="en-US" sz="2400">
                <a:latin typeface="Symbol" charset="0"/>
              </a:rPr>
              <a:t>a</a:t>
            </a:r>
            <a:r>
              <a:rPr lang="en-US" sz="2400"/>
              <a:t> that are too low 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477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Line 5"/>
          <p:cNvSpPr>
            <a:spLocks noChangeShapeType="1"/>
          </p:cNvSpPr>
          <p:nvPr/>
        </p:nvSpPr>
        <p:spPr bwMode="auto">
          <a:xfrm>
            <a:off x="1981200" y="1828800"/>
            <a:ext cx="5029200" cy="4343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2286000" y="1676400"/>
            <a:ext cx="3581400" cy="48006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5105400" y="2362200"/>
            <a:ext cx="6858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5105400" y="2590800"/>
            <a:ext cx="685800" cy="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5867400" y="2133600"/>
            <a:ext cx="8874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fitted </a:t>
            </a:r>
            <a:r>
              <a:rPr lang="en-US" sz="1800">
                <a:latin typeface="Symbol" charset="0"/>
              </a:rPr>
              <a:t>a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5867400" y="2435225"/>
            <a:ext cx="7858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true </a:t>
            </a:r>
            <a:r>
              <a:rPr lang="en-US" sz="1800">
                <a:latin typeface="Symbol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651782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987" y="304800"/>
            <a:ext cx="8913813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What goes wrong with straightforward binning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229600" cy="52578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Noise in the tail skews the regression result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95400"/>
            <a:ext cx="6567488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886200" y="3998913"/>
            <a:ext cx="4397375" cy="2173287"/>
            <a:chOff x="2448" y="2519"/>
            <a:chExt cx="2770" cy="1369"/>
          </a:xfrm>
        </p:grpSpPr>
        <p:sp>
          <p:nvSpPr>
            <p:cNvPr id="33801" name="Oval 5"/>
            <p:cNvSpPr>
              <a:spLocks noChangeArrowheads="1"/>
            </p:cNvSpPr>
            <p:nvPr/>
          </p:nvSpPr>
          <p:spPr bwMode="auto">
            <a:xfrm>
              <a:off x="2448" y="2832"/>
              <a:ext cx="2400" cy="1056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802" name="Text Box 6"/>
            <p:cNvSpPr txBox="1">
              <a:spLocks noChangeArrowheads="1"/>
            </p:cNvSpPr>
            <p:nvPr/>
          </p:nvSpPr>
          <p:spPr bwMode="auto">
            <a:xfrm>
              <a:off x="3398" y="2519"/>
              <a:ext cx="1820" cy="2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800"/>
                <a:t>have many more bins here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981200" y="1447800"/>
            <a:ext cx="3698875" cy="1524000"/>
            <a:chOff x="1248" y="912"/>
            <a:chExt cx="2330" cy="960"/>
          </a:xfrm>
        </p:grpSpPr>
        <p:sp>
          <p:nvSpPr>
            <p:cNvPr id="33799" name="Oval 7"/>
            <p:cNvSpPr>
              <a:spLocks noChangeArrowheads="1"/>
            </p:cNvSpPr>
            <p:nvPr/>
          </p:nvSpPr>
          <p:spPr bwMode="auto">
            <a:xfrm>
              <a:off x="1248" y="912"/>
              <a:ext cx="1296" cy="960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33800" name="Text Box 8"/>
            <p:cNvSpPr txBox="1">
              <a:spLocks noChangeArrowheads="1"/>
            </p:cNvSpPr>
            <p:nvPr/>
          </p:nvSpPr>
          <p:spPr bwMode="auto">
            <a:xfrm>
              <a:off x="2582" y="1127"/>
              <a:ext cx="996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800"/>
                <a:t>have few bins</a:t>
              </a:r>
            </a:p>
            <a:p>
              <a:pPr eaLnBrk="1" hangingPunct="1"/>
              <a:r>
                <a:rPr lang="en-US" sz="1800"/>
                <a:t>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1370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913813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First solution: logarithmic binning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229600" cy="1066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bin data into exponentially wider bins: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>
                <a:latin typeface="Arial" charset="0"/>
                <a:ea typeface="ＭＳ Ｐゴシック" charset="0"/>
              </a:rPr>
              <a:t>1, 2, 4,  8, 16, 32, …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normalize by the width of the bin</a:t>
            </a: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5000"/>
            <a:ext cx="5884863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Freeform 5"/>
          <p:cNvSpPr>
            <a:spLocks/>
          </p:cNvSpPr>
          <p:nvPr/>
        </p:nvSpPr>
        <p:spPr bwMode="auto">
          <a:xfrm>
            <a:off x="1828800" y="3276600"/>
            <a:ext cx="1828800" cy="152400"/>
          </a:xfrm>
          <a:custGeom>
            <a:avLst/>
            <a:gdLst>
              <a:gd name="T0" fmla="*/ 0 w 1152"/>
              <a:gd name="T1" fmla="*/ 0 h 96"/>
              <a:gd name="T2" fmla="*/ 2147483647 w 1152"/>
              <a:gd name="T3" fmla="*/ 2147483647 h 96"/>
              <a:gd name="T4" fmla="*/ 2147483647 w 1152"/>
              <a:gd name="T5" fmla="*/ 0 h 96"/>
              <a:gd name="T6" fmla="*/ 0 60000 65536"/>
              <a:gd name="T7" fmla="*/ 0 60000 65536"/>
              <a:gd name="T8" fmla="*/ 0 60000 65536"/>
              <a:gd name="T9" fmla="*/ 0 w 1152"/>
              <a:gd name="T10" fmla="*/ 0 h 96"/>
              <a:gd name="T11" fmla="*/ 1152 w 1152"/>
              <a:gd name="T12" fmla="*/ 96 h 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96">
                <a:moveTo>
                  <a:pt x="0" y="0"/>
                </a:moveTo>
                <a:cubicBezTo>
                  <a:pt x="264" y="48"/>
                  <a:pt x="528" y="96"/>
                  <a:pt x="720" y="96"/>
                </a:cubicBezTo>
                <a:cubicBezTo>
                  <a:pt x="912" y="96"/>
                  <a:pt x="1032" y="48"/>
                  <a:pt x="1152" y="0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593725" y="2855913"/>
            <a:ext cx="1238250" cy="102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evenly</a:t>
            </a:r>
          </a:p>
          <a:p>
            <a:pPr eaLnBrk="1" hangingPunct="1"/>
            <a:r>
              <a:rPr lang="en-US" sz="1800"/>
              <a:t>spaced</a:t>
            </a:r>
          </a:p>
          <a:p>
            <a:pPr eaLnBrk="1" hangingPunct="1"/>
            <a:r>
              <a:rPr lang="en-US" sz="1800"/>
              <a:t>datapoints</a:t>
            </a:r>
          </a:p>
        </p:txBody>
      </p:sp>
      <p:sp>
        <p:nvSpPr>
          <p:cNvPr id="34823" name="Freeform 7"/>
          <p:cNvSpPr>
            <a:spLocks/>
          </p:cNvSpPr>
          <p:nvPr/>
        </p:nvSpPr>
        <p:spPr bwMode="auto">
          <a:xfrm>
            <a:off x="6477000" y="4343400"/>
            <a:ext cx="762000" cy="609600"/>
          </a:xfrm>
          <a:custGeom>
            <a:avLst/>
            <a:gdLst>
              <a:gd name="T0" fmla="*/ 2147483647 w 480"/>
              <a:gd name="T1" fmla="*/ 0 h 384"/>
              <a:gd name="T2" fmla="*/ 2147483647 w 480"/>
              <a:gd name="T3" fmla="*/ 2147483647 h 384"/>
              <a:gd name="T4" fmla="*/ 0 w 480"/>
              <a:gd name="T5" fmla="*/ 2147483647 h 384"/>
              <a:gd name="T6" fmla="*/ 0 60000 65536"/>
              <a:gd name="T7" fmla="*/ 0 60000 65536"/>
              <a:gd name="T8" fmla="*/ 0 60000 65536"/>
              <a:gd name="T9" fmla="*/ 0 w 480"/>
              <a:gd name="T10" fmla="*/ 0 h 384"/>
              <a:gd name="T11" fmla="*/ 480 w 480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384">
                <a:moveTo>
                  <a:pt x="480" y="0"/>
                </a:moveTo>
                <a:cubicBezTo>
                  <a:pt x="328" y="40"/>
                  <a:pt x="176" y="80"/>
                  <a:pt x="96" y="144"/>
                </a:cubicBezTo>
                <a:cubicBezTo>
                  <a:pt x="16" y="208"/>
                  <a:pt x="8" y="296"/>
                  <a:pt x="0" y="384"/>
                </a:cubicBezTo>
              </a:path>
            </a:pathLst>
          </a:cu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7299325" y="4075113"/>
            <a:ext cx="1289050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less noise</a:t>
            </a:r>
          </a:p>
          <a:p>
            <a:pPr eaLnBrk="1" hangingPunct="1"/>
            <a:r>
              <a:rPr lang="en-US" sz="1800"/>
              <a:t>in the tail</a:t>
            </a:r>
          </a:p>
          <a:p>
            <a:pPr eaLnBrk="1" hangingPunct="1"/>
            <a:r>
              <a:rPr lang="en-US" sz="1800"/>
              <a:t>of the</a:t>
            </a:r>
          </a:p>
          <a:p>
            <a:pPr eaLnBrk="1" hangingPunct="1"/>
            <a:r>
              <a:rPr lang="en-US" sz="1800"/>
              <a:t>distribution</a:t>
            </a: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609600" y="62484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000"/>
              <a:t>disadvantage: binning smoothes out data but also loses information</a:t>
            </a:r>
          </a:p>
        </p:txBody>
      </p:sp>
    </p:spTree>
    <p:extLst>
      <p:ext uri="{BB962C8B-B14F-4D97-AF65-F5344CB8AC3E}">
        <p14:creationId xmlns:p14="http://schemas.microsoft.com/office/powerpoint/2010/main" val="2000828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Second solution: cumulative binning 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95400"/>
            <a:ext cx="7620000" cy="4419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No loss of information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No need to bin, has value at each observed value of x</a:t>
            </a:r>
          </a:p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But now have cumulative distribution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i.e. how many of the values of x are at least X</a:t>
            </a:r>
          </a:p>
          <a:p>
            <a:pPr lvl="1" eaLnBrk="1" hangingPunct="1"/>
            <a:endParaRPr lang="en-US" dirty="0">
              <a:latin typeface="Arial" charset="0"/>
              <a:ea typeface="ＭＳ Ｐゴシック" charset="0"/>
            </a:endParaRP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The cumulative probability of a power law probability distribution is also power law but with an exponent </a:t>
            </a:r>
            <a:r>
              <a:rPr lang="en-US" sz="2800" b="1" dirty="0" smtClean="0">
                <a:latin typeface="Symbol" charset="0"/>
                <a:ea typeface="ＭＳ Ｐゴシック" charset="0"/>
              </a:rPr>
              <a:t>a</a:t>
            </a:r>
            <a:r>
              <a:rPr lang="en-US" sz="2800" b="1" dirty="0" smtClean="0">
                <a:latin typeface="Arial" charset="0"/>
                <a:ea typeface="ＭＳ Ｐゴシック" charset="0"/>
              </a:rPr>
              <a:t> </a:t>
            </a:r>
            <a:r>
              <a:rPr lang="en-US" sz="2800" b="1" dirty="0">
                <a:latin typeface="Arial" charset="0"/>
                <a:ea typeface="ＭＳ Ｐゴシック" charset="0"/>
              </a:rPr>
              <a:t>- 1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559421"/>
              </p:ext>
            </p:extLst>
          </p:nvPr>
        </p:nvGraphicFramePr>
        <p:xfrm>
          <a:off x="3962400" y="5257800"/>
          <a:ext cx="3509963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57" name="Equation" r:id="rId3" imgW="1244520" imgH="393480" progId="Equation.3">
                  <p:embed/>
                </p:oleObj>
              </mc:Choice>
              <mc:Fallback>
                <p:oleObj name="Equation" r:id="rId3" imgW="12445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5257800"/>
                        <a:ext cx="3509963" cy="110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8215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457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>
                <a:ea typeface="ＭＳ Ｐゴシック" charset="0"/>
                <a:cs typeface="ＭＳ Ｐゴシック" charset="0"/>
              </a:rPr>
              <a:t>Fitting via regression to the cumulative distribution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2578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fitted exponent (2.43) much closer to actual (2.5)</a:t>
            </a:r>
          </a:p>
        </p:txBody>
      </p:sp>
      <p:pic>
        <p:nvPicPr>
          <p:cNvPr id="368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76400"/>
            <a:ext cx="6491288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325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457200"/>
          </a:xfrm>
        </p:spPr>
        <p:txBody>
          <a:bodyPr/>
          <a:lstStyle/>
          <a:p>
            <a:pPr eaLnBrk="1" hangingPunct="1"/>
            <a:r>
              <a:rPr lang="en-US" sz="2400">
                <a:ea typeface="ＭＳ Ｐゴシック" charset="0"/>
                <a:cs typeface="ＭＳ Ｐゴシック" charset="0"/>
              </a:rPr>
              <a:t>Where to start fitting?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2578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some data exhibit a power law only in the tail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after binning or taking the cumulative distribution you can fit to the tail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so need to select an x</a:t>
            </a:r>
            <a:r>
              <a:rPr lang="en-US" baseline="-25000">
                <a:latin typeface="Arial" charset="0"/>
                <a:ea typeface="ＭＳ Ｐゴシック" charset="0"/>
                <a:cs typeface="ＭＳ Ｐゴシック" charset="0"/>
              </a:rPr>
              <a:t>min 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 value of x where you think the power-law starts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certainly x</a:t>
            </a:r>
            <a:r>
              <a:rPr lang="en-US" baseline="-25000">
                <a:latin typeface="Arial" charset="0"/>
                <a:ea typeface="ＭＳ Ｐゴシック" charset="0"/>
                <a:cs typeface="ＭＳ Ｐゴシック" charset="0"/>
              </a:rPr>
              <a:t>min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needs to be greater than 0, because x</a:t>
            </a:r>
            <a:r>
              <a:rPr lang="en-US" baseline="30000">
                <a:latin typeface="Symbol" charset="0"/>
                <a:ea typeface="ＭＳ Ｐゴシック" charset="0"/>
                <a:cs typeface="ＭＳ Ｐゴシック" charset="0"/>
              </a:rPr>
              <a:t>-a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is infinite at x = 0</a:t>
            </a:r>
          </a:p>
        </p:txBody>
      </p:sp>
    </p:spTree>
    <p:extLst>
      <p:ext uri="{BB962C8B-B14F-4D97-AF65-F5344CB8AC3E}">
        <p14:creationId xmlns:p14="http://schemas.microsoft.com/office/powerpoint/2010/main" val="1715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Example: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Distribution of citations to papers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power law is evident only in the tail (x</a:t>
            </a:r>
            <a:r>
              <a:rPr lang="en-US" baseline="-25000">
                <a:latin typeface="Arial" charset="0"/>
                <a:ea typeface="ＭＳ Ｐゴシック" charset="0"/>
                <a:cs typeface="ＭＳ Ｐゴシック" charset="0"/>
              </a:rPr>
              <a:t>min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&gt; 100 citations)</a:t>
            </a:r>
          </a:p>
        </p:txBody>
      </p:sp>
      <p:grpSp>
        <p:nvGrpSpPr>
          <p:cNvPr id="38916" name="Group 7"/>
          <p:cNvGrpSpPr>
            <a:grpSpLocks/>
          </p:cNvGrpSpPr>
          <p:nvPr/>
        </p:nvGrpSpPr>
        <p:grpSpPr bwMode="auto">
          <a:xfrm>
            <a:off x="3048000" y="2743200"/>
            <a:ext cx="3048000" cy="2590800"/>
            <a:chOff x="1680" y="1383"/>
            <a:chExt cx="3002" cy="2937"/>
          </a:xfrm>
        </p:grpSpPr>
        <p:pic>
          <p:nvPicPr>
            <p:cNvPr id="38920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1383"/>
              <a:ext cx="3002" cy="2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1" name="Rectangle 6"/>
            <p:cNvSpPr>
              <a:spLocks noChangeArrowheads="1"/>
            </p:cNvSpPr>
            <p:nvPr/>
          </p:nvSpPr>
          <p:spPr bwMode="auto">
            <a:xfrm>
              <a:off x="3984" y="1536"/>
              <a:ext cx="576" cy="43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38917" name="Line 8"/>
          <p:cNvSpPr>
            <a:spLocks noChangeShapeType="1"/>
          </p:cNvSpPr>
          <p:nvPr/>
        </p:nvSpPr>
        <p:spPr bwMode="auto">
          <a:xfrm>
            <a:off x="4686300" y="2141538"/>
            <a:ext cx="0" cy="250666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18" name="Text Box 9"/>
          <p:cNvSpPr txBox="1">
            <a:spLocks noChangeArrowheads="1"/>
          </p:cNvSpPr>
          <p:nvPr/>
        </p:nvSpPr>
        <p:spPr bwMode="auto">
          <a:xfrm>
            <a:off x="4800600" y="2286000"/>
            <a:ext cx="663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chemeClr val="accent1"/>
                </a:solidFill>
              </a:rPr>
              <a:t>x</a:t>
            </a:r>
            <a:r>
              <a:rPr lang="en-US" baseline="-25000">
                <a:solidFill>
                  <a:schemeClr val="accent1"/>
                </a:solidFill>
              </a:rPr>
              <a:t>min</a:t>
            </a:r>
          </a:p>
        </p:txBody>
      </p:sp>
      <p:sp>
        <p:nvSpPr>
          <p:cNvPr id="38919" name="Rectangle 14"/>
          <p:cNvSpPr>
            <a:spLocks noChangeArrowheads="1"/>
          </p:cNvSpPr>
          <p:nvPr/>
        </p:nvSpPr>
        <p:spPr bwMode="auto">
          <a:xfrm>
            <a:off x="381000" y="6172200"/>
            <a:ext cx="8763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/>
              <a:t>Source:MEJ Newman, </a:t>
            </a:r>
            <a:r>
              <a:rPr lang="ja-JP" altLang="en-US" sz="1200" b="1"/>
              <a:t>’</a:t>
            </a:r>
            <a:r>
              <a:rPr lang="en-US" sz="1200" b="1"/>
              <a:t>Power laws, Pareto distributions and Zipf</a:t>
            </a:r>
            <a:r>
              <a:rPr lang="ja-JP" altLang="en-US" sz="1200" b="1"/>
              <a:t>’</a:t>
            </a:r>
            <a:r>
              <a:rPr lang="en-US" sz="1200" b="1"/>
              <a:t>s law</a:t>
            </a:r>
            <a:r>
              <a:rPr lang="ja-JP" altLang="en-US" sz="1200" b="1"/>
              <a:t>’</a:t>
            </a:r>
            <a:r>
              <a:rPr lang="en-US" sz="1200" b="1"/>
              <a:t>, </a:t>
            </a:r>
            <a:r>
              <a:rPr lang="en-US" sz="1200" i="1"/>
              <a:t>Contemporary Physics</a:t>
            </a:r>
            <a:r>
              <a:rPr lang="en-US" sz="1200"/>
              <a:t> </a:t>
            </a:r>
            <a:r>
              <a:rPr lang="en-US" sz="1200" b="1"/>
              <a:t>46</a:t>
            </a:r>
            <a:r>
              <a:rPr lang="en-US" sz="1200"/>
              <a:t>, 323–351 (2005)</a:t>
            </a:r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713789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913813" cy="609600"/>
          </a:xfrm>
        </p:spPr>
        <p:txBody>
          <a:bodyPr/>
          <a:lstStyle/>
          <a:p>
            <a:pPr eaLnBrk="1" hangingPunct="1"/>
            <a:r>
              <a:rPr lang="en-US" sz="2400">
                <a:ea typeface="ＭＳ Ｐゴシック" charset="0"/>
                <a:cs typeface="ＭＳ Ｐゴシック" charset="0"/>
              </a:rPr>
              <a:t>Maximum likelihood fitting – best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229600" cy="15240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You have to be sure you have a power-law distribution (this will just give you an exponent but not a goodness of fit)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1828800" y="2743200"/>
          <a:ext cx="4572000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53" name="Equation" r:id="rId3" imgW="1371600" imgH="507960" progId="Equation.3">
                  <p:embed/>
                </p:oleObj>
              </mc:Choice>
              <mc:Fallback>
                <p:oleObj name="Equation" r:id="rId3" imgW="1371600" imgH="507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743200"/>
                        <a:ext cx="4572000" cy="169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533400" y="4800600"/>
            <a:ext cx="8229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 i="1" dirty="0"/>
              <a:t>x</a:t>
            </a:r>
            <a:r>
              <a:rPr lang="en-US" sz="2400" i="1" baseline="-25000" dirty="0"/>
              <a:t>i</a:t>
            </a:r>
            <a:r>
              <a:rPr lang="en-US" sz="2400" dirty="0"/>
              <a:t> are all your </a:t>
            </a:r>
            <a:r>
              <a:rPr lang="en-US" sz="2400" dirty="0" err="1"/>
              <a:t>datapoints</a:t>
            </a:r>
            <a:r>
              <a:rPr lang="en-US" sz="2400" dirty="0"/>
              <a:t>, and you have </a:t>
            </a:r>
            <a:r>
              <a:rPr lang="en-US" sz="2400" i="1" dirty="0"/>
              <a:t>n</a:t>
            </a:r>
            <a:r>
              <a:rPr lang="en-US" sz="2400" dirty="0"/>
              <a:t> of them</a:t>
            </a:r>
          </a:p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400" dirty="0"/>
              <a:t>for our data set we get </a:t>
            </a:r>
            <a:r>
              <a:rPr lang="en-US" sz="2400" dirty="0">
                <a:latin typeface="Symbol" charset="0"/>
              </a:rPr>
              <a:t>a</a:t>
            </a:r>
            <a:r>
              <a:rPr lang="en-US" sz="2400" dirty="0"/>
              <a:t> = 2.503 – pretty close!</a:t>
            </a:r>
          </a:p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80768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Some exponents for real world data</a:t>
            </a:r>
          </a:p>
        </p:txBody>
      </p:sp>
      <p:graphicFrame>
        <p:nvGraphicFramePr>
          <p:cNvPr id="66753" name="Group 193"/>
          <p:cNvGraphicFramePr>
            <a:graphicFrameLocks noGrp="1"/>
          </p:cNvGraphicFramePr>
          <p:nvPr/>
        </p:nvGraphicFramePr>
        <p:xfrm>
          <a:off x="228600" y="935038"/>
          <a:ext cx="8915400" cy="5943600"/>
        </p:xfrm>
        <a:graphic>
          <a:graphicData uri="http://schemas.openxmlformats.org/drawingml/2006/table">
            <a:tbl>
              <a:tblPr/>
              <a:tblGrid>
                <a:gridCol w="4648200"/>
                <a:gridCol w="1981200"/>
                <a:gridCol w="2286000"/>
              </a:tblGrid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</a:t>
                      </a:r>
                      <a:r>
                        <a:rPr kumimoji="0" 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exponent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0"/>
                          <a:ea typeface="ＭＳ Ｐゴシック" charset="0"/>
                          <a:cs typeface="Arial" charset="0"/>
                        </a:rPr>
                        <a:t> 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frequency of use of words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number of citations to papers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number of hits on web sites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copies of books sold in the US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3.51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telephone calls received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magnitude of earthquakes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diameter of moon craters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3.14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intensity of solar flares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intensity of wars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net worth of Americans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$600m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frequency of family names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population of US cities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987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Many real world networks are power law</a:t>
            </a:r>
          </a:p>
        </p:txBody>
      </p:sp>
      <p:graphicFrame>
        <p:nvGraphicFramePr>
          <p:cNvPr id="67679" name="Group 95"/>
          <p:cNvGraphicFramePr>
            <a:graphicFrameLocks noGrp="1"/>
          </p:cNvGraphicFramePr>
          <p:nvPr/>
        </p:nvGraphicFramePr>
        <p:xfrm>
          <a:off x="609600" y="990600"/>
          <a:ext cx="8001000" cy="5010912"/>
        </p:xfrm>
        <a:graphic>
          <a:graphicData uri="http://schemas.openxmlformats.org/drawingml/2006/table">
            <a:tbl>
              <a:tblPr/>
              <a:tblGrid>
                <a:gridCol w="5362575"/>
                <a:gridCol w="2638425"/>
              </a:tblGrid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exponent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0"/>
                          <a:ea typeface="ＭＳ Ｐゴシック" charset="0"/>
                          <a:cs typeface="Arial" charset="0"/>
                        </a:rPr>
                        <a:t>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0"/>
                          <a:ea typeface="ＭＳ Ｐゴシック" charset="0"/>
                          <a:cs typeface="Arial" charset="0"/>
                        </a:rPr>
                        <a:t>(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in/out degree)</a:t>
                      </a: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film actors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telephone call graph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email networks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1.5/2.0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sexual contacts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WWW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2.3/2.7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internet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peer-to-peer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metabolic network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protein interactions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070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Hey, not everything is a power law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9906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number of sightings of 591 bird species in the North American Bird survey in 2003.</a:t>
            </a:r>
          </a:p>
        </p:txBody>
      </p:sp>
      <p:grpSp>
        <p:nvGrpSpPr>
          <p:cNvPr id="43012" name="Group 6"/>
          <p:cNvGrpSpPr>
            <a:grpSpLocks/>
          </p:cNvGrpSpPr>
          <p:nvPr/>
        </p:nvGrpSpPr>
        <p:grpSpPr bwMode="auto">
          <a:xfrm>
            <a:off x="2895600" y="1981200"/>
            <a:ext cx="3284538" cy="3402013"/>
            <a:chOff x="1824" y="1488"/>
            <a:chExt cx="2069" cy="2143"/>
          </a:xfrm>
        </p:grpSpPr>
        <p:pic>
          <p:nvPicPr>
            <p:cNvPr id="43016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4" y="1488"/>
              <a:ext cx="2069" cy="2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7" name="Rectangle 5"/>
            <p:cNvSpPr>
              <a:spLocks noChangeArrowheads="1"/>
            </p:cNvSpPr>
            <p:nvPr/>
          </p:nvSpPr>
          <p:spPr bwMode="auto">
            <a:xfrm>
              <a:off x="3360" y="1584"/>
              <a:ext cx="288" cy="2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43013" name="Text Box 7"/>
          <p:cNvSpPr txBox="1">
            <a:spLocks noChangeArrowheads="1"/>
          </p:cNvSpPr>
          <p:nvPr/>
        </p:nvSpPr>
        <p:spPr bwMode="auto">
          <a:xfrm>
            <a:off x="1676400" y="2743200"/>
            <a:ext cx="128905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cumulative</a:t>
            </a:r>
          </a:p>
          <a:p>
            <a:pPr eaLnBrk="1" hangingPunct="1"/>
            <a:r>
              <a:rPr lang="en-US" sz="1800"/>
              <a:t>distribution</a:t>
            </a:r>
          </a:p>
        </p:txBody>
      </p:sp>
      <p:sp>
        <p:nvSpPr>
          <p:cNvPr id="43014" name="Rectangle 8"/>
          <p:cNvSpPr>
            <a:spLocks noChangeArrowheads="1"/>
          </p:cNvSpPr>
          <p:nvPr/>
        </p:nvSpPr>
        <p:spPr bwMode="auto">
          <a:xfrm>
            <a:off x="685800" y="54102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sz="2800"/>
              <a:t>another example:</a:t>
            </a:r>
          </a:p>
          <a:p>
            <a:pPr marL="742950" lvl="1" indent="-285750">
              <a:buClr>
                <a:schemeClr val="tx2"/>
              </a:buClr>
              <a:buSzPct val="90000"/>
              <a:buFont typeface="Wingdings" charset="0"/>
              <a:buChar char="n"/>
            </a:pPr>
            <a:r>
              <a:rPr lang="en-US" sz="2400">
                <a:cs typeface="ＭＳ Ｐゴシック" charset="0"/>
              </a:rPr>
              <a:t>size of wildfires (in acres)</a:t>
            </a:r>
          </a:p>
        </p:txBody>
      </p:sp>
      <p:sp>
        <p:nvSpPr>
          <p:cNvPr id="43015" name="Rectangle 14"/>
          <p:cNvSpPr>
            <a:spLocks noChangeArrowheads="1"/>
          </p:cNvSpPr>
          <p:nvPr/>
        </p:nvSpPr>
        <p:spPr bwMode="auto">
          <a:xfrm>
            <a:off x="381000" y="6396038"/>
            <a:ext cx="876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b="1"/>
              <a:t>Source:MEJ Newman, </a:t>
            </a:r>
            <a:r>
              <a:rPr lang="ja-JP" altLang="en-US" sz="1200" b="1"/>
              <a:t>’</a:t>
            </a:r>
            <a:r>
              <a:rPr lang="en-US" sz="1200" b="1"/>
              <a:t>Power laws, Pareto distributions and Zipf</a:t>
            </a:r>
            <a:r>
              <a:rPr lang="ja-JP" altLang="en-US" sz="1200" b="1"/>
              <a:t>’</a:t>
            </a:r>
            <a:r>
              <a:rPr lang="en-US" sz="1200" b="1"/>
              <a:t>s law</a:t>
            </a:r>
            <a:r>
              <a:rPr lang="ja-JP" altLang="en-US" sz="1200" b="1"/>
              <a:t>’</a:t>
            </a:r>
            <a:r>
              <a:rPr lang="en-US" sz="1200" b="1"/>
              <a:t>, </a:t>
            </a:r>
            <a:r>
              <a:rPr lang="en-US" sz="1200" i="1"/>
              <a:t>Contemporary Physics</a:t>
            </a:r>
            <a:r>
              <a:rPr lang="en-US" sz="1200"/>
              <a:t> </a:t>
            </a:r>
            <a:r>
              <a:rPr lang="en-US" sz="1200" b="1"/>
              <a:t>46</a:t>
            </a:r>
            <a:r>
              <a:rPr lang="en-US" sz="1200"/>
              <a:t>, 323–351 (2005)</a:t>
            </a:r>
            <a:endParaRPr lang="en-US" sz="1200" b="1"/>
          </a:p>
        </p:txBody>
      </p:sp>
    </p:spTree>
    <p:extLst>
      <p:ext uri="{BB962C8B-B14F-4D97-AF65-F5344CB8AC3E}">
        <p14:creationId xmlns:p14="http://schemas.microsoft.com/office/powerpoint/2010/main" val="1978624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Not every network is power law distributed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reciprocal, frequent email communication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power grid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Roget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 thesaurus</a:t>
            </a: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company directors…</a:t>
            </a:r>
          </a:p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089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400">
                <a:ea typeface="ＭＳ Ｐゴシック" charset="0"/>
                <a:cs typeface="ＭＳ Ｐゴシック" charset="0"/>
              </a:rPr>
              <a:t>Example on a real data set: number of AOL visitors to different websites back in 1997</a:t>
            </a:r>
          </a:p>
        </p:txBody>
      </p:sp>
      <p:pic>
        <p:nvPicPr>
          <p:cNvPr id="450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81200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6"/>
          <p:cNvSpPr txBox="1">
            <a:spLocks noChangeArrowheads="1"/>
          </p:cNvSpPr>
          <p:nvPr/>
        </p:nvSpPr>
        <p:spPr bwMode="auto">
          <a:xfrm>
            <a:off x="1295400" y="5181600"/>
            <a:ext cx="2774950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simple binning on a linear</a:t>
            </a:r>
          </a:p>
          <a:p>
            <a:pPr eaLnBrk="1" hangingPunct="1"/>
            <a:r>
              <a:rPr lang="en-US" sz="1800"/>
              <a:t>scale</a:t>
            </a:r>
          </a:p>
        </p:txBody>
      </p:sp>
      <p:sp>
        <p:nvSpPr>
          <p:cNvPr id="45062" name="Text Box 7"/>
          <p:cNvSpPr txBox="1">
            <a:spLocks noChangeArrowheads="1"/>
          </p:cNvSpPr>
          <p:nvPr/>
        </p:nvSpPr>
        <p:spPr bwMode="auto">
          <a:xfrm>
            <a:off x="4953000" y="5257800"/>
            <a:ext cx="3498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simple binning on a log-log scale</a:t>
            </a:r>
          </a:p>
        </p:txBody>
      </p:sp>
    </p:spTree>
    <p:extLst>
      <p:ext uri="{BB962C8B-B14F-4D97-AF65-F5344CB8AC3E}">
        <p14:creationId xmlns:p14="http://schemas.microsoft.com/office/powerpoint/2010/main" val="2089901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trying to fit directly…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229600" cy="6858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direct fit is too shallow: </a:t>
            </a:r>
            <a:r>
              <a:rPr lang="en-US">
                <a:latin typeface="Symbol" charset="0"/>
                <a:ea typeface="ＭＳ Ｐゴシック" charset="0"/>
                <a:cs typeface="ＭＳ Ｐゴシック" charset="0"/>
              </a:rPr>
              <a:t>a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= 1.17…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981200" y="1828800"/>
            <a:ext cx="5486400" cy="4114800"/>
            <a:chOff x="2438400" y="1828800"/>
            <a:chExt cx="3810000" cy="2857500"/>
          </a:xfrm>
        </p:grpSpPr>
        <p:pic>
          <p:nvPicPr>
            <p:cNvPr id="4608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8400" y="1828800"/>
              <a:ext cx="38100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85" name="Line 5"/>
            <p:cNvSpPr>
              <a:spLocks noChangeShapeType="1"/>
            </p:cNvSpPr>
            <p:nvPr/>
          </p:nvSpPr>
          <p:spPr bwMode="auto">
            <a:xfrm>
              <a:off x="2514600" y="1981200"/>
              <a:ext cx="2895600" cy="259080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2523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>
                <a:ea typeface="ＭＳ Ｐゴシック" charset="0"/>
                <a:cs typeface="ＭＳ Ｐゴシック" charset="0"/>
              </a:rPr>
              <a:t>Binning the data logarithmically helps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select exponentially wider bins</a:t>
            </a:r>
          </a:p>
          <a:p>
            <a:pPr lvl="1" eaLnBrk="1" hangingPunct="1"/>
            <a:r>
              <a:rPr lang="en-US" dirty="0">
                <a:latin typeface="Arial" charset="0"/>
                <a:ea typeface="ＭＳ Ｐゴシック" charset="0"/>
              </a:rPr>
              <a:t>1, 2, 4, 8, 16, 32, ….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133600"/>
            <a:ext cx="5283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7412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>
                <a:ea typeface="ＭＳ Ｐゴシック" charset="0"/>
                <a:cs typeface="ＭＳ Ｐゴシック" charset="0"/>
              </a:rPr>
              <a:t>Or we can try fitting the cumulative distribution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143000"/>
            <a:ext cx="7620000" cy="441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Shows perhaps 2 separate power-law regimes that were obscured by the exponential binning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Power-law tail may be closer to 2.4</a:t>
            </a:r>
          </a:p>
        </p:txBody>
      </p:sp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895600"/>
            <a:ext cx="3810000" cy="284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9871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>
                <a:ea typeface="ＭＳ Ｐゴシック" charset="0"/>
                <a:cs typeface="ＭＳ Ｐゴシック" charset="0"/>
              </a:rPr>
              <a:t>Another common distribution: power-law</a:t>
            </a:r>
            <a:br>
              <a:rPr lang="en-US" sz="2400" dirty="0">
                <a:ea typeface="ＭＳ Ｐゴシック" charset="0"/>
                <a:cs typeface="ＭＳ Ｐゴシック" charset="0"/>
              </a:rPr>
            </a:br>
            <a:r>
              <a:rPr lang="en-US" sz="2400" dirty="0">
                <a:ea typeface="ＭＳ Ｐゴシック" charset="0"/>
                <a:cs typeface="ＭＳ Ｐゴシック" charset="0"/>
              </a:rPr>
              <a:t>with an exponential cutoff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p(x) ~ x</a:t>
            </a:r>
            <a:r>
              <a:rPr lang="en-US" baseline="30000" dirty="0">
                <a:latin typeface="Arial" charset="0"/>
                <a:ea typeface="ＭＳ Ｐゴシック" charset="0"/>
                <a:cs typeface="ＭＳ Ｐゴシック" charset="0"/>
              </a:rPr>
              <a:t>-a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e</a:t>
            </a:r>
            <a:r>
              <a:rPr lang="en-US" baseline="30000" dirty="0">
                <a:latin typeface="Arial" charset="0"/>
                <a:ea typeface="ＭＳ Ｐゴシック" charset="0"/>
                <a:cs typeface="ＭＳ Ｐゴシック" charset="0"/>
              </a:rPr>
              <a:t>-x/</a:t>
            </a:r>
            <a:r>
              <a:rPr lang="en-US" baseline="30000" dirty="0">
                <a:latin typeface="Symbol" charset="0"/>
                <a:ea typeface="ＭＳ Ｐゴシック" charset="0"/>
                <a:cs typeface="ＭＳ Ｐゴシック" charset="0"/>
              </a:rPr>
              <a:t>k</a:t>
            </a: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09800"/>
            <a:ext cx="5272088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Line 5"/>
          <p:cNvSpPr>
            <a:spLocks noChangeShapeType="1"/>
          </p:cNvSpPr>
          <p:nvPr/>
        </p:nvSpPr>
        <p:spPr bwMode="auto">
          <a:xfrm flipH="1">
            <a:off x="3429000" y="2057400"/>
            <a:ext cx="381000" cy="762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3794125" y="1712913"/>
            <a:ext cx="2711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starts out as a power law</a:t>
            </a:r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 flipH="1">
            <a:off x="5867400" y="3886200"/>
            <a:ext cx="914400" cy="609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6292850" y="3429000"/>
            <a:ext cx="285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ends up as an exponential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914400" y="6248400"/>
            <a:ext cx="564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but could also be a lognormal or double exponential…</a:t>
            </a:r>
          </a:p>
        </p:txBody>
      </p:sp>
    </p:spTree>
    <p:extLst>
      <p:ext uri="{BB962C8B-B14F-4D97-AF65-F5344CB8AC3E}">
        <p14:creationId xmlns:p14="http://schemas.microsoft.com/office/powerpoint/2010/main" val="2743307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2296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err="1">
                <a:ea typeface="ＭＳ Ｐゴシック" charset="0"/>
                <a:cs typeface="ＭＳ Ｐゴシック" charset="0"/>
              </a:rPr>
              <a:t>Zipf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 &amp;Pareto: </a:t>
            </a:r>
            <a:br>
              <a:rPr lang="en-US" sz="2400" dirty="0">
                <a:ea typeface="ＭＳ Ｐゴシック" charset="0"/>
                <a:cs typeface="ＭＳ Ｐゴシック" charset="0"/>
              </a:rPr>
            </a:br>
            <a:r>
              <a:rPr lang="en-US" sz="2400" dirty="0">
                <a:ea typeface="ＭＳ Ｐゴシック" charset="0"/>
                <a:cs typeface="ＭＳ Ｐゴシック" charset="0"/>
              </a:rPr>
              <a:t>what they have to do with power-laws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Zipf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George Kingsley Zipf, a Harvard linguistics professor, sought to determine the 'size' of the 3rd or 8th or 100th most common word. 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Size here denotes the frequency of use of the word in English text, and not the length of the word itself. 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Zipf's law states that the size of the r'th largest occurrence of the event is inversely proportional to its rank: </a:t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>
                <a:latin typeface="Arial" charset="0"/>
                <a:ea typeface="ＭＳ Ｐゴシック" charset="0"/>
              </a:rPr>
              <a:t/>
            </a:r>
            <a:br>
              <a:rPr lang="en-US">
                <a:latin typeface="Arial" charset="0"/>
                <a:ea typeface="ＭＳ Ｐゴシック" charset="0"/>
              </a:rPr>
            </a:br>
            <a:r>
              <a:rPr lang="en-US" sz="3600" b="1" i="1">
                <a:latin typeface="Arial" charset="0"/>
                <a:ea typeface="ＭＳ Ｐゴシック" charset="0"/>
              </a:rPr>
              <a:t>y ~ r </a:t>
            </a:r>
            <a:r>
              <a:rPr lang="en-US" sz="3600" b="1" i="1" baseline="30000">
                <a:latin typeface="Arial" charset="0"/>
                <a:ea typeface="ＭＳ Ｐゴシック" charset="0"/>
              </a:rPr>
              <a:t>-</a:t>
            </a:r>
            <a:r>
              <a:rPr lang="en-US" sz="3600" b="1" i="1" baseline="30000">
                <a:latin typeface="Symbol" charset="0"/>
                <a:ea typeface="ＭＳ Ｐゴシック" charset="0"/>
              </a:rPr>
              <a:t>b</a:t>
            </a:r>
            <a:r>
              <a:rPr lang="en-US">
                <a:latin typeface="Arial" charset="0"/>
                <a:ea typeface="ＭＳ Ｐゴシック" charset="0"/>
              </a:rPr>
              <a:t> , with </a:t>
            </a:r>
            <a:r>
              <a:rPr lang="en-US" b="1" i="1">
                <a:latin typeface="Symbol" charset="0"/>
                <a:ea typeface="ＭＳ Ｐゴシック" charset="0"/>
              </a:rPr>
              <a:t>b</a:t>
            </a:r>
            <a:r>
              <a:rPr lang="en-US">
                <a:latin typeface="Arial" charset="0"/>
                <a:ea typeface="ＭＳ Ｐゴシック" charset="0"/>
              </a:rPr>
              <a:t> close to unity. </a:t>
            </a:r>
          </a:p>
        </p:txBody>
      </p:sp>
    </p:spTree>
    <p:extLst>
      <p:ext uri="{BB962C8B-B14F-4D97-AF65-F5344CB8AC3E}">
        <p14:creationId xmlns:p14="http://schemas.microsoft.com/office/powerpoint/2010/main" val="1966447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So how do we go from Zipf to Pareto?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The phrase "The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 th largest city has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inhabitants" is equivalent to saying "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cities have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or more inhabitants". 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This is exactly the definition of the Pareto distribution, except the x and y axes are flipped. Whereas for Zipf,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is on the x-axis and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is on the y-axis, for Pareto,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r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is on the y-axis and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n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is on the x-axis. 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Simply inverting the axes, we get that if the rank exponent is </a:t>
            </a:r>
            <a:r>
              <a:rPr lang="en-US" sz="2400" b="1" i="1">
                <a:latin typeface="Symbol" charset="0"/>
                <a:ea typeface="ＭＳ Ｐゴシック" charset="0"/>
                <a:cs typeface="ＭＳ Ｐゴシック" charset="0"/>
              </a:rPr>
              <a:t>b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, i.e. </a:t>
            </a:r>
            <a:br>
              <a:rPr lang="en-US" sz="24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b="1" i="1">
                <a:latin typeface="Arial" charset="0"/>
                <a:ea typeface="ＭＳ Ｐゴシック" charset="0"/>
                <a:cs typeface="ＭＳ Ｐゴシック" charset="0"/>
              </a:rPr>
              <a:t>n ~ r</a:t>
            </a:r>
            <a:r>
              <a:rPr lang="en-US" sz="3200" b="1" i="1" baseline="30000">
                <a:latin typeface="Symbol" charset="0"/>
                <a:ea typeface="ＭＳ Ｐゴシック" charset="0"/>
                <a:cs typeface="ＭＳ Ｐゴシック" charset="0"/>
              </a:rPr>
              <a:t>-b</a:t>
            </a:r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for Zipf,   (n = income, r = rank of person with income n)</a:t>
            </a:r>
            <a:br>
              <a:rPr lang="en-US" sz="24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then the Pareto exponent is </a:t>
            </a:r>
            <a:r>
              <a:rPr lang="en-US" sz="2400" b="1" i="1">
                <a:latin typeface="Arial" charset="0"/>
                <a:ea typeface="ＭＳ Ｐゴシック" charset="0"/>
                <a:cs typeface="ＭＳ Ｐゴシック" charset="0"/>
              </a:rPr>
              <a:t>1/</a:t>
            </a:r>
            <a:r>
              <a:rPr lang="en-US" sz="2400" b="1" i="1">
                <a:latin typeface="Symbol" charset="0"/>
                <a:ea typeface="ＭＳ Ｐゴシック" charset="0"/>
                <a:cs typeface="ＭＳ Ｐゴシック" charset="0"/>
              </a:rPr>
              <a:t>b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 so that </a:t>
            </a:r>
            <a:br>
              <a:rPr lang="en-US" sz="24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 b="1" i="1">
                <a:latin typeface="Arial" charset="0"/>
                <a:ea typeface="ＭＳ Ｐゴシック" charset="0"/>
                <a:cs typeface="ＭＳ Ｐゴシック" charset="0"/>
              </a:rPr>
              <a:t>r ~ n</a:t>
            </a:r>
            <a:r>
              <a:rPr lang="en-US" sz="3200" b="1" i="1" baseline="30000">
                <a:latin typeface="Arial" charset="0"/>
                <a:ea typeface="ＭＳ Ｐゴシック" charset="0"/>
                <a:cs typeface="ＭＳ Ｐゴシック" charset="0"/>
              </a:rPr>
              <a:t>-1/</a:t>
            </a:r>
            <a:r>
              <a:rPr lang="en-US" sz="3200" b="1" i="1" baseline="30000">
                <a:latin typeface="Symbol" charset="0"/>
                <a:ea typeface="ＭＳ Ｐゴシック" charset="0"/>
                <a:cs typeface="ＭＳ Ｐゴシック" charset="0"/>
              </a:rPr>
              <a:t>b</a:t>
            </a:r>
            <a:r>
              <a:rPr lang="en-US" sz="2400" baseline="3000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  (n = income, r = number of people whose income is n or higher) </a:t>
            </a:r>
          </a:p>
        </p:txBody>
      </p:sp>
    </p:spTree>
    <p:extLst>
      <p:ext uri="{BB962C8B-B14F-4D97-AF65-F5344CB8AC3E}">
        <p14:creationId xmlns:p14="http://schemas.microsoft.com/office/powerpoint/2010/main" val="457078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Zipf</a:t>
            </a:r>
            <a:r>
              <a:rPr lang="ja-JP" altLang="en-US" sz="2800">
                <a:ea typeface="ＭＳ Ｐゴシック" charset="0"/>
                <a:cs typeface="ＭＳ Ｐゴシック" charset="0"/>
              </a:rPr>
              <a:t>’</a:t>
            </a:r>
            <a:r>
              <a:rPr lang="en-US" sz="2800">
                <a:ea typeface="ＭＳ Ｐゴシック" charset="0"/>
                <a:cs typeface="ＭＳ Ｐゴシック" charset="0"/>
              </a:rPr>
              <a:t>s law &amp; AOL site visits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Deviation from Zipf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 law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slightly too few websites with large numbers of visitors:</a:t>
            </a: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67000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492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913813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Zipf</a:t>
            </a:r>
            <a:r>
              <a:rPr lang="ja-JP" altLang="en-US" sz="2800">
                <a:ea typeface="ＭＳ Ｐゴシック" charset="0"/>
                <a:cs typeface="ＭＳ Ｐゴシック" charset="0"/>
              </a:rPr>
              <a:t>’</a:t>
            </a:r>
            <a:r>
              <a:rPr lang="en-US" sz="2800">
                <a:ea typeface="ＭＳ Ｐゴシック" charset="0"/>
                <a:cs typeface="ＭＳ Ｐゴシック" charset="0"/>
              </a:rPr>
              <a:t>s Law and city sizes (~1930) [2]</a:t>
            </a:r>
          </a:p>
        </p:txBody>
      </p:sp>
      <p:graphicFrame>
        <p:nvGraphicFramePr>
          <p:cNvPr id="34819" name="Group 3"/>
          <p:cNvGraphicFramePr>
            <a:graphicFrameLocks noGrp="1"/>
          </p:cNvGraphicFramePr>
          <p:nvPr/>
        </p:nvGraphicFramePr>
        <p:xfrm>
          <a:off x="838200" y="1524000"/>
          <a:ext cx="7239000" cy="4739072"/>
        </p:xfrm>
        <a:graphic>
          <a:graphicData uri="http://schemas.openxmlformats.org/drawingml/2006/table">
            <a:tbl>
              <a:tblPr/>
              <a:tblGrid>
                <a:gridCol w="914400"/>
                <a:gridCol w="1752600"/>
                <a:gridCol w="1295400"/>
                <a:gridCol w="1447800"/>
                <a:gridCol w="182880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Rank(k)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Population (1990)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Zips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 Law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Modified Zipf</a:t>
                      </a:r>
                      <a:r>
                        <a:rPr kumimoji="0" lang="ja-JP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’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 law: (Mandelbrot)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Now York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7,322,564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7,334,265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Detroit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1,027,974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1,428,571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1,214,261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Baltimore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736,014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769,231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747,693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Washington 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606,900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526,316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558,258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New Orleans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496,938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452,656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Kansas City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434,829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322,581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384,308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Virgina Beach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393,089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270,270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336,015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Toledo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332,943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204,082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271,639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Arlington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261,721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163,932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230,205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Baton Rouge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219,531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136,986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201,033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Hialeah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188,008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117,647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179,243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Bakersfield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174,820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103,270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90000"/>
                        <a:buFont typeface="Wingdings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162,270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6477000" y="1828800"/>
          <a:ext cx="13716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02" name="Equation" r:id="rId4" imgW="1371600" imgH="368300" progId="Equation.3">
                  <p:embed/>
                </p:oleObj>
              </mc:Choice>
              <mc:Fallback>
                <p:oleObj name="Equation" r:id="rId4" imgW="13716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1828800"/>
                        <a:ext cx="13716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5105400" y="1905000"/>
          <a:ext cx="8509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003" name="Equation" r:id="rId6" imgW="850900" imgH="177800" progId="Equation.3">
                  <p:embed/>
                </p:oleObj>
              </mc:Choice>
              <mc:Fallback>
                <p:oleObj name="Equation" r:id="rId6" imgW="8509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1905000"/>
                        <a:ext cx="8509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63" name="Rectangle 91"/>
          <p:cNvSpPr>
            <a:spLocks noChangeArrowheads="1"/>
          </p:cNvSpPr>
          <p:nvPr/>
        </p:nvSpPr>
        <p:spPr bwMode="auto">
          <a:xfrm>
            <a:off x="6519863" y="6521450"/>
            <a:ext cx="26241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002698"/>
                </a:solidFill>
              </a:rPr>
              <a:t>slide: Luciano Pietronero</a:t>
            </a: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381000" y="2514600"/>
            <a:ext cx="2073275" cy="403225"/>
            <a:chOff x="230" y="1680"/>
            <a:chExt cx="1306" cy="254"/>
          </a:xfrm>
        </p:grpSpPr>
        <p:sp>
          <p:nvSpPr>
            <p:cNvPr id="54365" name="Oval 92"/>
            <p:cNvSpPr>
              <a:spLocks noChangeArrowheads="1"/>
            </p:cNvSpPr>
            <p:nvPr/>
          </p:nvSpPr>
          <p:spPr bwMode="auto">
            <a:xfrm>
              <a:off x="1104" y="1680"/>
              <a:ext cx="432" cy="192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54366" name="Text Box 93"/>
            <p:cNvSpPr txBox="1">
              <a:spLocks noChangeArrowheads="1"/>
            </p:cNvSpPr>
            <p:nvPr/>
          </p:nvSpPr>
          <p:spPr bwMode="auto">
            <a:xfrm rot="-1822291">
              <a:off x="230" y="1703"/>
              <a:ext cx="9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2000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1800">
                  <a:solidFill>
                    <a:schemeClr val="accent1"/>
                  </a:solidFill>
                </a:rPr>
                <a:t>not any more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48513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>
                <a:ea typeface="ＭＳ Ｐゴシック" charset="0"/>
                <a:cs typeface="ＭＳ Ｐゴシック" charset="0"/>
              </a:rPr>
              <a:t>80/20 rule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 fraction W of the wealth in the hands of the richest P of the the population is given by</a:t>
            </a:r>
            <a:br>
              <a:rPr lang="en-US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W = P</a:t>
            </a:r>
            <a:r>
              <a:rPr lang="en-US" sz="3200" baseline="30000">
                <a:latin typeface="Symbol" charset="0"/>
                <a:ea typeface="ＭＳ Ｐゴシック" charset="0"/>
                <a:cs typeface="ＭＳ Ｐゴシック" charset="0"/>
              </a:rPr>
              <a:t>(a-2)/(a-1)</a:t>
            </a:r>
          </a:p>
          <a:p>
            <a:pPr eaLnBrk="1" hangingPunct="1"/>
            <a:endParaRPr lang="en-US" sz="3200" baseline="30000">
              <a:latin typeface="Symbo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>
              <a:latin typeface="Symbo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Example: US wealth: </a:t>
            </a:r>
            <a:r>
              <a:rPr lang="en-US">
                <a:latin typeface="Symbol" charset="0"/>
                <a:ea typeface="ＭＳ Ｐゴシック" charset="0"/>
                <a:cs typeface="ＭＳ Ｐゴシック" charset="0"/>
              </a:rPr>
              <a:t>a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= 2.1</a:t>
            </a:r>
          </a:p>
          <a:p>
            <a:pPr lvl="1" eaLnBrk="1" hangingPunct="1"/>
            <a:r>
              <a:rPr lang="en-US">
                <a:latin typeface="Arial" charset="0"/>
                <a:ea typeface="ＭＳ Ｐゴシック" charset="0"/>
              </a:rPr>
              <a:t>richest 20% of the population holds 86% of the wealth</a:t>
            </a:r>
          </a:p>
        </p:txBody>
      </p:sp>
    </p:spTree>
    <p:extLst>
      <p:ext uri="{BB962C8B-B14F-4D97-AF65-F5344CB8AC3E}">
        <p14:creationId xmlns:p14="http://schemas.microsoft.com/office/powerpoint/2010/main" val="1354071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>
                <a:ea typeface="ＭＳ Ｐゴシック" charset="0"/>
                <a:cs typeface="ＭＳ Ｐゴシック" charset="0"/>
              </a:rPr>
              <a:t>What does it mean to be scale free?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620000" cy="441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 power law looks the same no mater what scale we look at it on (2 to 50 or 200 to 5000)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Only true of a power-law distribution!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p(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bx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= g(b) p(x) – shape of the distribution is unchanged except for a multiplicative constant</a:t>
            </a:r>
          </a:p>
          <a:p>
            <a:pPr eaLnBrk="1" hangingPunct="1"/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p(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bx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= (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bx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r>
              <a:rPr lang="en-US" sz="2400" baseline="30000" dirty="0">
                <a:latin typeface="Symbol" charset="0"/>
                <a:ea typeface="ＭＳ Ｐゴシック" charset="0"/>
                <a:cs typeface="ＭＳ Ｐゴシック" charset="0"/>
              </a:rPr>
              <a:t>-a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= b</a:t>
            </a:r>
            <a:r>
              <a:rPr lang="en-US" sz="2400" baseline="30000" dirty="0">
                <a:latin typeface="Symbol" charset="0"/>
                <a:ea typeface="ＭＳ Ｐゴシック" charset="0"/>
                <a:cs typeface="ＭＳ Ｐゴシック" charset="0"/>
              </a:rPr>
              <a:t>-a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x</a:t>
            </a:r>
            <a:r>
              <a:rPr lang="en-US" sz="2400" baseline="30000" dirty="0">
                <a:latin typeface="Symbol" charset="0"/>
                <a:ea typeface="ＭＳ Ｐゴシック" charset="0"/>
                <a:cs typeface="ＭＳ Ｐゴシック" charset="0"/>
              </a:rPr>
              <a:t>-a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 flipV="1">
            <a:off x="6042025" y="4038600"/>
            <a:ext cx="0" cy="2362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49" name="Line 5"/>
          <p:cNvSpPr>
            <a:spLocks noChangeShapeType="1"/>
          </p:cNvSpPr>
          <p:nvPr/>
        </p:nvSpPr>
        <p:spPr bwMode="auto">
          <a:xfrm>
            <a:off x="5661025" y="6172200"/>
            <a:ext cx="2895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>
            <a:off x="6194425" y="4343400"/>
            <a:ext cx="1524000" cy="16764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51" name="Line 8"/>
          <p:cNvSpPr>
            <a:spLocks noChangeShapeType="1"/>
          </p:cNvSpPr>
          <p:nvPr/>
        </p:nvSpPr>
        <p:spPr bwMode="auto">
          <a:xfrm>
            <a:off x="6423025" y="4572000"/>
            <a:ext cx="495300" cy="5334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7352" name="Text Box 9"/>
          <p:cNvSpPr txBox="1">
            <a:spLocks noChangeArrowheads="1"/>
          </p:cNvSpPr>
          <p:nvPr/>
        </p:nvSpPr>
        <p:spPr bwMode="auto">
          <a:xfrm>
            <a:off x="7931150" y="6208713"/>
            <a:ext cx="755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log(x)</a:t>
            </a:r>
          </a:p>
        </p:txBody>
      </p:sp>
      <p:sp>
        <p:nvSpPr>
          <p:cNvPr id="57353" name="Text Box 10"/>
          <p:cNvSpPr txBox="1">
            <a:spLocks noChangeArrowheads="1"/>
          </p:cNvSpPr>
          <p:nvPr/>
        </p:nvSpPr>
        <p:spPr bwMode="auto">
          <a:xfrm>
            <a:off x="4899025" y="4114800"/>
            <a:ext cx="1035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log(p(x))</a:t>
            </a:r>
          </a:p>
        </p:txBody>
      </p:sp>
      <p:sp>
        <p:nvSpPr>
          <p:cNvPr id="57354" name="Line 14"/>
          <p:cNvSpPr>
            <a:spLocks noChangeShapeType="1"/>
          </p:cNvSpPr>
          <p:nvPr/>
        </p:nvSpPr>
        <p:spPr bwMode="auto">
          <a:xfrm>
            <a:off x="7185025" y="5410200"/>
            <a:ext cx="495300" cy="533400"/>
          </a:xfrm>
          <a:prstGeom prst="line">
            <a:avLst/>
          </a:prstGeom>
          <a:noFill/>
          <a:ln w="38100">
            <a:solidFill>
              <a:srgbClr val="CC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7355" name="Freeform 18"/>
          <p:cNvSpPr>
            <a:spLocks/>
          </p:cNvSpPr>
          <p:nvPr/>
        </p:nvSpPr>
        <p:spPr bwMode="auto">
          <a:xfrm>
            <a:off x="6804025" y="4711700"/>
            <a:ext cx="812800" cy="927100"/>
          </a:xfrm>
          <a:custGeom>
            <a:avLst/>
            <a:gdLst>
              <a:gd name="T0" fmla="*/ 0 w 512"/>
              <a:gd name="T1" fmla="*/ 2147483647 h 584"/>
              <a:gd name="T2" fmla="*/ 2147483647 w 512"/>
              <a:gd name="T3" fmla="*/ 2147483647 h 584"/>
              <a:gd name="T4" fmla="*/ 2147483647 w 512"/>
              <a:gd name="T5" fmla="*/ 2147483647 h 584"/>
              <a:gd name="T6" fmla="*/ 2147483647 w 512"/>
              <a:gd name="T7" fmla="*/ 2147483647 h 584"/>
              <a:gd name="T8" fmla="*/ 0 60000 65536"/>
              <a:gd name="T9" fmla="*/ 0 60000 65536"/>
              <a:gd name="T10" fmla="*/ 0 60000 65536"/>
              <a:gd name="T11" fmla="*/ 0 60000 65536"/>
              <a:gd name="T12" fmla="*/ 0 w 512"/>
              <a:gd name="T13" fmla="*/ 0 h 584"/>
              <a:gd name="T14" fmla="*/ 512 w 512"/>
              <a:gd name="T15" fmla="*/ 584 h 5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12" h="584">
                <a:moveTo>
                  <a:pt x="0" y="8"/>
                </a:moveTo>
                <a:cubicBezTo>
                  <a:pt x="104" y="4"/>
                  <a:pt x="208" y="0"/>
                  <a:pt x="288" y="56"/>
                </a:cubicBezTo>
                <a:cubicBezTo>
                  <a:pt x="368" y="112"/>
                  <a:pt x="448" y="256"/>
                  <a:pt x="480" y="344"/>
                </a:cubicBezTo>
                <a:cubicBezTo>
                  <a:pt x="512" y="432"/>
                  <a:pt x="496" y="508"/>
                  <a:pt x="480" y="584"/>
                </a:cubicBezTo>
              </a:path>
            </a:pathLst>
          </a:custGeom>
          <a:noFill/>
          <a:ln w="19050">
            <a:solidFill>
              <a:srgbClr val="0033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56" name="Text Box 19"/>
          <p:cNvSpPr txBox="1">
            <a:spLocks noChangeArrowheads="1"/>
          </p:cNvSpPr>
          <p:nvPr/>
        </p:nvSpPr>
        <p:spPr bwMode="auto">
          <a:xfrm>
            <a:off x="7566025" y="4648200"/>
            <a:ext cx="920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33CC"/>
                </a:solidFill>
              </a:rPr>
              <a:t>x →b*x</a:t>
            </a:r>
          </a:p>
        </p:txBody>
      </p:sp>
    </p:spTree>
    <p:extLst>
      <p:ext uri="{BB962C8B-B14F-4D97-AF65-F5344CB8AC3E}">
        <p14:creationId xmlns:p14="http://schemas.microsoft.com/office/powerpoint/2010/main" val="1209130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Wrap up on power-laws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Power-laws are cool and intriguing</a:t>
            </a:r>
          </a:p>
          <a:p>
            <a:r>
              <a:rPr lang="en-US" dirty="0"/>
              <a:t> </a:t>
            </a:r>
            <a:r>
              <a:rPr lang="en-US" dirty="0" smtClean="0"/>
              <a:t>But make sure your data is actually power-law before boasting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29152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66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93653</TotalTime>
  <Words>1682</Words>
  <Application>Microsoft Macintosh PowerPoint</Application>
  <PresentationFormat>On-screen Show (4:3)</PresentationFormat>
  <Paragraphs>317</Paragraphs>
  <Slides>37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Perception</vt:lpstr>
      <vt:lpstr>Equation</vt:lpstr>
      <vt:lpstr>SNA 3D: Power laws</vt:lpstr>
      <vt:lpstr>Heavy tails: right skew</vt:lpstr>
      <vt:lpstr>Normal distribution (human heights)</vt:lpstr>
      <vt:lpstr>Heavy tails: max to min ratio</vt:lpstr>
      <vt:lpstr>Power-law distribution</vt:lpstr>
      <vt:lpstr>Power laws are seemingly everywhere note: these are cumulative distributions, more about this in a bit…</vt:lpstr>
      <vt:lpstr>Yet more power laws</vt:lpstr>
      <vt:lpstr>Power law distribution</vt:lpstr>
      <vt:lpstr>What does it mean to be scale free?</vt:lpstr>
      <vt:lpstr>Fitting power-law distributions</vt:lpstr>
      <vt:lpstr>Example on an artificially generated data set</vt:lpstr>
      <vt:lpstr>Linear scale plot of straight bin of the data</vt:lpstr>
      <vt:lpstr>Log-log scale plot of simple binning of the data</vt:lpstr>
      <vt:lpstr>Log-log scale plot of straight binning of the data</vt:lpstr>
      <vt:lpstr>What goes wrong with straightforward binning</vt:lpstr>
      <vt:lpstr>First solution: logarithmic binning</vt:lpstr>
      <vt:lpstr>Second solution: cumulative binning </vt:lpstr>
      <vt:lpstr>Fitting via regression to the cumulative distribution</vt:lpstr>
      <vt:lpstr>Where to start fitting?</vt:lpstr>
      <vt:lpstr>Example: </vt:lpstr>
      <vt:lpstr>Maximum likelihood fitting – best</vt:lpstr>
      <vt:lpstr>Some exponents for real world data</vt:lpstr>
      <vt:lpstr>Many real world networks are power law</vt:lpstr>
      <vt:lpstr>Hey, not everything is a power law</vt:lpstr>
      <vt:lpstr>Not every network is power law distributed</vt:lpstr>
      <vt:lpstr>Example on a real data set: number of AOL visitors to different websites back in 1997</vt:lpstr>
      <vt:lpstr>trying to fit directly…</vt:lpstr>
      <vt:lpstr>Binning the data logarithmically helps</vt:lpstr>
      <vt:lpstr>Or we can try fitting the cumulative distribution</vt:lpstr>
      <vt:lpstr>Another common distribution: power-law with an exponential cutoff</vt:lpstr>
      <vt:lpstr>Zipf &amp;Pareto:  what they have to do with power-laws</vt:lpstr>
      <vt:lpstr>So how do we go from Zipf to Pareto?</vt:lpstr>
      <vt:lpstr>Zipf’s law &amp; AOL site visits</vt:lpstr>
      <vt:lpstr>Zipf’s Law and city sizes (~1930) [2]</vt:lpstr>
      <vt:lpstr>80/20 rule</vt:lpstr>
      <vt:lpstr>What does it mean to be scale free?</vt:lpstr>
      <vt:lpstr>Wrap up on power-laws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Part</dc:title>
  <dc:creator>Liuling Gong</dc:creator>
  <cp:lastModifiedBy>Lada Adamic</cp:lastModifiedBy>
  <cp:revision>500</cp:revision>
  <dcterms:created xsi:type="dcterms:W3CDTF">2011-08-16T20:04:24Z</dcterms:created>
  <dcterms:modified xsi:type="dcterms:W3CDTF">2012-09-08T21:42:12Z</dcterms:modified>
</cp:coreProperties>
</file>