
<file path=[Content_Types].xml><?xml version="1.0" encoding="utf-8"?>
<Types xmlns="http://schemas.openxmlformats.org/package/2006/content-types">
  <Default Extension="xml" ContentType="application/xml"/>
  <Default Extension="doc" ContentType="application/msword"/>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notesMasterIdLst>
    <p:notesMasterId r:id="rId20"/>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CC"/>
    <a:srgbClr val="6600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2888" y="-17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 Id="rId2"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 Id="rId2" Type="http://schemas.openxmlformats.org/officeDocument/2006/relationships/image" Target="../media/image27.emf"/><Relationship Id="rId3"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4743E8-58E9-4667-BD47-71334B0A527F}" type="datetimeFigureOut">
              <a:rPr lang="en-US" smtClean="0"/>
              <a:pPr/>
              <a:t>10/1/12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179187-408E-4EE0-9C6C-584AB55754FD}" type="slidenum">
              <a:rPr lang="en-US" smtClean="0"/>
              <a:pPr/>
              <a:t>‹#›</a:t>
            </a:fld>
            <a:endParaRPr lang="en-US"/>
          </a:p>
        </p:txBody>
      </p:sp>
    </p:spTree>
    <p:extLst>
      <p:ext uri="{BB962C8B-B14F-4D97-AF65-F5344CB8AC3E}">
        <p14:creationId xmlns:p14="http://schemas.microsoft.com/office/powerpoint/2010/main" val="3030310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414FFB19-6217-C945-BDAC-CA60703EC652}" type="slidenum">
              <a:rPr lang="en-US" sz="1200"/>
              <a:pPr eaLnBrk="1" hangingPunct="1"/>
              <a:t>4</a:t>
            </a:fld>
            <a:endParaRPr 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xfrm>
            <a:off x="914400" y="4344025"/>
            <a:ext cx="5029200" cy="411292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lgn="just" eaLnBrk="1" hangingPunct="1">
              <a:spcAft>
                <a:spcPts val="400"/>
              </a:spcAft>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58EE346B-4510-1649-8BC2-D7FE5B4AB50C}" type="slidenum">
              <a:rPr lang="en-US" sz="1200"/>
              <a:pPr eaLnBrk="1" hangingPunct="1"/>
              <a:t>5</a:t>
            </a:fld>
            <a:endParaRPr lang="en-US"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a:p>
            <a:pPr eaLnBrk="1" hangingPunct="1"/>
            <a:endParaRPr lang="en-US"/>
          </a:p>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1ABD2022-AC57-F84A-9E42-271E2E48472F}" type="slidenum">
              <a:rPr lang="en-US" sz="1200"/>
              <a:pPr eaLnBrk="1" hangingPunct="1"/>
              <a:t>6</a:t>
            </a:fld>
            <a:endParaRPr 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914400" y="4344025"/>
            <a:ext cx="5029200" cy="411292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C1277549-3BD6-E743-9CFE-04A8B20E56FD}" type="slidenum">
              <a:rPr lang="en-US" sz="1200"/>
              <a:pPr eaLnBrk="1" hangingPunct="1"/>
              <a:t>7</a:t>
            </a:fld>
            <a:endParaRPr 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spcAft>
                <a:spcPts val="400"/>
              </a:spcAft>
            </a:pPr>
            <a:endParaRPr lang="en-US">
              <a:latin typeface="Times New Roman" charset="0"/>
            </a:endParaRPr>
          </a:p>
          <a:p>
            <a:pPr algn="just" eaLnBrk="1" hangingPunct="1">
              <a:spcAft>
                <a:spcPts val="400"/>
              </a:spcAft>
            </a:pPr>
            <a:endParaRPr lang="en-US">
              <a:latin typeface="Times New Roman" charset="0"/>
            </a:endParaRPr>
          </a:p>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2CC5E935-3209-5D40-95A1-C70812B2763A}" type="slidenum">
              <a:rPr lang="en-US" sz="1200"/>
              <a:pPr eaLnBrk="1" hangingPunct="1"/>
              <a:t>8</a:t>
            </a:fld>
            <a:endParaRPr lang="en-US" sz="120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xfrm>
            <a:off x="914400" y="4344025"/>
            <a:ext cx="5029200" cy="411292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a:p>
            <a:pPr eaLnBrk="1" hangingPunct="1"/>
            <a:endParaRPr lang="en-US">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50253D90-5081-AC4A-8FE6-702EA9C6DF7B}" type="slidenum">
              <a:rPr lang="en-US" sz="1200"/>
              <a:pPr eaLnBrk="1" hangingPunct="1"/>
              <a:t>9</a:t>
            </a:fld>
            <a:endParaRPr 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22A2F492-5DD1-554A-94E2-DF1A2DFD4F60}" type="slidenum">
              <a:rPr lang="en-US" sz="1200"/>
              <a:pPr eaLnBrk="1" hangingPunct="1"/>
              <a:t>10</a:t>
            </a:fld>
            <a:endParaRPr 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44D7613F-632D-D943-A636-6324C7932EE6}" type="slidenum">
              <a:rPr lang="en-US" sz="1200"/>
              <a:pPr eaLnBrk="1" hangingPunct="1"/>
              <a:t>11</a:t>
            </a:fld>
            <a:endParaRPr 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914400" y="4344025"/>
            <a:ext cx="5029200" cy="411292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Times New Roman" charset="0"/>
              </a:rPr>
              <a:t>.  </a:t>
            </a:r>
          </a:p>
          <a:p>
            <a:pPr algn="just" eaLnBrk="1" hangingPunct="1">
              <a:spcAft>
                <a:spcPts val="400"/>
              </a:spcAft>
            </a:pPr>
            <a:endParaRPr lang="en-US">
              <a:latin typeface="Times New Roman" charset="0"/>
            </a:endParaRPr>
          </a:p>
          <a:p>
            <a:pPr algn="just" eaLnBrk="1" hangingPunct="1">
              <a:spcAft>
                <a:spcPts val="400"/>
              </a:spcAft>
            </a:pPr>
            <a:endParaRPr lang="en-US">
              <a:latin typeface="Times New Roman" charset="0"/>
            </a:endParaRPr>
          </a:p>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8F57A671-51D0-7247-9B35-D8D972ADABF7}" type="slidenum">
              <a:rPr lang="en-US" sz="1200"/>
              <a:pPr eaLnBrk="1" hangingPunct="1"/>
              <a:t>12</a:t>
            </a:fld>
            <a:endParaRPr 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F65651F2-EBCB-5C43-B1B8-46176288FE2F}" type="slidenum">
              <a:rPr lang="en-US" sz="1200"/>
              <a:pPr eaLnBrk="1" hangingPunct="1"/>
              <a:t>13</a:t>
            </a:fld>
            <a:endParaRPr 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The evaluation result is a surprise to us. We thought the possible factors may be the noise replies that cannot indicate the replier has a better expertise than the asker, or the versions of PageRank we used, or the structure of the network. After tried different versions of PageRanks and try to decrease the impact of noise replies. </a:t>
            </a:r>
          </a:p>
          <a:p>
            <a:pPr eaLnBrk="1" hangingPunct="1"/>
            <a:r>
              <a:rPr lang="en-US"/>
              <a:t>We decide to use simulations to see how the structure affect the performance of these ranking algorithms. </a:t>
            </a:r>
          </a:p>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3BA8253F-6DED-5E46-9878-F58F047ADA82}" type="slidenum">
              <a:rPr lang="en-US" sz="1200"/>
              <a:pPr eaLnBrk="1" hangingPunct="1"/>
              <a:t>14</a:t>
            </a:fld>
            <a:endParaRPr 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Here is an example how the simulator pair the expertise of users. </a:t>
            </a:r>
          </a:p>
          <a:p>
            <a:pPr eaLnBrk="1" hangingPunct="1"/>
            <a:r>
              <a:rPr lang="en-US"/>
              <a:t>Let</a:t>
            </a:r>
            <a:r>
              <a:rPr lang="ja-JP" altLang="en-US"/>
              <a:t>’</a:t>
            </a:r>
            <a:r>
              <a:rPr lang="en-US"/>
              <a:t>s suppose that the community have a uniform distribution of users with different levels of expertise. </a:t>
            </a:r>
          </a:p>
          <a:p>
            <a:pPr eaLnBrk="1" hangingPunct="1"/>
            <a:r>
              <a:rPr lang="en-US" sz="1800">
                <a:cs typeface="Arial" charset="0"/>
              </a:rPr>
              <a:t>And Probability of a user posing a question is inversely proportional to his expertise level, thus, users with a lower expertise level are more likely to ask questions. </a:t>
            </a:r>
          </a:p>
          <a:p>
            <a:pPr eaLnBrk="1" hangingPunct="1"/>
            <a:endParaRPr lang="en-US"/>
          </a:p>
          <a:p>
            <a:pPr eaLnBrk="1" hangingPunct="1"/>
            <a:r>
              <a:rPr lang="en-US"/>
              <a:t>Then in the </a:t>
            </a:r>
            <a:r>
              <a:rPr lang="ja-JP" altLang="en-US"/>
              <a:t>“</a:t>
            </a:r>
            <a:r>
              <a:rPr lang="en-US"/>
              <a:t>best</a:t>
            </a:r>
            <a:r>
              <a:rPr lang="ja-JP" altLang="en-US"/>
              <a:t>”</a:t>
            </a:r>
            <a:r>
              <a:rPr lang="en-US"/>
              <a:t> preferred paring method,  a question will be more likely to be answered by users with highest level of expertise. </a:t>
            </a:r>
          </a:p>
          <a:p>
            <a:pPr eaLnBrk="1" hangingPunct="1"/>
            <a:r>
              <a:rPr lang="en-US"/>
              <a:t>The figure at the left side shows that in this situation, the highest frequency of asking-answering pairs happened between level  5 experts and level 1 newbies.</a:t>
            </a:r>
          </a:p>
          <a:p>
            <a:pPr eaLnBrk="1" hangingPunct="1"/>
            <a:r>
              <a:rPr lang="en-US"/>
              <a:t>Note in the figure, the lighter the color is, the higher frequency of pair occurrences </a:t>
            </a:r>
          </a:p>
          <a:p>
            <a:pPr eaLnBrk="1" hangingPunct="1"/>
            <a:endParaRPr lang="en-US"/>
          </a:p>
          <a:p>
            <a:pPr eaLnBrk="1" hangingPunct="1"/>
            <a:r>
              <a:rPr lang="en-US"/>
              <a:t>In </a:t>
            </a:r>
            <a:r>
              <a:rPr lang="ja-JP" altLang="en-US"/>
              <a:t>“</a:t>
            </a:r>
            <a:r>
              <a:rPr lang="en-US"/>
              <a:t>just better</a:t>
            </a:r>
            <a:r>
              <a:rPr lang="ja-JP" altLang="en-US"/>
              <a:t>”</a:t>
            </a:r>
            <a:r>
              <a:rPr lang="en-US"/>
              <a:t> paring method, a question will more likely to be answered by users with just a little bit higher expertise than the asker. Thus, highest frequent pairing happens between </a:t>
            </a:r>
          </a:p>
          <a:p>
            <a:pPr eaLnBrk="1" hangingPunct="1"/>
            <a:r>
              <a:rPr lang="en-US"/>
              <a:t>Level 1 and level 2 users.</a:t>
            </a:r>
          </a:p>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7E8A5D71-E064-6E4D-8188-7443CD6F5BD9}" type="slidenum">
              <a:rPr lang="en-US" sz="1200"/>
              <a:pPr eaLnBrk="1" hangingPunct="1"/>
              <a:t>15</a:t>
            </a:fld>
            <a:endParaRPr 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These visualizations also shows the same result. Notice that the size of a node represents the user</a:t>
            </a:r>
            <a:r>
              <a:rPr lang="ja-JP" altLang="en-US"/>
              <a:t>’</a:t>
            </a:r>
            <a:r>
              <a:rPr lang="en-US"/>
              <a:t>s expertise level.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ABFA8324-BFB3-CD4E-8C68-6298F1FF6D34}" type="slidenum">
              <a:rPr lang="en-US" sz="1200"/>
              <a:pPr eaLnBrk="1" hangingPunct="1"/>
              <a:t>16</a:t>
            </a:fld>
            <a:endParaRPr 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a:p>
            <a:pPr eaLnBrk="1" hangingPunct="1"/>
            <a:r>
              <a:rPr lang="en-US"/>
              <a:t>We can see that the real network is still more similar to the </a:t>
            </a:r>
            <a:r>
              <a:rPr lang="ja-JP" altLang="en-US"/>
              <a:t>“</a:t>
            </a:r>
            <a:r>
              <a:rPr lang="en-US"/>
              <a:t>best preferred</a:t>
            </a:r>
            <a:r>
              <a:rPr lang="ja-JP" altLang="en-US"/>
              <a:t>”</a:t>
            </a:r>
            <a:r>
              <a:rPr lang="en-US"/>
              <a:t> simulated network. However, there may be some </a:t>
            </a:r>
            <a:r>
              <a:rPr lang="ja-JP" altLang="en-US"/>
              <a:t>“</a:t>
            </a:r>
            <a:r>
              <a:rPr lang="en-US"/>
              <a:t>just better</a:t>
            </a:r>
            <a:r>
              <a:rPr lang="ja-JP" altLang="en-US"/>
              <a:t>”</a:t>
            </a:r>
            <a:r>
              <a:rPr lang="en-US"/>
              <a:t> paring happens in the network, thus making the right area more warm colors.  </a:t>
            </a:r>
          </a:p>
          <a:p>
            <a:pPr eaLnBrk="1" hangingPunct="1"/>
            <a:endParaRPr lang="en-US"/>
          </a:p>
          <a:p>
            <a:pPr eaLnBrk="1" hangingPunct="1"/>
            <a:endParaRPr lang="en-US"/>
          </a:p>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DB88C594-4747-7840-A44A-5B6F62BD1DE6}" type="slidenum">
              <a:rPr lang="en-US" sz="1200"/>
              <a:pPr eaLnBrk="1" hangingPunct="1"/>
              <a:t>17</a:t>
            </a:fld>
            <a:endParaRPr 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14400" y="4344025"/>
            <a:ext cx="5029200" cy="411292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a:p>
            <a:pPr eaLnBrk="1" hangingPunct="1"/>
            <a:r>
              <a:rPr lang="en-US"/>
              <a:t> </a:t>
            </a:r>
          </a:p>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37931725" indent="-37474525" defTabSz="9239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fld id="{9A231C08-5C16-5B4F-B197-01EBBA1F1F69}" type="slidenum">
              <a:rPr lang="en-US" sz="1200"/>
              <a:pPr eaLnBrk="1" hangingPunct="1"/>
              <a:t>18</a:t>
            </a:fld>
            <a:endParaRPr 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The simulation can also help us look at the details of how various ranking algorithms differ.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US"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6553200" y="6481944"/>
            <a:ext cx="2133600" cy="365125"/>
          </a:xfrm>
          <a:prstGeom prst="rect">
            <a:avLst/>
          </a:prstGeom>
        </p:spPr>
        <p:txBody>
          <a:bodyPr/>
          <a:lstStyle/>
          <a:p>
            <a:fld id="{54FFFC1F-4B1C-4352-8C95-F29F96FA55E7}" type="datetimeFigureOut">
              <a:rPr lang="en-US" smtClean="0"/>
              <a:pPr/>
              <a:t>10/1/12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96E95-58D8-45E5-9798-92713E37827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913813" cy="609600"/>
          </a:xfrm>
        </p:spPr>
        <p:txBody>
          <a:bodyPr/>
          <a:lstStyle/>
          <a:p>
            <a:r>
              <a:rPr lang="en-US" dirty="0"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6553200" y="6481944"/>
            <a:ext cx="2133600" cy="365125"/>
          </a:xfrm>
          <a:prstGeom prst="rect">
            <a:avLst/>
          </a:prstGeom>
        </p:spPr>
        <p:txBody>
          <a:bodyPr/>
          <a:lstStyle/>
          <a:p>
            <a:fld id="{54FFFC1F-4B1C-4352-8C95-F29F96FA55E7}" type="datetimeFigureOut">
              <a:rPr lang="en-US" smtClean="0"/>
              <a:pPr/>
              <a:t>10/1/12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96E95-58D8-45E5-9798-92713E3782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US"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6553200" y="6481944"/>
            <a:ext cx="2133600" cy="365125"/>
          </a:xfrm>
          <a:prstGeom prst="rect">
            <a:avLst/>
          </a:prstGeom>
        </p:spPr>
        <p:txBody>
          <a:bodyPr/>
          <a:lstStyle/>
          <a:p>
            <a:fld id="{54FFFC1F-4B1C-4352-8C95-F29F96FA55E7}" type="datetimeFigureOut">
              <a:rPr lang="en-US" smtClean="0"/>
              <a:pPr/>
              <a:t>10/1/12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rgbClr val="1E4649"/>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dirty="0" smtClean="0"/>
              <a:t>Click to edit Master title style</a:t>
            </a:r>
            <a:endParaRPr dirty="0"/>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53200" y="6481944"/>
            <a:ext cx="2133600" cy="365125"/>
          </a:xfrm>
          <a:prstGeom prst="rect">
            <a:avLst/>
          </a:prstGeom>
        </p:spPr>
        <p:txBody>
          <a:bodyPr/>
          <a:lstStyle/>
          <a:p>
            <a:fld id="{54FFFC1F-4B1C-4352-8C95-F29F96FA55E7}" type="datetimeFigureOut">
              <a:rPr lang="en-US" smtClean="0"/>
              <a:pPr/>
              <a:t>10/1/12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96E95-58D8-45E5-9798-92713E3782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dirty="0"/>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a:xfrm>
            <a:off x="6580094" y="188259"/>
            <a:ext cx="2133600" cy="365125"/>
          </a:xfrm>
          <a:prstGeom prst="rect">
            <a:avLst/>
          </a:prstGeom>
        </p:spPr>
        <p:txBody>
          <a:bodyPr/>
          <a:lstStyle/>
          <a:p>
            <a:fld id="{54FFFC1F-4B1C-4352-8C95-F29F96FA55E7}" type="datetimeFigureOut">
              <a:rPr lang="en-US" smtClean="0"/>
              <a:pPr/>
              <a:t>10/1/12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96E95-58D8-45E5-9798-92713E3782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a:xfrm>
            <a:off x="6580094" y="188259"/>
            <a:ext cx="2133600" cy="365125"/>
          </a:xfrm>
          <a:prstGeom prst="rect">
            <a:avLst/>
          </a:prstGeom>
        </p:spPr>
        <p:txBody>
          <a:bodyPr/>
          <a:lstStyle/>
          <a:p>
            <a:fld id="{54FFFC1F-4B1C-4352-8C95-F29F96FA55E7}" type="datetimeFigureOut">
              <a:rPr lang="en-US" smtClean="0"/>
              <a:pPr/>
              <a:t>10/1/12</a:t>
            </a:fld>
            <a:endParaRPr lang="en-US"/>
          </a:p>
        </p:txBody>
      </p:sp>
      <p:sp>
        <p:nvSpPr>
          <p:cNvPr id="8" name="Footer Placeholder 7"/>
          <p:cNvSpPr>
            <a:spLocks noGrp="1"/>
          </p:cNvSpPr>
          <p:nvPr>
            <p:ph type="ftr" sz="quarter" idx="11"/>
          </p:nvPr>
        </p:nvSpPr>
        <p:spPr>
          <a:xfrm>
            <a:off x="1120588" y="188259"/>
            <a:ext cx="2895600" cy="365125"/>
          </a:xfrm>
        </p:spPr>
        <p:txBody>
          <a:bodyPr/>
          <a:lstStyle/>
          <a:p>
            <a:endParaRPr lang="en-US"/>
          </a:p>
        </p:txBody>
      </p:sp>
      <p:sp>
        <p:nvSpPr>
          <p:cNvPr id="9" name="Slide Number Placeholder 8"/>
          <p:cNvSpPr>
            <a:spLocks noGrp="1"/>
          </p:cNvSpPr>
          <p:nvPr>
            <p:ph type="sldNum" sz="quarter" idx="12"/>
          </p:nvPr>
        </p:nvSpPr>
        <p:spPr/>
        <p:txBody>
          <a:bodyPr/>
          <a:lstStyle/>
          <a:p>
            <a:fld id="{94A96E95-58D8-45E5-9798-92713E378276}" type="slidenum">
              <a:rPr lang="en-US" smtClean="0"/>
              <a:pPr/>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a:xfrm>
            <a:off x="6553200" y="6481944"/>
            <a:ext cx="2133600" cy="365125"/>
          </a:xfrm>
          <a:prstGeom prst="rect">
            <a:avLst/>
          </a:prstGeom>
        </p:spPr>
        <p:txBody>
          <a:bodyPr/>
          <a:lstStyle/>
          <a:p>
            <a:fld id="{54FFFC1F-4B1C-4352-8C95-F29F96FA55E7}" type="datetimeFigureOut">
              <a:rPr lang="en-US" smtClean="0"/>
              <a:pPr/>
              <a:t>10/1/12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A96E95-58D8-45E5-9798-92713E3782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53200" y="6481944"/>
            <a:ext cx="2133600" cy="365125"/>
          </a:xfrm>
          <a:prstGeom prst="rect">
            <a:avLst/>
          </a:prstGeom>
        </p:spPr>
        <p:txBody>
          <a:bodyPr/>
          <a:lstStyle/>
          <a:p>
            <a:fld id="{54FFFC1F-4B1C-4352-8C95-F29F96FA55E7}" type="datetimeFigureOut">
              <a:rPr lang="en-US" smtClean="0"/>
              <a:pPr/>
              <a:t>10/1/12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A96E95-58D8-45E5-9798-92713E37827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80094" y="188259"/>
            <a:ext cx="2133600" cy="365125"/>
          </a:xfrm>
          <a:prstGeom prst="rect">
            <a:avLst/>
          </a:prstGeom>
        </p:spPr>
        <p:txBody>
          <a:bodyPr/>
          <a:lstStyle/>
          <a:p>
            <a:fld id="{54FFFC1F-4B1C-4352-8C95-F29F96FA55E7}" type="datetimeFigureOut">
              <a:rPr lang="en-US" smtClean="0"/>
              <a:pPr/>
              <a:t>10/1/12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96E95-58D8-45E5-9798-92713E37827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US" smtClean="0"/>
              <a:t>Click to edit Master text styles</a:t>
            </a:r>
          </a:p>
        </p:txBody>
      </p:sp>
      <p:sp>
        <p:nvSpPr>
          <p:cNvPr id="5" name="Date Placeholder 4"/>
          <p:cNvSpPr>
            <a:spLocks noGrp="1"/>
          </p:cNvSpPr>
          <p:nvPr>
            <p:ph type="dt" sz="half" idx="10"/>
          </p:nvPr>
        </p:nvSpPr>
        <p:spPr>
          <a:xfrm>
            <a:off x="6580094" y="188259"/>
            <a:ext cx="2133600" cy="365125"/>
          </a:xfrm>
          <a:prstGeom prst="rect">
            <a:avLst/>
          </a:prstGeom>
        </p:spPr>
        <p:txBody>
          <a:bodyPr/>
          <a:lstStyle/>
          <a:p>
            <a:fld id="{54FFFC1F-4B1C-4352-8C95-F29F96FA55E7}" type="datetimeFigureOut">
              <a:rPr lang="en-US" smtClean="0"/>
              <a:pPr/>
              <a:t>10/1/12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96E95-58D8-45E5-9798-92713E3782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6553200" y="6481944"/>
            <a:ext cx="2133600" cy="365125"/>
          </a:xfrm>
          <a:prstGeom prst="rect">
            <a:avLst/>
          </a:prstGeom>
        </p:spPr>
        <p:txBody>
          <a:bodyPr/>
          <a:lstStyle/>
          <a:p>
            <a:fld id="{54FFFC1F-4B1C-4352-8C95-F29F96FA55E7}" type="datetimeFigureOut">
              <a:rPr lang="en-US" smtClean="0"/>
              <a:pPr/>
              <a:t>10/1/12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6580094" y="188259"/>
            <a:ext cx="2133600" cy="365125"/>
          </a:xfrm>
          <a:prstGeom prst="rect">
            <a:avLst/>
          </a:prstGeom>
        </p:spPr>
        <p:txBody>
          <a:bodyPr/>
          <a:lstStyle/>
          <a:p>
            <a:fld id="{54FFFC1F-4B1C-4352-8C95-F29F96FA55E7}" type="datetimeFigureOut">
              <a:rPr lang="en-US" smtClean="0"/>
              <a:pPr/>
              <a:t>10/1/12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US" smtClean="0"/>
              <a:t>Drag picture to placeholder or click icon to add</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US"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6580094" y="188259"/>
            <a:ext cx="2133600" cy="365125"/>
          </a:xfrm>
          <a:prstGeom prst="rect">
            <a:avLst/>
          </a:prstGeom>
        </p:spPr>
        <p:txBody>
          <a:bodyPr/>
          <a:lstStyle/>
          <a:p>
            <a:fld id="{54FFFC1F-4B1C-4352-8C95-F29F96FA55E7}" type="datetimeFigureOut">
              <a:rPr lang="en-US" smtClean="0"/>
              <a:pPr/>
              <a:t>10/1/12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US" smtClean="0"/>
              <a:t>Drag picture to placeholder or click icon to add</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US" smtClean="0"/>
              <a:t>Drag picture to placeholder or click icon to add</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6553200" y="6481944"/>
            <a:ext cx="2133600" cy="365125"/>
          </a:xfrm>
          <a:prstGeom prst="rect">
            <a:avLst/>
          </a:prstGeom>
        </p:spPr>
        <p:txBody>
          <a:bodyPr/>
          <a:lstStyle/>
          <a:p>
            <a:fld id="{54FFFC1F-4B1C-4352-8C95-F29F96FA55E7}" type="datetimeFigureOut">
              <a:rPr lang="en-US" smtClean="0"/>
              <a:pPr/>
              <a:t>10/1/12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96E95-58D8-45E5-9798-92713E378276}"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US"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6553200" y="6481944"/>
            <a:ext cx="2133600" cy="365125"/>
          </a:xfrm>
          <a:prstGeom prst="rect">
            <a:avLst/>
          </a:prstGeom>
        </p:spPr>
        <p:txBody>
          <a:bodyPr/>
          <a:lstStyle/>
          <a:p>
            <a:fld id="{54FFFC1F-4B1C-4352-8C95-F29F96FA55E7}" type="datetimeFigureOut">
              <a:rPr lang="en-US" smtClean="0"/>
              <a:pPr/>
              <a:t>10/1/12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96E95-58D8-45E5-9798-92713E3782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381000"/>
            <a:ext cx="8913813" cy="914400"/>
          </a:xfrm>
          <a:prstGeom prst="rect">
            <a:avLst/>
          </a:prstGeom>
          <a:solidFill>
            <a:srgbClr val="1E4649"/>
          </a:solidFill>
        </p:spPr>
        <p:txBody>
          <a:bodyPr vert="horz" lIns="457200" tIns="45720" rIns="274320" bIns="45720" rtlCol="0" anchor="ctr">
            <a:normAutofit/>
          </a:bodyPr>
          <a:lstStyle/>
          <a:p>
            <a:r>
              <a:rPr lang="en-US" dirty="0" smtClean="0"/>
              <a:t>Click to edit Master title style</a:t>
            </a:r>
            <a:endParaRPr dirty="0"/>
          </a:p>
        </p:txBody>
      </p:sp>
      <p:sp>
        <p:nvSpPr>
          <p:cNvPr id="3" name="Text Placeholder 2"/>
          <p:cNvSpPr>
            <a:spLocks noGrp="1"/>
          </p:cNvSpPr>
          <p:nvPr>
            <p:ph type="body" idx="1"/>
          </p:nvPr>
        </p:nvSpPr>
        <p:spPr>
          <a:xfrm>
            <a:off x="914400" y="1600200"/>
            <a:ext cx="7620000" cy="4419600"/>
          </a:xfrm>
          <a:prstGeom prst="rect">
            <a:avLst/>
          </a:prstGeom>
        </p:spPr>
        <p:txBody>
          <a:bodyPr vert="horz" lIns="91440" tIns="45720" rIns="91440" bIns="45720" rtlCol="0">
            <a:normAutofit/>
          </a:bodyPr>
          <a:lstStyle/>
          <a:p>
            <a:pPr lvl="0"/>
            <a:r>
              <a:rPr lang="en-US" dirty="0" smtClean="0"/>
              <a:t> Click to edit Master text styles</a:t>
            </a:r>
          </a:p>
          <a:p>
            <a:pPr lvl="1"/>
            <a:r>
              <a:rPr lang="en-US" dirty="0" smtClean="0"/>
              <a:t> Second level</a:t>
            </a:r>
          </a:p>
          <a:p>
            <a:pPr lvl="2"/>
            <a:r>
              <a:rPr lang="en-US" dirty="0" smtClean="0"/>
              <a:t> Third level</a:t>
            </a:r>
          </a:p>
          <a:p>
            <a:pPr lvl="3"/>
            <a:r>
              <a:rPr lang="en-US" dirty="0" smtClean="0"/>
              <a:t> Fourth level</a:t>
            </a:r>
          </a:p>
          <a:p>
            <a:pPr lvl="4"/>
            <a:r>
              <a:rPr lang="en-US" dirty="0" smtClean="0"/>
              <a:t> Fifth level</a:t>
            </a:r>
            <a:endParaRPr dirty="0"/>
          </a:p>
        </p:txBody>
      </p:sp>
      <p:sp>
        <p:nvSpPr>
          <p:cNvPr id="5" name="Footer Placeholder 4"/>
          <p:cNvSpPr>
            <a:spLocks noGrp="1"/>
          </p:cNvSpPr>
          <p:nvPr>
            <p:ph type="ftr" sz="quarter" idx="3"/>
          </p:nvPr>
        </p:nvSpPr>
        <p:spPr>
          <a:xfrm>
            <a:off x="1143000" y="6248400"/>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458200" y="6400800"/>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94A96E95-58D8-45E5-9798-92713E378276}" type="slidenum">
              <a:rPr lang="en-US" smtClean="0"/>
              <a:pPr/>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Lst>
  <p:txStyles>
    <p:titleStyle>
      <a:lvl1pPr marL="0" indent="0"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rgbClr val="660066"/>
        </a:buClr>
        <a:buFont typeface="Wingdings 2" pitchFamily="18" charset="2"/>
        <a:buChar char=""/>
        <a:defRPr sz="28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2">
            <a:lumMod val="60000"/>
            <a:lumOff val="40000"/>
          </a:schemeClr>
        </a:buClr>
        <a:buFont typeface="Wingdings 2" pitchFamily="18" charset="2"/>
        <a:buChar char=""/>
        <a:defRPr sz="24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bg1">
            <a:lumMod val="50000"/>
          </a:schemeClr>
        </a:buClr>
        <a:buFont typeface="Wingdings 2" pitchFamily="18" charset="2"/>
        <a:buChar char=""/>
        <a:defRPr sz="24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bg1">
            <a:lumMod val="50000"/>
          </a:schemeClr>
        </a:buClr>
        <a:buFont typeface="Wingdings 2" pitchFamily="18" charset="2"/>
        <a:buChar char=""/>
        <a:defRPr sz="24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bg1">
            <a:lumMod val="50000"/>
          </a:schemeClr>
        </a:buClr>
        <a:buFont typeface="Wingdings 2" pitchFamily="18" charset="2"/>
        <a:buChar char=""/>
        <a:defRPr sz="24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7.emf"/><Relationship Id="rId6" Type="http://schemas.openxmlformats.org/officeDocument/2006/relationships/oleObject" Target="../embeddings/oleObject2.bin"/><Relationship Id="rId7" Type="http://schemas.openxmlformats.org/officeDocument/2006/relationships/image" Target="../media/image8.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12.emf"/><Relationship Id="rId5" Type="http://schemas.openxmlformats.org/officeDocument/2006/relationships/image" Target="../media/image13.emf"/><Relationship Id="rId6" Type="http://schemas.openxmlformats.org/officeDocument/2006/relationships/image" Target="../media/image14.emf"/><Relationship Id="rId7" Type="http://schemas.openxmlformats.org/officeDocument/2006/relationships/image" Target="../media/image15.emf"/><Relationship Id="rId8" Type="http://schemas.openxmlformats.org/officeDocument/2006/relationships/image" Target="../media/image16.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20.emf"/><Relationship Id="rId5" Type="http://schemas.openxmlformats.org/officeDocument/2006/relationships/image" Target="../media/image21.emf"/><Relationship Id="rId6" Type="http://schemas.openxmlformats.org/officeDocument/2006/relationships/oleObject" Target="../embeddings/oleObject3.bin"/><Relationship Id="rId7" Type="http://schemas.openxmlformats.org/officeDocument/2006/relationships/image" Target="../media/image18.emf"/><Relationship Id="rId8" Type="http://schemas.openxmlformats.org/officeDocument/2006/relationships/oleObject" Target="../embeddings/oleObject4.bin"/><Relationship Id="rId9" Type="http://schemas.openxmlformats.org/officeDocument/2006/relationships/image" Target="../media/image1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5.bin"/><Relationship Id="rId5" Type="http://schemas.openxmlformats.org/officeDocument/2006/relationships/image" Target="../media/image26.emf"/><Relationship Id="rId6" Type="http://schemas.openxmlformats.org/officeDocument/2006/relationships/oleObject" Target="../embeddings/oleObject6.bin"/><Relationship Id="rId7" Type="http://schemas.openxmlformats.org/officeDocument/2006/relationships/image" Target="../media/image27.emf"/><Relationship Id="rId8" Type="http://schemas.openxmlformats.org/officeDocument/2006/relationships/oleObject" Target="../embeddings/Microsoft_Word_97_-_2004_Document1.doc"/><Relationship Id="rId9" Type="http://schemas.openxmlformats.org/officeDocument/2006/relationships/image" Target="../media/image2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743200"/>
            <a:ext cx="6858000" cy="1447800"/>
          </a:xfrm>
        </p:spPr>
        <p:txBody>
          <a:bodyPr>
            <a:normAutofit/>
          </a:bodyPr>
          <a:lstStyle/>
          <a:p>
            <a:pPr algn="ctr"/>
            <a:r>
              <a:rPr lang="en-US" dirty="0" smtClean="0"/>
              <a:t>SNA 3C: Applications of network centrality</a:t>
            </a:r>
            <a:endParaRPr lang="en-US" sz="2700" dirty="0"/>
          </a:p>
        </p:txBody>
      </p:sp>
      <p:sp>
        <p:nvSpPr>
          <p:cNvPr id="3" name="Subtitle 2"/>
          <p:cNvSpPr>
            <a:spLocks noGrp="1"/>
          </p:cNvSpPr>
          <p:nvPr>
            <p:ph type="subTitle" idx="1"/>
          </p:nvPr>
        </p:nvSpPr>
        <p:spPr>
          <a:xfrm>
            <a:off x="1143000" y="4267200"/>
            <a:ext cx="6858000" cy="685800"/>
          </a:xfrm>
        </p:spPr>
        <p:txBody>
          <a:bodyPr>
            <a:normAutofit/>
          </a:bodyPr>
          <a:lstStyle/>
          <a:p>
            <a:pPr algn="ctr"/>
            <a:r>
              <a:rPr lang="en-US" sz="2600" dirty="0" smtClean="0"/>
              <a:t>Lada Adamic</a:t>
            </a:r>
          </a:p>
          <a:p>
            <a:pPr algn="ctr"/>
            <a:endParaRPr lang="en-US" dirty="0"/>
          </a:p>
        </p:txBody>
      </p:sp>
      <p:pic>
        <p:nvPicPr>
          <p:cNvPr id="7" name="Picture 6"/>
          <p:cNvPicPr>
            <a:picLocks noChangeAspect="1"/>
          </p:cNvPicPr>
          <p:nvPr/>
        </p:nvPicPr>
        <p:blipFill>
          <a:blip r:embed="rId2"/>
          <a:stretch>
            <a:fillRect/>
          </a:stretch>
        </p:blipFill>
        <p:spPr>
          <a:xfrm>
            <a:off x="3111500" y="5105400"/>
            <a:ext cx="2921000" cy="1397000"/>
          </a:xfrm>
          <a:prstGeom prst="rect">
            <a:avLst/>
          </a:prstGeom>
          <a:ln>
            <a:solidFill>
              <a:srgbClr val="4F81BD"/>
            </a:solidFill>
          </a:ln>
        </p:spPr>
      </p:pic>
      <p:pic>
        <p:nvPicPr>
          <p:cNvPr id="6" name="Picture 5" descr="courselogo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304800"/>
            <a:ext cx="2590800" cy="238902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ospitalResourceAlloc.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609600" y="381001"/>
            <a:ext cx="8229600" cy="609600"/>
          </a:xfrm>
        </p:spPr>
        <p:txBody>
          <a:bodyPr>
            <a:normAutofit fontScale="90000"/>
          </a:bodyPr>
          <a:lstStyle/>
          <a:p>
            <a:r>
              <a:rPr lang="en-US" dirty="0" smtClean="0"/>
              <a:t>Hospital patient transfer </a:t>
            </a:r>
            <a:r>
              <a:rPr lang="en-US" dirty="0" smtClean="0"/>
              <a:t>network</a:t>
            </a:r>
            <a:endParaRPr lang="en-US" dirty="0"/>
          </a:p>
        </p:txBody>
      </p:sp>
      <p:sp>
        <p:nvSpPr>
          <p:cNvPr id="4" name="Slide Number Placeholder 3"/>
          <p:cNvSpPr>
            <a:spLocks noGrp="1"/>
          </p:cNvSpPr>
          <p:nvPr>
            <p:ph type="sldNum" sz="quarter" idx="12"/>
          </p:nvPr>
        </p:nvSpPr>
        <p:spPr/>
        <p:txBody>
          <a:bodyPr/>
          <a:lstStyle/>
          <a:p>
            <a:fld id="{24B6BAF5-DA1F-5141-80D7-DF8850C2812A}" type="slidenum">
              <a:rPr lang="en-US" smtClean="0"/>
              <a:pPr/>
              <a:t>2</a:t>
            </a:fld>
            <a:endParaRPr lang="en-US"/>
          </a:p>
        </p:txBody>
      </p:sp>
    </p:spTree>
    <p:extLst>
      <p:ext uri="{BB962C8B-B14F-4D97-AF65-F5344CB8AC3E}">
        <p14:creationId xmlns:p14="http://schemas.microsoft.com/office/powerpoint/2010/main" val="199379948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530225"/>
          </a:xfrm>
        </p:spPr>
        <p:txBody>
          <a:bodyPr>
            <a:normAutofit fontScale="90000"/>
          </a:bodyPr>
          <a:lstStyle/>
          <a:p>
            <a:r>
              <a:rPr lang="en-US" dirty="0" smtClean="0"/>
              <a:t>simulation results</a:t>
            </a:r>
            <a:endParaRPr lang="en-US" dirty="0"/>
          </a:p>
        </p:txBody>
      </p:sp>
      <p:sp>
        <p:nvSpPr>
          <p:cNvPr id="4" name="Slide Number Placeholder 3"/>
          <p:cNvSpPr>
            <a:spLocks noGrp="1"/>
          </p:cNvSpPr>
          <p:nvPr>
            <p:ph type="sldNum" sz="quarter" idx="12"/>
          </p:nvPr>
        </p:nvSpPr>
        <p:spPr/>
        <p:txBody>
          <a:bodyPr/>
          <a:lstStyle/>
          <a:p>
            <a:fld id="{24B6BAF5-DA1F-5141-80D7-DF8850C2812A}" type="slidenum">
              <a:rPr lang="en-US" smtClean="0"/>
              <a:pPr/>
              <a:t>3</a:t>
            </a:fld>
            <a:endParaRPr lang="en-US"/>
          </a:p>
        </p:txBody>
      </p:sp>
      <p:pic>
        <p:nvPicPr>
          <p:cNvPr id="6" name="Picture 5" descr="SimulationResultsByStrategy.jpg"/>
          <p:cNvPicPr>
            <a:picLocks noChangeAspect="1"/>
          </p:cNvPicPr>
          <p:nvPr/>
        </p:nvPicPr>
        <p:blipFill>
          <a:blip r:embed="rId2"/>
          <a:srcRect l="1720" t="997"/>
          <a:stretch>
            <a:fillRect/>
          </a:stretch>
        </p:blipFill>
        <p:spPr>
          <a:xfrm>
            <a:off x="733626" y="68437"/>
            <a:ext cx="7813544" cy="6789563"/>
          </a:xfrm>
          <a:prstGeom prst="rect">
            <a:avLst/>
          </a:prstGeom>
        </p:spPr>
      </p:pic>
    </p:spTree>
    <p:extLst>
      <p:ext uri="{BB962C8B-B14F-4D97-AF65-F5344CB8AC3E}">
        <p14:creationId xmlns:p14="http://schemas.microsoft.com/office/powerpoint/2010/main" val="28316078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pPr eaLnBrk="1" hangingPunct="1"/>
            <a:r>
              <a:rPr lang="en-US" dirty="0" smtClean="0"/>
              <a:t>Identifying expertise</a:t>
            </a:r>
            <a:endParaRPr lang="en-US" dirty="0"/>
          </a:p>
        </p:txBody>
      </p:sp>
      <p:sp>
        <p:nvSpPr>
          <p:cNvPr id="21507" name="Rectangle 3"/>
          <p:cNvSpPr>
            <a:spLocks noGrp="1" noChangeArrowheads="1"/>
          </p:cNvSpPr>
          <p:nvPr>
            <p:ph type="body" idx="1"/>
          </p:nvPr>
        </p:nvSpPr>
        <p:spPr>
          <a:xfrm>
            <a:off x="533400" y="1066800"/>
            <a:ext cx="8001000" cy="533400"/>
          </a:xfrm>
        </p:spPr>
        <p:txBody>
          <a:bodyPr/>
          <a:lstStyle/>
          <a:p>
            <a:pPr eaLnBrk="1" hangingPunct="1">
              <a:lnSpc>
                <a:spcPct val="90000"/>
              </a:lnSpc>
            </a:pPr>
            <a:r>
              <a:rPr lang="en-US" sz="2000">
                <a:latin typeface="Arial" charset="0"/>
              </a:rPr>
              <a:t> The Response Time Gap </a:t>
            </a:r>
          </a:p>
          <a:p>
            <a:pPr eaLnBrk="1" hangingPunct="1">
              <a:lnSpc>
                <a:spcPct val="90000"/>
              </a:lnSpc>
            </a:pPr>
            <a:endParaRPr lang="en-US" sz="2000">
              <a:latin typeface="Arial" charset="0"/>
            </a:endParaRPr>
          </a:p>
          <a:p>
            <a:pPr eaLnBrk="1" hangingPunct="1">
              <a:lnSpc>
                <a:spcPct val="90000"/>
              </a:lnSpc>
            </a:pPr>
            <a:endParaRPr lang="en-US" sz="2000">
              <a:latin typeface="Arial" charset="0"/>
            </a:endParaRPr>
          </a:p>
          <a:p>
            <a:pPr eaLnBrk="1" hangingPunct="1">
              <a:lnSpc>
                <a:spcPct val="90000"/>
              </a:lnSpc>
            </a:pPr>
            <a:endParaRPr lang="en-US" sz="2000">
              <a:latin typeface="Arial" charset="0"/>
            </a:endParaRPr>
          </a:p>
          <a:p>
            <a:pPr eaLnBrk="1" hangingPunct="1">
              <a:lnSpc>
                <a:spcPct val="90000"/>
              </a:lnSpc>
            </a:pPr>
            <a:endParaRPr lang="en-US" sz="2000">
              <a:latin typeface="Arial" charset="0"/>
            </a:endParaRPr>
          </a:p>
          <a:p>
            <a:pPr marL="457200" lvl="1" indent="0" eaLnBrk="1" hangingPunct="1">
              <a:lnSpc>
                <a:spcPct val="90000"/>
              </a:lnSpc>
              <a:buFont typeface="Times" charset="0"/>
              <a:buNone/>
            </a:pPr>
            <a:endParaRPr lang="en-US" sz="1800">
              <a:latin typeface="Arial" charset="0"/>
              <a:ea typeface="ＭＳ Ｐゴシック" charset="0"/>
            </a:endParaRPr>
          </a:p>
          <a:p>
            <a:pPr marL="457200" lvl="1" indent="0" eaLnBrk="1" hangingPunct="1">
              <a:lnSpc>
                <a:spcPct val="90000"/>
              </a:lnSpc>
              <a:buFont typeface="Times" charset="0"/>
              <a:buNone/>
            </a:pPr>
            <a:endParaRPr lang="en-US" sz="1800">
              <a:latin typeface="Arial" charset="0"/>
              <a:ea typeface="ＭＳ Ｐゴシック" charset="0"/>
            </a:endParaRPr>
          </a:p>
        </p:txBody>
      </p:sp>
      <p:sp>
        <p:nvSpPr>
          <p:cNvPr id="21508" name="Text Box 7"/>
          <p:cNvSpPr txBox="1">
            <a:spLocks noChangeArrowheads="1"/>
          </p:cNvSpPr>
          <p:nvPr/>
        </p:nvSpPr>
        <p:spPr bwMode="auto">
          <a:xfrm>
            <a:off x="533400" y="6172200"/>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lnSpc>
                <a:spcPct val="90000"/>
              </a:lnSpc>
              <a:buFont typeface="Wingdings" charset="0"/>
              <a:buNone/>
            </a:pPr>
            <a:endParaRPr lang="en-US" sz="1800"/>
          </a:p>
        </p:txBody>
      </p:sp>
      <p:pic>
        <p:nvPicPr>
          <p:cNvPr id="21509"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00200"/>
            <a:ext cx="3810000" cy="304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Rectangle 14"/>
          <p:cNvSpPr>
            <a:spLocks noChangeArrowheads="1"/>
          </p:cNvSpPr>
          <p:nvPr/>
        </p:nvSpPr>
        <p:spPr bwMode="auto">
          <a:xfrm>
            <a:off x="457200" y="4572000"/>
            <a:ext cx="8382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90000"/>
              </a:lnSpc>
              <a:buClr>
                <a:schemeClr val="bg2"/>
              </a:buClr>
              <a:buSzPct val="90000"/>
              <a:buFont typeface="Times" charset="0"/>
              <a:buChar char="•"/>
            </a:pPr>
            <a:r>
              <a:rPr lang="en-US" sz="2000"/>
              <a:t> The Expertise Gap </a:t>
            </a:r>
          </a:p>
          <a:p>
            <a:pPr marL="342900" indent="-342900">
              <a:lnSpc>
                <a:spcPct val="90000"/>
              </a:lnSpc>
              <a:buClr>
                <a:schemeClr val="bg2"/>
              </a:buClr>
              <a:buSzPct val="90000"/>
              <a:buFont typeface="Times" charset="0"/>
              <a:buChar char="•"/>
            </a:pPr>
            <a:r>
              <a:rPr lang="en-US" sz="2000"/>
              <a:t> Difficult to infer reliability of answers</a:t>
            </a:r>
          </a:p>
          <a:p>
            <a:pPr marL="342900" indent="-342900">
              <a:lnSpc>
                <a:spcPct val="90000"/>
              </a:lnSpc>
              <a:buClr>
                <a:schemeClr val="bg2"/>
              </a:buClr>
              <a:buSzPct val="90000"/>
              <a:buFont typeface="Times" charset="0"/>
              <a:buNone/>
            </a:pPr>
            <a:endParaRPr lang="en-US" sz="2000"/>
          </a:p>
          <a:p>
            <a:pPr marL="342900" indent="-342900">
              <a:lnSpc>
                <a:spcPct val="90000"/>
              </a:lnSpc>
              <a:buClr>
                <a:schemeClr val="bg2"/>
              </a:buClr>
              <a:buSzPct val="90000"/>
              <a:buFont typeface="Times" charset="0"/>
              <a:buNone/>
            </a:pPr>
            <a:r>
              <a:rPr lang="en-US" sz="2000"/>
              <a:t>		Automatically ranking expertise may be helpful.</a:t>
            </a:r>
          </a:p>
          <a:p>
            <a:pPr marL="342900" indent="-342900">
              <a:lnSpc>
                <a:spcPct val="90000"/>
              </a:lnSpc>
              <a:buClr>
                <a:schemeClr val="bg2"/>
              </a:buClr>
              <a:buSzPct val="90000"/>
              <a:buFont typeface="Times" charset="0"/>
              <a:buChar char="•"/>
            </a:pPr>
            <a:endParaRPr lang="en-US" sz="2000"/>
          </a:p>
          <a:p>
            <a:pPr marL="342900" indent="-342900">
              <a:lnSpc>
                <a:spcPct val="90000"/>
              </a:lnSpc>
              <a:buClr>
                <a:schemeClr val="bg2"/>
              </a:buClr>
              <a:buSzPct val="90000"/>
              <a:buFont typeface="Times" charset="0"/>
              <a:buChar char="•"/>
            </a:pPr>
            <a:endParaRPr lang="en-US" sz="2000"/>
          </a:p>
          <a:p>
            <a:pPr marL="342900" indent="-342900">
              <a:lnSpc>
                <a:spcPct val="90000"/>
              </a:lnSpc>
              <a:buClr>
                <a:schemeClr val="bg2"/>
              </a:buClr>
              <a:buSzPct val="90000"/>
              <a:buFont typeface="Times" charset="0"/>
              <a:buChar char="•"/>
            </a:pPr>
            <a:endParaRPr lang="en-US" sz="2000"/>
          </a:p>
          <a:p>
            <a:pPr marL="342900" indent="-342900">
              <a:lnSpc>
                <a:spcPct val="90000"/>
              </a:lnSpc>
              <a:buClr>
                <a:schemeClr val="bg2"/>
              </a:buClr>
              <a:buSzPct val="90000"/>
              <a:buFont typeface="Times" charset="0"/>
              <a:buChar char="•"/>
            </a:pPr>
            <a:endParaRPr lang="en-US" sz="2000"/>
          </a:p>
          <a:p>
            <a:pPr marL="342900" indent="-342900">
              <a:lnSpc>
                <a:spcPct val="90000"/>
              </a:lnSpc>
              <a:buClr>
                <a:schemeClr val="bg2"/>
              </a:buClr>
              <a:buSzPct val="90000"/>
              <a:buFont typeface="Times" charset="0"/>
              <a:buChar char="•"/>
            </a:pPr>
            <a:endParaRPr lang="en-US" sz="2000"/>
          </a:p>
          <a:p>
            <a:pPr marL="342900" indent="-342900">
              <a:lnSpc>
                <a:spcPct val="90000"/>
              </a:lnSpc>
              <a:buClr>
                <a:schemeClr val="bg2"/>
              </a:buClr>
              <a:buSzPct val="90000"/>
              <a:buFont typeface="Times" charset="0"/>
              <a:buChar char="•"/>
            </a:pPr>
            <a:endParaRPr lang="en-US" sz="2000"/>
          </a:p>
          <a:p>
            <a:pPr lvl="1">
              <a:lnSpc>
                <a:spcPct val="90000"/>
              </a:lnSpc>
              <a:buClr>
                <a:schemeClr val="tx2"/>
              </a:buClr>
              <a:buSzPct val="90000"/>
              <a:buFont typeface="Times" charset="0"/>
              <a:buNone/>
            </a:pPr>
            <a:endParaRPr lang="en-US">
              <a:cs typeface="ＭＳ Ｐゴシック" charset="0"/>
            </a:endParaRPr>
          </a:p>
          <a:p>
            <a:pPr lvl="1">
              <a:lnSpc>
                <a:spcPct val="90000"/>
              </a:lnSpc>
              <a:buClr>
                <a:schemeClr val="tx2"/>
              </a:buClr>
              <a:buSzPct val="90000"/>
              <a:buFont typeface="Times" charset="0"/>
              <a:buNone/>
            </a:pPr>
            <a:endParaRPr lang="en-US">
              <a:cs typeface="ＭＳ Ｐゴシック" charset="0"/>
            </a:endParaRPr>
          </a:p>
        </p:txBody>
      </p:sp>
    </p:spTree>
    <p:extLst>
      <p:ext uri="{BB962C8B-B14F-4D97-AF65-F5344CB8AC3E}">
        <p14:creationId xmlns:p14="http://schemas.microsoft.com/office/powerpoint/2010/main" val="261921875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pPr eaLnBrk="1" hangingPunct="1"/>
            <a:r>
              <a:rPr lang="en-US"/>
              <a:t>Java Forum</a:t>
            </a:r>
          </a:p>
        </p:txBody>
      </p:sp>
      <p:sp>
        <p:nvSpPr>
          <p:cNvPr id="25603" name="Rectangle 3"/>
          <p:cNvSpPr>
            <a:spLocks noGrp="1" noChangeArrowheads="1"/>
          </p:cNvSpPr>
          <p:nvPr>
            <p:ph type="body" idx="1"/>
          </p:nvPr>
        </p:nvSpPr>
        <p:spPr>
          <a:xfrm>
            <a:off x="304800" y="1219200"/>
            <a:ext cx="3048000" cy="5257800"/>
          </a:xfrm>
        </p:spPr>
        <p:txBody>
          <a:bodyPr/>
          <a:lstStyle/>
          <a:p>
            <a:pPr eaLnBrk="1" hangingPunct="1"/>
            <a:r>
              <a:rPr lang="en-US">
                <a:latin typeface="Arial" charset="0"/>
              </a:rPr>
              <a:t>87 sub-forums</a:t>
            </a:r>
          </a:p>
          <a:p>
            <a:pPr eaLnBrk="1" hangingPunct="1"/>
            <a:r>
              <a:rPr lang="en-US">
                <a:latin typeface="Arial" charset="0"/>
              </a:rPr>
              <a:t>1,438,053 messages</a:t>
            </a:r>
          </a:p>
          <a:p>
            <a:pPr eaLnBrk="1" hangingPunct="1"/>
            <a:r>
              <a:rPr lang="en-US">
                <a:latin typeface="Arial" charset="0"/>
              </a:rPr>
              <a:t>community expertise network constructed:</a:t>
            </a:r>
          </a:p>
          <a:p>
            <a:pPr lvl="1" eaLnBrk="1" hangingPunct="1"/>
            <a:r>
              <a:rPr lang="en-US">
                <a:latin typeface="Arial" charset="0"/>
                <a:ea typeface="ＭＳ Ｐゴシック" charset="0"/>
              </a:rPr>
              <a:t>196,191 users</a:t>
            </a:r>
          </a:p>
          <a:p>
            <a:pPr lvl="1" eaLnBrk="1" hangingPunct="1"/>
            <a:r>
              <a:rPr lang="en-US">
                <a:latin typeface="Arial" charset="0"/>
                <a:ea typeface="ＭＳ Ｐゴシック" charset="0"/>
              </a:rPr>
              <a:t>796,270 edges</a:t>
            </a:r>
          </a:p>
          <a:p>
            <a:pPr eaLnBrk="1" hangingPunct="1"/>
            <a:endParaRPr lang="en-US">
              <a:latin typeface="Arial" charset="0"/>
            </a:endParaRPr>
          </a:p>
        </p:txBody>
      </p:sp>
      <p:pic>
        <p:nvPicPr>
          <p:cNvPr id="2560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447800"/>
            <a:ext cx="5210175"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Tree>
    <p:extLst>
      <p:ext uri="{BB962C8B-B14F-4D97-AF65-F5344CB8AC3E}">
        <p14:creationId xmlns:p14="http://schemas.microsoft.com/office/powerpoint/2010/main" val="1120450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title"/>
          </p:nvPr>
        </p:nvSpPr>
        <p:spPr/>
        <p:txBody>
          <a:bodyPr>
            <a:normAutofit fontScale="90000"/>
          </a:bodyPr>
          <a:lstStyle/>
          <a:p>
            <a:pPr eaLnBrk="1" hangingPunct="1"/>
            <a:r>
              <a:rPr lang="en-US" dirty="0"/>
              <a:t>Constructing </a:t>
            </a:r>
            <a:r>
              <a:rPr lang="en-US" dirty="0" smtClean="0"/>
              <a:t>an </a:t>
            </a:r>
            <a:r>
              <a:rPr lang="en-US" dirty="0"/>
              <a:t>expertise network</a:t>
            </a:r>
          </a:p>
        </p:txBody>
      </p:sp>
      <p:cxnSp>
        <p:nvCxnSpPr>
          <p:cNvPr id="27651" name="AutoShape 59"/>
          <p:cNvCxnSpPr>
            <a:cxnSpLocks noChangeShapeType="1"/>
            <a:stCxn id="27726" idx="4"/>
          </p:cNvCxnSpPr>
          <p:nvPr/>
        </p:nvCxnSpPr>
        <p:spPr bwMode="auto">
          <a:xfrm>
            <a:off x="990600" y="2286000"/>
            <a:ext cx="295275" cy="941388"/>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7652" name="AutoShape 60"/>
          <p:cNvCxnSpPr>
            <a:cxnSpLocks noChangeShapeType="1"/>
            <a:stCxn id="27724" idx="4"/>
          </p:cNvCxnSpPr>
          <p:nvPr/>
        </p:nvCxnSpPr>
        <p:spPr bwMode="auto">
          <a:xfrm flipH="1">
            <a:off x="1447800" y="2286000"/>
            <a:ext cx="400050" cy="952500"/>
          </a:xfrm>
          <a:prstGeom prst="straightConnector1">
            <a:avLst/>
          </a:prstGeom>
          <a:noFill/>
          <a:ln w="38100">
            <a:solidFill>
              <a:srgbClr val="990099"/>
            </a:solidFill>
            <a:round/>
            <a:headEnd type="triangle" w="med" len="med"/>
            <a:tailEnd/>
          </a:ln>
          <a:extLst>
            <a:ext uri="{909E8E84-426E-40dd-AFC4-6F175D3DCCD1}">
              <a14:hiddenFill xmlns:a14="http://schemas.microsoft.com/office/drawing/2010/main">
                <a:noFill/>
              </a14:hiddenFill>
            </a:ext>
          </a:extLst>
        </p:spPr>
      </p:cxnSp>
      <p:cxnSp>
        <p:nvCxnSpPr>
          <p:cNvPr id="27653" name="AutoShape 61"/>
          <p:cNvCxnSpPr>
            <a:cxnSpLocks noChangeShapeType="1"/>
            <a:stCxn id="27722" idx="4"/>
          </p:cNvCxnSpPr>
          <p:nvPr/>
        </p:nvCxnSpPr>
        <p:spPr bwMode="auto">
          <a:xfrm flipH="1">
            <a:off x="1620838" y="2286000"/>
            <a:ext cx="1084262" cy="909638"/>
          </a:xfrm>
          <a:prstGeom prst="straightConnector1">
            <a:avLst/>
          </a:prstGeom>
          <a:noFill/>
          <a:ln w="38100">
            <a:solidFill>
              <a:srgbClr val="990099"/>
            </a:solidFill>
            <a:round/>
            <a:headEnd type="triangle" w="med" len="med"/>
            <a:tailEnd/>
          </a:ln>
          <a:extLst>
            <a:ext uri="{909E8E84-426E-40dd-AFC4-6F175D3DCCD1}">
              <a14:hiddenFill xmlns:a14="http://schemas.microsoft.com/office/drawing/2010/main">
                <a:noFill/>
              </a14:hiddenFill>
            </a:ext>
          </a:extLst>
        </p:spPr>
      </p:cxnSp>
      <p:cxnSp>
        <p:nvCxnSpPr>
          <p:cNvPr id="27654" name="AutoShape 62"/>
          <p:cNvCxnSpPr>
            <a:cxnSpLocks noChangeShapeType="1"/>
            <a:stCxn id="27722" idx="4"/>
          </p:cNvCxnSpPr>
          <p:nvPr/>
        </p:nvCxnSpPr>
        <p:spPr bwMode="auto">
          <a:xfrm flipH="1">
            <a:off x="2246313" y="2286000"/>
            <a:ext cx="458787" cy="941388"/>
          </a:xfrm>
          <a:prstGeom prst="straightConnector1">
            <a:avLst/>
          </a:prstGeom>
          <a:noFill/>
          <a:ln w="38100">
            <a:solidFill>
              <a:srgbClr val="990099"/>
            </a:solidFill>
            <a:round/>
            <a:headEnd type="triangle" w="med" len="med"/>
            <a:tailEnd/>
          </a:ln>
          <a:extLst>
            <a:ext uri="{909E8E84-426E-40dd-AFC4-6F175D3DCCD1}">
              <a14:hiddenFill xmlns:a14="http://schemas.microsoft.com/office/drawing/2010/main">
                <a:noFill/>
              </a14:hiddenFill>
            </a:ext>
          </a:extLst>
        </p:spPr>
      </p:cxnSp>
      <p:sp>
        <p:nvSpPr>
          <p:cNvPr id="27655" name="Line 78"/>
          <p:cNvSpPr>
            <a:spLocks noChangeShapeType="1"/>
          </p:cNvSpPr>
          <p:nvPr/>
        </p:nvSpPr>
        <p:spPr bwMode="auto">
          <a:xfrm>
            <a:off x="990600" y="2286000"/>
            <a:ext cx="1101725" cy="914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grpSp>
        <p:nvGrpSpPr>
          <p:cNvPr id="27656" name="Group 87"/>
          <p:cNvGrpSpPr>
            <a:grpSpLocks/>
          </p:cNvGrpSpPr>
          <p:nvPr/>
        </p:nvGrpSpPr>
        <p:grpSpPr bwMode="auto">
          <a:xfrm>
            <a:off x="838200" y="1962150"/>
            <a:ext cx="304800" cy="304800"/>
            <a:chOff x="528" y="1236"/>
            <a:chExt cx="192" cy="192"/>
          </a:xfrm>
        </p:grpSpPr>
        <p:sp>
          <p:nvSpPr>
            <p:cNvPr id="27726" name="Oval 50"/>
            <p:cNvSpPr>
              <a:spLocks noChangeArrowheads="1"/>
            </p:cNvSpPr>
            <p:nvPr/>
          </p:nvSpPr>
          <p:spPr bwMode="auto">
            <a:xfrm>
              <a:off x="528" y="1236"/>
              <a:ext cx="192" cy="192"/>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27" name="Text Box 81"/>
            <p:cNvSpPr txBox="1">
              <a:spLocks noChangeArrowheads="1"/>
            </p:cNvSpPr>
            <p:nvPr/>
          </p:nvSpPr>
          <p:spPr bwMode="auto">
            <a:xfrm>
              <a:off x="532" y="1241"/>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A</a:t>
              </a:r>
            </a:p>
          </p:txBody>
        </p:sp>
      </p:grpSp>
      <p:grpSp>
        <p:nvGrpSpPr>
          <p:cNvPr id="27657" name="Group 88"/>
          <p:cNvGrpSpPr>
            <a:grpSpLocks/>
          </p:cNvGrpSpPr>
          <p:nvPr/>
        </p:nvGrpSpPr>
        <p:grpSpPr bwMode="auto">
          <a:xfrm>
            <a:off x="1695450" y="1962150"/>
            <a:ext cx="307975" cy="304800"/>
            <a:chOff x="1068" y="1236"/>
            <a:chExt cx="194" cy="192"/>
          </a:xfrm>
        </p:grpSpPr>
        <p:sp>
          <p:nvSpPr>
            <p:cNvPr id="27724" name="Oval 51"/>
            <p:cNvSpPr>
              <a:spLocks noChangeArrowheads="1"/>
            </p:cNvSpPr>
            <p:nvPr/>
          </p:nvSpPr>
          <p:spPr bwMode="auto">
            <a:xfrm>
              <a:off x="1068" y="1236"/>
              <a:ext cx="192" cy="192"/>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25" name="Text Box 82"/>
            <p:cNvSpPr txBox="1">
              <a:spLocks noChangeArrowheads="1"/>
            </p:cNvSpPr>
            <p:nvPr/>
          </p:nvSpPr>
          <p:spPr bwMode="auto">
            <a:xfrm>
              <a:off x="1077" y="1244"/>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B</a:t>
              </a:r>
            </a:p>
          </p:txBody>
        </p:sp>
      </p:grpSp>
      <p:grpSp>
        <p:nvGrpSpPr>
          <p:cNvPr id="27658" name="Group 89"/>
          <p:cNvGrpSpPr>
            <a:grpSpLocks/>
          </p:cNvGrpSpPr>
          <p:nvPr/>
        </p:nvGrpSpPr>
        <p:grpSpPr bwMode="auto">
          <a:xfrm>
            <a:off x="2552700" y="1962150"/>
            <a:ext cx="309563" cy="304800"/>
            <a:chOff x="1608" y="1236"/>
            <a:chExt cx="195" cy="192"/>
          </a:xfrm>
        </p:grpSpPr>
        <p:sp>
          <p:nvSpPr>
            <p:cNvPr id="27722" name="Oval 52"/>
            <p:cNvSpPr>
              <a:spLocks noChangeArrowheads="1"/>
            </p:cNvSpPr>
            <p:nvPr/>
          </p:nvSpPr>
          <p:spPr bwMode="auto">
            <a:xfrm>
              <a:off x="1608" y="1236"/>
              <a:ext cx="192" cy="192"/>
            </a:xfrm>
            <a:prstGeom prst="ellipse">
              <a:avLst/>
            </a:prstGeom>
            <a:noFill/>
            <a:ln w="38100">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23" name="Text Box 83"/>
            <p:cNvSpPr txBox="1">
              <a:spLocks noChangeArrowheads="1"/>
            </p:cNvSpPr>
            <p:nvPr/>
          </p:nvSpPr>
          <p:spPr bwMode="auto">
            <a:xfrm>
              <a:off x="1618" y="1244"/>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C</a:t>
              </a:r>
            </a:p>
          </p:txBody>
        </p:sp>
      </p:grpSp>
      <p:sp>
        <p:nvSpPr>
          <p:cNvPr id="27659" name="Text Box 84"/>
          <p:cNvSpPr txBox="1">
            <a:spLocks noChangeArrowheads="1"/>
          </p:cNvSpPr>
          <p:nvPr/>
        </p:nvSpPr>
        <p:spPr bwMode="auto">
          <a:xfrm>
            <a:off x="1060450" y="3228975"/>
            <a:ext cx="715963" cy="24765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000" b="1"/>
              <a:t>Thread 1</a:t>
            </a:r>
          </a:p>
        </p:txBody>
      </p:sp>
      <p:sp>
        <p:nvSpPr>
          <p:cNvPr id="27660" name="Text Box 85"/>
          <p:cNvSpPr txBox="1">
            <a:spLocks noChangeArrowheads="1"/>
          </p:cNvSpPr>
          <p:nvPr/>
        </p:nvSpPr>
        <p:spPr bwMode="auto">
          <a:xfrm>
            <a:off x="1987550" y="3230563"/>
            <a:ext cx="715963" cy="24765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000" b="1"/>
              <a:t>Thread 2</a:t>
            </a:r>
          </a:p>
        </p:txBody>
      </p:sp>
      <p:sp>
        <p:nvSpPr>
          <p:cNvPr id="27661" name="Rectangle 86"/>
          <p:cNvSpPr>
            <a:spLocks noChangeArrowheads="1"/>
          </p:cNvSpPr>
          <p:nvPr/>
        </p:nvSpPr>
        <p:spPr bwMode="auto">
          <a:xfrm>
            <a:off x="381000" y="4724400"/>
            <a:ext cx="43338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p>
            <a:pPr>
              <a:spcBef>
                <a:spcPct val="0"/>
              </a:spcBef>
              <a:buFontTx/>
              <a:buNone/>
            </a:pPr>
            <a:r>
              <a:rPr lang="en-US" sz="1200" b="1"/>
              <a:t>Thread 1</a:t>
            </a:r>
            <a:r>
              <a:rPr lang="en-US" sz="1200" b="1" i="1"/>
              <a:t>: </a:t>
            </a:r>
            <a:r>
              <a:rPr lang="en-US" sz="1200" b="1" u="sng">
                <a:solidFill>
                  <a:srgbClr val="0033CC"/>
                </a:solidFill>
              </a:rPr>
              <a:t>Large Data, binary search or hashtable? </a:t>
            </a:r>
            <a:r>
              <a:rPr lang="en-US" sz="1200" b="1" i="1">
                <a:solidFill>
                  <a:schemeClr val="accent1"/>
                </a:solidFill>
              </a:rPr>
              <a:t>user A</a:t>
            </a:r>
            <a:r>
              <a:rPr lang="en-US" sz="1200" i="1">
                <a:solidFill>
                  <a:schemeClr val="accent1"/>
                </a:solidFill>
              </a:rPr>
              <a:t/>
            </a:r>
            <a:br>
              <a:rPr lang="en-US" sz="1200" i="1">
                <a:solidFill>
                  <a:schemeClr val="accent1"/>
                </a:solidFill>
              </a:rPr>
            </a:br>
            <a:r>
              <a:rPr lang="en-US" sz="1200" b="1" i="1"/>
              <a:t>	</a:t>
            </a:r>
            <a:r>
              <a:rPr lang="en-US" sz="1200" b="1" u="sng">
                <a:solidFill>
                  <a:srgbClr val="0033CC"/>
                </a:solidFill>
              </a:rPr>
              <a:t>Re: Large</a:t>
            </a:r>
            <a:r>
              <a:rPr lang="en-US" sz="1200" b="1" i="1" u="sng">
                <a:solidFill>
                  <a:srgbClr val="0033CC"/>
                </a:solidFill>
              </a:rPr>
              <a:t>...</a:t>
            </a:r>
            <a:r>
              <a:rPr lang="en-US" sz="1200" b="1" i="1"/>
              <a:t> </a:t>
            </a:r>
            <a:r>
              <a:rPr lang="en-US" sz="1200" b="1" i="1">
                <a:solidFill>
                  <a:srgbClr val="FF0000"/>
                </a:solidFill>
              </a:rPr>
              <a:t>user B</a:t>
            </a:r>
            <a:br>
              <a:rPr lang="en-US" sz="1200" b="1" i="1">
                <a:solidFill>
                  <a:srgbClr val="FF0000"/>
                </a:solidFill>
              </a:rPr>
            </a:br>
            <a:r>
              <a:rPr lang="en-US" sz="1200" b="1" i="1"/>
              <a:t>	</a:t>
            </a:r>
            <a:r>
              <a:rPr lang="en-US" sz="1200" b="1" u="sng">
                <a:solidFill>
                  <a:srgbClr val="0033CC"/>
                </a:solidFill>
              </a:rPr>
              <a:t>Re: Large...</a:t>
            </a:r>
            <a:r>
              <a:rPr lang="en-US" sz="1200" b="1" i="1"/>
              <a:t> </a:t>
            </a:r>
            <a:r>
              <a:rPr lang="en-US" sz="1200" b="1" i="1">
                <a:solidFill>
                  <a:srgbClr val="009900"/>
                </a:solidFill>
              </a:rPr>
              <a:t>user C</a:t>
            </a:r>
          </a:p>
          <a:p>
            <a:pPr>
              <a:spcBef>
                <a:spcPct val="0"/>
              </a:spcBef>
              <a:buFontTx/>
              <a:buNone/>
            </a:pPr>
            <a:r>
              <a:rPr lang="en-US" sz="1200" b="1"/>
              <a:t>Thread 2</a:t>
            </a:r>
            <a:r>
              <a:rPr lang="en-US" sz="1200" b="1" i="1"/>
              <a:t>: </a:t>
            </a:r>
            <a:r>
              <a:rPr lang="en-US" sz="1200" b="1" u="sng">
                <a:solidFill>
                  <a:srgbClr val="0033CC"/>
                </a:solidFill>
              </a:rPr>
              <a:t>Binary file with ASCII data </a:t>
            </a:r>
            <a:r>
              <a:rPr lang="en-US" sz="1200" b="1" i="1">
                <a:solidFill>
                  <a:schemeClr val="accent1"/>
                </a:solidFill>
              </a:rPr>
              <a:t>user A</a:t>
            </a:r>
            <a:r>
              <a:rPr lang="en-US" sz="1200" i="1">
                <a:solidFill>
                  <a:schemeClr val="accent1"/>
                </a:solidFill>
              </a:rPr>
              <a:t/>
            </a:r>
            <a:br>
              <a:rPr lang="en-US" sz="1200" i="1">
                <a:solidFill>
                  <a:schemeClr val="accent1"/>
                </a:solidFill>
              </a:rPr>
            </a:br>
            <a:r>
              <a:rPr lang="en-US" sz="1200" b="1" i="1"/>
              <a:t>	</a:t>
            </a:r>
            <a:r>
              <a:rPr lang="en-US" sz="1200" b="1" u="sng">
                <a:solidFill>
                  <a:srgbClr val="0033CC"/>
                </a:solidFill>
              </a:rPr>
              <a:t>Re: File with</a:t>
            </a:r>
            <a:r>
              <a:rPr lang="en-US" sz="1200" b="1" i="1" u="sng">
                <a:solidFill>
                  <a:srgbClr val="0033CC"/>
                </a:solidFill>
              </a:rPr>
              <a:t>...</a:t>
            </a:r>
            <a:r>
              <a:rPr lang="en-US" sz="1200" b="1" i="1"/>
              <a:t> </a:t>
            </a:r>
            <a:r>
              <a:rPr lang="en-US" sz="1200" b="1" i="1">
                <a:solidFill>
                  <a:srgbClr val="009900"/>
                </a:solidFill>
              </a:rPr>
              <a:t>user C</a:t>
            </a:r>
            <a:r>
              <a:rPr lang="en-US" sz="1200" b="1" i="1"/>
              <a:t/>
            </a:r>
            <a:br>
              <a:rPr lang="en-US" sz="1200" b="1" i="1"/>
            </a:br>
            <a:r>
              <a:rPr lang="en-US" sz="1200" b="1" i="1"/>
              <a:t>	</a:t>
            </a:r>
            <a:endParaRPr lang="en-US" sz="800" b="1" i="1"/>
          </a:p>
        </p:txBody>
      </p:sp>
      <p:grpSp>
        <p:nvGrpSpPr>
          <p:cNvPr id="27662" name="Group 103"/>
          <p:cNvGrpSpPr>
            <a:grpSpLocks/>
          </p:cNvGrpSpPr>
          <p:nvPr/>
        </p:nvGrpSpPr>
        <p:grpSpPr bwMode="auto">
          <a:xfrm>
            <a:off x="7162800" y="1295400"/>
            <a:ext cx="1300163" cy="1092200"/>
            <a:chOff x="4032" y="848"/>
            <a:chExt cx="819" cy="688"/>
          </a:xfrm>
        </p:grpSpPr>
        <p:grpSp>
          <p:nvGrpSpPr>
            <p:cNvPr id="27709" name="Group 90"/>
            <p:cNvGrpSpPr>
              <a:grpSpLocks/>
            </p:cNvGrpSpPr>
            <p:nvPr/>
          </p:nvGrpSpPr>
          <p:grpSpPr bwMode="auto">
            <a:xfrm>
              <a:off x="4032" y="1056"/>
              <a:ext cx="192" cy="192"/>
              <a:chOff x="528" y="1236"/>
              <a:chExt cx="192" cy="192"/>
            </a:xfrm>
          </p:grpSpPr>
          <p:sp>
            <p:nvSpPr>
              <p:cNvPr id="27720" name="Oval 91"/>
              <p:cNvSpPr>
                <a:spLocks noChangeArrowheads="1"/>
              </p:cNvSpPr>
              <p:nvPr/>
            </p:nvSpPr>
            <p:spPr bwMode="auto">
              <a:xfrm>
                <a:off x="528" y="1236"/>
                <a:ext cx="192" cy="192"/>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21" name="Text Box 92"/>
              <p:cNvSpPr txBox="1">
                <a:spLocks noChangeArrowheads="1"/>
              </p:cNvSpPr>
              <p:nvPr/>
            </p:nvSpPr>
            <p:spPr bwMode="auto">
              <a:xfrm>
                <a:off x="532" y="1241"/>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A</a:t>
                </a:r>
              </a:p>
            </p:txBody>
          </p:sp>
        </p:grpSp>
        <p:grpSp>
          <p:nvGrpSpPr>
            <p:cNvPr id="27710" name="Group 93"/>
            <p:cNvGrpSpPr>
              <a:grpSpLocks/>
            </p:cNvGrpSpPr>
            <p:nvPr/>
          </p:nvGrpSpPr>
          <p:grpSpPr bwMode="auto">
            <a:xfrm>
              <a:off x="4656" y="864"/>
              <a:ext cx="194" cy="192"/>
              <a:chOff x="1068" y="1236"/>
              <a:chExt cx="194" cy="192"/>
            </a:xfrm>
          </p:grpSpPr>
          <p:sp>
            <p:nvSpPr>
              <p:cNvPr id="27718" name="Oval 94"/>
              <p:cNvSpPr>
                <a:spLocks noChangeArrowheads="1"/>
              </p:cNvSpPr>
              <p:nvPr/>
            </p:nvSpPr>
            <p:spPr bwMode="auto">
              <a:xfrm>
                <a:off x="1068" y="1236"/>
                <a:ext cx="192" cy="192"/>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19" name="Text Box 95"/>
              <p:cNvSpPr txBox="1">
                <a:spLocks noChangeArrowheads="1"/>
              </p:cNvSpPr>
              <p:nvPr/>
            </p:nvSpPr>
            <p:spPr bwMode="auto">
              <a:xfrm>
                <a:off x="1077" y="1244"/>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B</a:t>
                </a:r>
              </a:p>
            </p:txBody>
          </p:sp>
        </p:grpSp>
        <p:grpSp>
          <p:nvGrpSpPr>
            <p:cNvPr id="27711" name="Group 96"/>
            <p:cNvGrpSpPr>
              <a:grpSpLocks/>
            </p:cNvGrpSpPr>
            <p:nvPr/>
          </p:nvGrpSpPr>
          <p:grpSpPr bwMode="auto">
            <a:xfrm>
              <a:off x="4656" y="1344"/>
              <a:ext cx="195" cy="192"/>
              <a:chOff x="1608" y="1236"/>
              <a:chExt cx="195" cy="192"/>
            </a:xfrm>
          </p:grpSpPr>
          <p:sp>
            <p:nvSpPr>
              <p:cNvPr id="27716" name="Oval 97"/>
              <p:cNvSpPr>
                <a:spLocks noChangeArrowheads="1"/>
              </p:cNvSpPr>
              <p:nvPr/>
            </p:nvSpPr>
            <p:spPr bwMode="auto">
              <a:xfrm>
                <a:off x="1608" y="1236"/>
                <a:ext cx="192" cy="192"/>
              </a:xfrm>
              <a:prstGeom prst="ellipse">
                <a:avLst/>
              </a:prstGeom>
              <a:noFill/>
              <a:ln w="38100">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17" name="Text Box 98"/>
              <p:cNvSpPr txBox="1">
                <a:spLocks noChangeArrowheads="1"/>
              </p:cNvSpPr>
              <p:nvPr/>
            </p:nvSpPr>
            <p:spPr bwMode="auto">
              <a:xfrm>
                <a:off x="1618" y="1244"/>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C</a:t>
                </a:r>
              </a:p>
            </p:txBody>
          </p:sp>
        </p:grpSp>
        <p:sp>
          <p:nvSpPr>
            <p:cNvPr id="27712" name="Line 99"/>
            <p:cNvSpPr>
              <a:spLocks noChangeShapeType="1"/>
            </p:cNvSpPr>
            <p:nvPr/>
          </p:nvSpPr>
          <p:spPr bwMode="auto">
            <a:xfrm flipV="1">
              <a:off x="4224" y="960"/>
              <a:ext cx="432" cy="1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713" name="Line 100"/>
            <p:cNvSpPr>
              <a:spLocks noChangeShapeType="1"/>
            </p:cNvSpPr>
            <p:nvPr/>
          </p:nvSpPr>
          <p:spPr bwMode="auto">
            <a:xfrm>
              <a:off x="4224" y="1152"/>
              <a:ext cx="432" cy="24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714" name="Text Box 101"/>
            <p:cNvSpPr txBox="1">
              <a:spLocks noChangeArrowheads="1"/>
            </p:cNvSpPr>
            <p:nvPr/>
          </p:nvSpPr>
          <p:spPr bwMode="auto">
            <a:xfrm>
              <a:off x="4320" y="84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400" b="1">
                  <a:solidFill>
                    <a:srgbClr val="0033CC"/>
                  </a:solidFill>
                </a:rPr>
                <a:t>1</a:t>
              </a:r>
            </a:p>
          </p:txBody>
        </p:sp>
        <p:sp>
          <p:nvSpPr>
            <p:cNvPr id="27715" name="Text Box 102"/>
            <p:cNvSpPr txBox="1">
              <a:spLocks noChangeArrowheads="1"/>
            </p:cNvSpPr>
            <p:nvPr/>
          </p:nvSpPr>
          <p:spPr bwMode="auto">
            <a:xfrm>
              <a:off x="4463" y="1133"/>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400" b="1">
                  <a:solidFill>
                    <a:srgbClr val="0033CC"/>
                  </a:solidFill>
                </a:rPr>
                <a:t>1</a:t>
              </a:r>
            </a:p>
          </p:txBody>
        </p:sp>
      </p:grpSp>
      <p:grpSp>
        <p:nvGrpSpPr>
          <p:cNvPr id="27663" name="Group 105"/>
          <p:cNvGrpSpPr>
            <a:grpSpLocks/>
          </p:cNvGrpSpPr>
          <p:nvPr/>
        </p:nvGrpSpPr>
        <p:grpSpPr bwMode="auto">
          <a:xfrm>
            <a:off x="7162800" y="3005138"/>
            <a:ext cx="304800" cy="304800"/>
            <a:chOff x="528" y="1236"/>
            <a:chExt cx="192" cy="192"/>
          </a:xfrm>
        </p:grpSpPr>
        <p:sp>
          <p:nvSpPr>
            <p:cNvPr id="27707" name="Oval 106"/>
            <p:cNvSpPr>
              <a:spLocks noChangeArrowheads="1"/>
            </p:cNvSpPr>
            <p:nvPr/>
          </p:nvSpPr>
          <p:spPr bwMode="auto">
            <a:xfrm>
              <a:off x="528" y="1236"/>
              <a:ext cx="192" cy="192"/>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08" name="Text Box 107"/>
            <p:cNvSpPr txBox="1">
              <a:spLocks noChangeArrowheads="1"/>
            </p:cNvSpPr>
            <p:nvPr/>
          </p:nvSpPr>
          <p:spPr bwMode="auto">
            <a:xfrm>
              <a:off x="532" y="1241"/>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A</a:t>
              </a:r>
            </a:p>
          </p:txBody>
        </p:sp>
      </p:grpSp>
      <p:grpSp>
        <p:nvGrpSpPr>
          <p:cNvPr id="27664" name="Group 108"/>
          <p:cNvGrpSpPr>
            <a:grpSpLocks/>
          </p:cNvGrpSpPr>
          <p:nvPr/>
        </p:nvGrpSpPr>
        <p:grpSpPr bwMode="auto">
          <a:xfrm>
            <a:off x="8153400" y="2700338"/>
            <a:ext cx="307975" cy="304800"/>
            <a:chOff x="1068" y="1236"/>
            <a:chExt cx="194" cy="192"/>
          </a:xfrm>
        </p:grpSpPr>
        <p:sp>
          <p:nvSpPr>
            <p:cNvPr id="27705" name="Oval 109"/>
            <p:cNvSpPr>
              <a:spLocks noChangeArrowheads="1"/>
            </p:cNvSpPr>
            <p:nvPr/>
          </p:nvSpPr>
          <p:spPr bwMode="auto">
            <a:xfrm>
              <a:off x="1068" y="1236"/>
              <a:ext cx="192" cy="192"/>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06" name="Text Box 110"/>
            <p:cNvSpPr txBox="1">
              <a:spLocks noChangeArrowheads="1"/>
            </p:cNvSpPr>
            <p:nvPr/>
          </p:nvSpPr>
          <p:spPr bwMode="auto">
            <a:xfrm>
              <a:off x="1077" y="1244"/>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B</a:t>
              </a:r>
            </a:p>
          </p:txBody>
        </p:sp>
      </p:grpSp>
      <p:grpSp>
        <p:nvGrpSpPr>
          <p:cNvPr id="27665" name="Group 111"/>
          <p:cNvGrpSpPr>
            <a:grpSpLocks/>
          </p:cNvGrpSpPr>
          <p:nvPr/>
        </p:nvGrpSpPr>
        <p:grpSpPr bwMode="auto">
          <a:xfrm>
            <a:off x="8153400" y="3462338"/>
            <a:ext cx="309563" cy="304800"/>
            <a:chOff x="1608" y="1236"/>
            <a:chExt cx="195" cy="192"/>
          </a:xfrm>
        </p:grpSpPr>
        <p:sp>
          <p:nvSpPr>
            <p:cNvPr id="27703" name="Oval 112"/>
            <p:cNvSpPr>
              <a:spLocks noChangeArrowheads="1"/>
            </p:cNvSpPr>
            <p:nvPr/>
          </p:nvSpPr>
          <p:spPr bwMode="auto">
            <a:xfrm>
              <a:off x="1608" y="1236"/>
              <a:ext cx="192" cy="192"/>
            </a:xfrm>
            <a:prstGeom prst="ellipse">
              <a:avLst/>
            </a:prstGeom>
            <a:noFill/>
            <a:ln w="38100">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04" name="Text Box 113"/>
            <p:cNvSpPr txBox="1">
              <a:spLocks noChangeArrowheads="1"/>
            </p:cNvSpPr>
            <p:nvPr/>
          </p:nvSpPr>
          <p:spPr bwMode="auto">
            <a:xfrm>
              <a:off x="1618" y="1244"/>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C</a:t>
              </a:r>
            </a:p>
          </p:txBody>
        </p:sp>
      </p:grpSp>
      <p:sp>
        <p:nvSpPr>
          <p:cNvPr id="27666" name="Line 114"/>
          <p:cNvSpPr>
            <a:spLocks noChangeShapeType="1"/>
          </p:cNvSpPr>
          <p:nvPr/>
        </p:nvSpPr>
        <p:spPr bwMode="auto">
          <a:xfrm flipV="1">
            <a:off x="7467600" y="2852738"/>
            <a:ext cx="685800" cy="228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667" name="Line 115"/>
          <p:cNvSpPr>
            <a:spLocks noChangeShapeType="1"/>
          </p:cNvSpPr>
          <p:nvPr/>
        </p:nvSpPr>
        <p:spPr bwMode="auto">
          <a:xfrm>
            <a:off x="7467600" y="3157538"/>
            <a:ext cx="685800" cy="3810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668" name="Text Box 116"/>
          <p:cNvSpPr txBox="1">
            <a:spLocks noChangeArrowheads="1"/>
          </p:cNvSpPr>
          <p:nvPr/>
        </p:nvSpPr>
        <p:spPr bwMode="auto">
          <a:xfrm>
            <a:off x="7620000" y="267493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400" b="1">
                <a:solidFill>
                  <a:srgbClr val="0033CC"/>
                </a:solidFill>
              </a:rPr>
              <a:t>1</a:t>
            </a:r>
          </a:p>
        </p:txBody>
      </p:sp>
      <p:sp>
        <p:nvSpPr>
          <p:cNvPr id="27669" name="Text Box 117"/>
          <p:cNvSpPr txBox="1">
            <a:spLocks noChangeArrowheads="1"/>
          </p:cNvSpPr>
          <p:nvPr/>
        </p:nvSpPr>
        <p:spPr bwMode="auto">
          <a:xfrm>
            <a:off x="7794625" y="3127375"/>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400" b="1">
                <a:solidFill>
                  <a:srgbClr val="0033CC"/>
                </a:solidFill>
              </a:rPr>
              <a:t>2</a:t>
            </a:r>
          </a:p>
        </p:txBody>
      </p:sp>
      <p:grpSp>
        <p:nvGrpSpPr>
          <p:cNvPr id="27670" name="Group 119"/>
          <p:cNvGrpSpPr>
            <a:grpSpLocks/>
          </p:cNvGrpSpPr>
          <p:nvPr/>
        </p:nvGrpSpPr>
        <p:grpSpPr bwMode="auto">
          <a:xfrm>
            <a:off x="7162800" y="4384675"/>
            <a:ext cx="304800" cy="304800"/>
            <a:chOff x="528" y="1236"/>
            <a:chExt cx="192" cy="192"/>
          </a:xfrm>
        </p:grpSpPr>
        <p:sp>
          <p:nvSpPr>
            <p:cNvPr id="27701" name="Oval 120"/>
            <p:cNvSpPr>
              <a:spLocks noChangeArrowheads="1"/>
            </p:cNvSpPr>
            <p:nvPr/>
          </p:nvSpPr>
          <p:spPr bwMode="auto">
            <a:xfrm>
              <a:off x="528" y="1236"/>
              <a:ext cx="192" cy="192"/>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02" name="Text Box 121"/>
            <p:cNvSpPr txBox="1">
              <a:spLocks noChangeArrowheads="1"/>
            </p:cNvSpPr>
            <p:nvPr/>
          </p:nvSpPr>
          <p:spPr bwMode="auto">
            <a:xfrm>
              <a:off x="532" y="1241"/>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A</a:t>
              </a:r>
            </a:p>
          </p:txBody>
        </p:sp>
      </p:grpSp>
      <p:grpSp>
        <p:nvGrpSpPr>
          <p:cNvPr id="27671" name="Group 122"/>
          <p:cNvGrpSpPr>
            <a:grpSpLocks/>
          </p:cNvGrpSpPr>
          <p:nvPr/>
        </p:nvGrpSpPr>
        <p:grpSpPr bwMode="auto">
          <a:xfrm>
            <a:off x="8153400" y="4079875"/>
            <a:ext cx="307975" cy="304800"/>
            <a:chOff x="1068" y="1236"/>
            <a:chExt cx="194" cy="192"/>
          </a:xfrm>
        </p:grpSpPr>
        <p:sp>
          <p:nvSpPr>
            <p:cNvPr id="27699" name="Oval 123"/>
            <p:cNvSpPr>
              <a:spLocks noChangeArrowheads="1"/>
            </p:cNvSpPr>
            <p:nvPr/>
          </p:nvSpPr>
          <p:spPr bwMode="auto">
            <a:xfrm>
              <a:off x="1068" y="1236"/>
              <a:ext cx="192" cy="192"/>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700" name="Text Box 124"/>
            <p:cNvSpPr txBox="1">
              <a:spLocks noChangeArrowheads="1"/>
            </p:cNvSpPr>
            <p:nvPr/>
          </p:nvSpPr>
          <p:spPr bwMode="auto">
            <a:xfrm>
              <a:off x="1077" y="1244"/>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B</a:t>
              </a:r>
            </a:p>
          </p:txBody>
        </p:sp>
      </p:grpSp>
      <p:grpSp>
        <p:nvGrpSpPr>
          <p:cNvPr id="27672" name="Group 125"/>
          <p:cNvGrpSpPr>
            <a:grpSpLocks/>
          </p:cNvGrpSpPr>
          <p:nvPr/>
        </p:nvGrpSpPr>
        <p:grpSpPr bwMode="auto">
          <a:xfrm>
            <a:off x="8153400" y="4841875"/>
            <a:ext cx="309563" cy="304800"/>
            <a:chOff x="1608" y="1236"/>
            <a:chExt cx="195" cy="192"/>
          </a:xfrm>
        </p:grpSpPr>
        <p:sp>
          <p:nvSpPr>
            <p:cNvPr id="27697" name="Oval 126"/>
            <p:cNvSpPr>
              <a:spLocks noChangeArrowheads="1"/>
            </p:cNvSpPr>
            <p:nvPr/>
          </p:nvSpPr>
          <p:spPr bwMode="auto">
            <a:xfrm>
              <a:off x="1608" y="1236"/>
              <a:ext cx="192" cy="192"/>
            </a:xfrm>
            <a:prstGeom prst="ellipse">
              <a:avLst/>
            </a:prstGeom>
            <a:noFill/>
            <a:ln w="38100">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698" name="Text Box 127"/>
            <p:cNvSpPr txBox="1">
              <a:spLocks noChangeArrowheads="1"/>
            </p:cNvSpPr>
            <p:nvPr/>
          </p:nvSpPr>
          <p:spPr bwMode="auto">
            <a:xfrm>
              <a:off x="1618" y="1244"/>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C</a:t>
              </a:r>
            </a:p>
          </p:txBody>
        </p:sp>
      </p:grpSp>
      <p:sp>
        <p:nvSpPr>
          <p:cNvPr id="27673" name="Line 128"/>
          <p:cNvSpPr>
            <a:spLocks noChangeShapeType="1"/>
          </p:cNvSpPr>
          <p:nvPr/>
        </p:nvSpPr>
        <p:spPr bwMode="auto">
          <a:xfrm flipV="1">
            <a:off x="7467600" y="4232275"/>
            <a:ext cx="6858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674" name="Line 129"/>
          <p:cNvSpPr>
            <a:spLocks noChangeShapeType="1"/>
          </p:cNvSpPr>
          <p:nvPr/>
        </p:nvSpPr>
        <p:spPr bwMode="auto">
          <a:xfrm>
            <a:off x="7467600" y="4537075"/>
            <a:ext cx="68580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675" name="Text Box 130"/>
          <p:cNvSpPr txBox="1">
            <a:spLocks noChangeArrowheads="1"/>
          </p:cNvSpPr>
          <p:nvPr/>
        </p:nvSpPr>
        <p:spPr bwMode="auto">
          <a:xfrm>
            <a:off x="7620000" y="4076700"/>
            <a:ext cx="3952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solidFill>
                  <a:srgbClr val="0033CC"/>
                </a:solidFill>
              </a:rPr>
              <a:t>1/2</a:t>
            </a:r>
          </a:p>
        </p:txBody>
      </p:sp>
      <p:sp>
        <p:nvSpPr>
          <p:cNvPr id="27676" name="Text Box 131"/>
          <p:cNvSpPr txBox="1">
            <a:spLocks noChangeArrowheads="1"/>
          </p:cNvSpPr>
          <p:nvPr/>
        </p:nvSpPr>
        <p:spPr bwMode="auto">
          <a:xfrm>
            <a:off x="7847013" y="4529138"/>
            <a:ext cx="6127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solidFill>
                  <a:srgbClr val="0033CC"/>
                </a:solidFill>
              </a:rPr>
              <a:t>1+1//2</a:t>
            </a:r>
          </a:p>
        </p:txBody>
      </p:sp>
      <p:grpSp>
        <p:nvGrpSpPr>
          <p:cNvPr id="27677" name="Group 132"/>
          <p:cNvGrpSpPr>
            <a:grpSpLocks/>
          </p:cNvGrpSpPr>
          <p:nvPr/>
        </p:nvGrpSpPr>
        <p:grpSpPr bwMode="auto">
          <a:xfrm>
            <a:off x="7162800" y="5435600"/>
            <a:ext cx="1300163" cy="1092200"/>
            <a:chOff x="4032" y="848"/>
            <a:chExt cx="819" cy="688"/>
          </a:xfrm>
        </p:grpSpPr>
        <p:grpSp>
          <p:nvGrpSpPr>
            <p:cNvPr id="27684" name="Group 133"/>
            <p:cNvGrpSpPr>
              <a:grpSpLocks/>
            </p:cNvGrpSpPr>
            <p:nvPr/>
          </p:nvGrpSpPr>
          <p:grpSpPr bwMode="auto">
            <a:xfrm>
              <a:off x="4032" y="1056"/>
              <a:ext cx="192" cy="192"/>
              <a:chOff x="528" y="1236"/>
              <a:chExt cx="192" cy="192"/>
            </a:xfrm>
          </p:grpSpPr>
          <p:sp>
            <p:nvSpPr>
              <p:cNvPr id="27695" name="Oval 134"/>
              <p:cNvSpPr>
                <a:spLocks noChangeArrowheads="1"/>
              </p:cNvSpPr>
              <p:nvPr/>
            </p:nvSpPr>
            <p:spPr bwMode="auto">
              <a:xfrm>
                <a:off x="528" y="1236"/>
                <a:ext cx="192" cy="192"/>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696" name="Text Box 135"/>
              <p:cNvSpPr txBox="1">
                <a:spLocks noChangeArrowheads="1"/>
              </p:cNvSpPr>
              <p:nvPr/>
            </p:nvSpPr>
            <p:spPr bwMode="auto">
              <a:xfrm>
                <a:off x="532" y="1241"/>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A</a:t>
                </a:r>
              </a:p>
            </p:txBody>
          </p:sp>
        </p:grpSp>
        <p:grpSp>
          <p:nvGrpSpPr>
            <p:cNvPr id="27685" name="Group 136"/>
            <p:cNvGrpSpPr>
              <a:grpSpLocks/>
            </p:cNvGrpSpPr>
            <p:nvPr/>
          </p:nvGrpSpPr>
          <p:grpSpPr bwMode="auto">
            <a:xfrm>
              <a:off x="4656" y="864"/>
              <a:ext cx="194" cy="192"/>
              <a:chOff x="1068" y="1236"/>
              <a:chExt cx="194" cy="192"/>
            </a:xfrm>
          </p:grpSpPr>
          <p:sp>
            <p:nvSpPr>
              <p:cNvPr id="27693" name="Oval 137"/>
              <p:cNvSpPr>
                <a:spLocks noChangeArrowheads="1"/>
              </p:cNvSpPr>
              <p:nvPr/>
            </p:nvSpPr>
            <p:spPr bwMode="auto">
              <a:xfrm>
                <a:off x="1068" y="1236"/>
                <a:ext cx="192" cy="192"/>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694" name="Text Box 138"/>
              <p:cNvSpPr txBox="1">
                <a:spLocks noChangeArrowheads="1"/>
              </p:cNvSpPr>
              <p:nvPr/>
            </p:nvSpPr>
            <p:spPr bwMode="auto">
              <a:xfrm>
                <a:off x="1077" y="1244"/>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B</a:t>
                </a:r>
              </a:p>
            </p:txBody>
          </p:sp>
        </p:grpSp>
        <p:grpSp>
          <p:nvGrpSpPr>
            <p:cNvPr id="27686" name="Group 139"/>
            <p:cNvGrpSpPr>
              <a:grpSpLocks/>
            </p:cNvGrpSpPr>
            <p:nvPr/>
          </p:nvGrpSpPr>
          <p:grpSpPr bwMode="auto">
            <a:xfrm>
              <a:off x="4656" y="1344"/>
              <a:ext cx="195" cy="192"/>
              <a:chOff x="1608" y="1236"/>
              <a:chExt cx="195" cy="192"/>
            </a:xfrm>
          </p:grpSpPr>
          <p:sp>
            <p:nvSpPr>
              <p:cNvPr id="27691" name="Oval 140"/>
              <p:cNvSpPr>
                <a:spLocks noChangeArrowheads="1"/>
              </p:cNvSpPr>
              <p:nvPr/>
            </p:nvSpPr>
            <p:spPr bwMode="auto">
              <a:xfrm>
                <a:off x="1608" y="1236"/>
                <a:ext cx="192" cy="192"/>
              </a:xfrm>
              <a:prstGeom prst="ellipse">
                <a:avLst/>
              </a:prstGeom>
              <a:noFill/>
              <a:ln w="38100">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27692" name="Text Box 141"/>
              <p:cNvSpPr txBox="1">
                <a:spLocks noChangeArrowheads="1"/>
              </p:cNvSpPr>
              <p:nvPr/>
            </p:nvSpPr>
            <p:spPr bwMode="auto">
              <a:xfrm>
                <a:off x="1618" y="1244"/>
                <a:ext cx="18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C</a:t>
                </a:r>
              </a:p>
            </p:txBody>
          </p:sp>
        </p:grpSp>
        <p:sp>
          <p:nvSpPr>
            <p:cNvPr id="27687" name="Line 142"/>
            <p:cNvSpPr>
              <a:spLocks noChangeShapeType="1"/>
            </p:cNvSpPr>
            <p:nvPr/>
          </p:nvSpPr>
          <p:spPr bwMode="auto">
            <a:xfrm flipV="1">
              <a:off x="4224" y="960"/>
              <a:ext cx="432" cy="1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688" name="Line 143"/>
            <p:cNvSpPr>
              <a:spLocks noChangeShapeType="1"/>
            </p:cNvSpPr>
            <p:nvPr/>
          </p:nvSpPr>
          <p:spPr bwMode="auto">
            <a:xfrm>
              <a:off x="4224" y="1152"/>
              <a:ext cx="432" cy="24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689" name="Text Box 144"/>
            <p:cNvSpPr txBox="1">
              <a:spLocks noChangeArrowheads="1"/>
            </p:cNvSpPr>
            <p:nvPr/>
          </p:nvSpPr>
          <p:spPr bwMode="auto">
            <a:xfrm>
              <a:off x="4320" y="848"/>
              <a:ext cx="27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400" b="1">
                  <a:solidFill>
                    <a:srgbClr val="0033CC"/>
                  </a:solidFill>
                </a:rPr>
                <a:t>0.9</a:t>
              </a:r>
            </a:p>
          </p:txBody>
        </p:sp>
        <p:sp>
          <p:nvSpPr>
            <p:cNvPr id="27690" name="Text Box 145"/>
            <p:cNvSpPr txBox="1">
              <a:spLocks noChangeArrowheads="1"/>
            </p:cNvSpPr>
            <p:nvPr/>
          </p:nvSpPr>
          <p:spPr bwMode="auto">
            <a:xfrm>
              <a:off x="4463" y="1133"/>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endParaRPr lang="en-US" sz="1400" b="1">
                <a:solidFill>
                  <a:srgbClr val="0033CC"/>
                </a:solidFill>
              </a:endParaRPr>
            </a:p>
          </p:txBody>
        </p:sp>
      </p:grpSp>
      <p:sp>
        <p:nvSpPr>
          <p:cNvPr id="27678" name="Line 147"/>
          <p:cNvSpPr>
            <a:spLocks noChangeShapeType="1"/>
          </p:cNvSpPr>
          <p:nvPr/>
        </p:nvSpPr>
        <p:spPr bwMode="auto">
          <a:xfrm flipH="1">
            <a:off x="7497763" y="5702300"/>
            <a:ext cx="633412" cy="203200"/>
          </a:xfrm>
          <a:prstGeom prst="line">
            <a:avLst/>
          </a:prstGeom>
          <a:noFill/>
          <a:ln w="317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679" name="Text Box 163"/>
          <p:cNvSpPr txBox="1">
            <a:spLocks noChangeArrowheads="1"/>
          </p:cNvSpPr>
          <p:nvPr/>
        </p:nvSpPr>
        <p:spPr bwMode="auto">
          <a:xfrm>
            <a:off x="7848600" y="5715000"/>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400" b="1">
                <a:solidFill>
                  <a:srgbClr val="0033CC"/>
                </a:solidFill>
              </a:rPr>
              <a:t>0.1</a:t>
            </a:r>
          </a:p>
        </p:txBody>
      </p:sp>
      <p:sp>
        <p:nvSpPr>
          <p:cNvPr id="27680" name="Text Box 164"/>
          <p:cNvSpPr txBox="1">
            <a:spLocks noChangeArrowheads="1"/>
          </p:cNvSpPr>
          <p:nvPr/>
        </p:nvSpPr>
        <p:spPr bwMode="auto">
          <a:xfrm>
            <a:off x="5410200" y="1547813"/>
            <a:ext cx="12239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600"/>
              <a:t>unweighted</a:t>
            </a:r>
          </a:p>
        </p:txBody>
      </p:sp>
      <p:sp>
        <p:nvSpPr>
          <p:cNvPr id="27681" name="Text Box 165"/>
          <p:cNvSpPr txBox="1">
            <a:spLocks noChangeArrowheads="1"/>
          </p:cNvSpPr>
          <p:nvPr/>
        </p:nvSpPr>
        <p:spPr bwMode="auto">
          <a:xfrm>
            <a:off x="5410200" y="2895600"/>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600"/>
              <a:t>weighted by # threads</a:t>
            </a:r>
          </a:p>
        </p:txBody>
      </p:sp>
      <p:sp>
        <p:nvSpPr>
          <p:cNvPr id="27682" name="Text Box 166"/>
          <p:cNvSpPr txBox="1">
            <a:spLocks noChangeArrowheads="1"/>
          </p:cNvSpPr>
          <p:nvPr/>
        </p:nvSpPr>
        <p:spPr bwMode="auto">
          <a:xfrm>
            <a:off x="5410200" y="4191000"/>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600"/>
              <a:t>weighted by shared credit</a:t>
            </a:r>
          </a:p>
        </p:txBody>
      </p:sp>
      <p:sp>
        <p:nvSpPr>
          <p:cNvPr id="27683" name="Text Box 167"/>
          <p:cNvSpPr txBox="1">
            <a:spLocks noChangeArrowheads="1"/>
          </p:cNvSpPr>
          <p:nvPr/>
        </p:nvSpPr>
        <p:spPr bwMode="auto">
          <a:xfrm>
            <a:off x="5410200" y="5486400"/>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600"/>
              <a:t>weighted with backflow</a:t>
            </a:r>
          </a:p>
        </p:txBody>
      </p:sp>
    </p:spTree>
    <p:extLst>
      <p:ext uri="{BB962C8B-B14F-4D97-AF65-F5344CB8AC3E}">
        <p14:creationId xmlns:p14="http://schemas.microsoft.com/office/powerpoint/2010/main" val="10703276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hangingPunct="1"/>
            <a:r>
              <a:rPr lang="en-US"/>
              <a:t>Uneven participation</a:t>
            </a:r>
          </a:p>
        </p:txBody>
      </p:sp>
      <p:grpSp>
        <p:nvGrpSpPr>
          <p:cNvPr id="29699" name="Group 520"/>
          <p:cNvGrpSpPr>
            <a:grpSpLocks/>
          </p:cNvGrpSpPr>
          <p:nvPr/>
        </p:nvGrpSpPr>
        <p:grpSpPr bwMode="auto">
          <a:xfrm>
            <a:off x="304800" y="1219200"/>
            <a:ext cx="6488113" cy="4868863"/>
            <a:chOff x="912" y="912"/>
            <a:chExt cx="4087" cy="3067"/>
          </a:xfrm>
        </p:grpSpPr>
        <p:sp>
          <p:nvSpPr>
            <p:cNvPr id="29702" name="AutoShape 5"/>
            <p:cNvSpPr>
              <a:spLocks noChangeAspect="1" noChangeArrowheads="1" noTextEdit="1"/>
            </p:cNvSpPr>
            <p:nvPr/>
          </p:nvSpPr>
          <p:spPr bwMode="auto">
            <a:xfrm>
              <a:off x="912" y="912"/>
              <a:ext cx="4080" cy="3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9703" name="Rectangle 7"/>
            <p:cNvSpPr>
              <a:spLocks noChangeArrowheads="1"/>
            </p:cNvSpPr>
            <p:nvPr/>
          </p:nvSpPr>
          <p:spPr bwMode="auto">
            <a:xfrm>
              <a:off x="912" y="912"/>
              <a:ext cx="4087" cy="30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9704" name="Rectangle 9"/>
            <p:cNvSpPr>
              <a:spLocks noChangeArrowheads="1"/>
            </p:cNvSpPr>
            <p:nvPr/>
          </p:nvSpPr>
          <p:spPr bwMode="auto">
            <a:xfrm>
              <a:off x="1444" y="1145"/>
              <a:ext cx="3162" cy="2426"/>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05" name="Line 10"/>
            <p:cNvSpPr>
              <a:spLocks noChangeShapeType="1"/>
            </p:cNvSpPr>
            <p:nvPr/>
          </p:nvSpPr>
          <p:spPr bwMode="auto">
            <a:xfrm>
              <a:off x="1444" y="1145"/>
              <a:ext cx="316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6" name="Line 11"/>
            <p:cNvSpPr>
              <a:spLocks noChangeShapeType="1"/>
            </p:cNvSpPr>
            <p:nvPr/>
          </p:nvSpPr>
          <p:spPr bwMode="auto">
            <a:xfrm>
              <a:off x="1444" y="3571"/>
              <a:ext cx="316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7" name="Line 12"/>
            <p:cNvSpPr>
              <a:spLocks noChangeShapeType="1"/>
            </p:cNvSpPr>
            <p:nvPr/>
          </p:nvSpPr>
          <p:spPr bwMode="auto">
            <a:xfrm flipV="1">
              <a:off x="4606" y="1145"/>
              <a:ext cx="0" cy="242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8" name="Line 13"/>
            <p:cNvSpPr>
              <a:spLocks noChangeShapeType="1"/>
            </p:cNvSpPr>
            <p:nvPr/>
          </p:nvSpPr>
          <p:spPr bwMode="auto">
            <a:xfrm flipV="1">
              <a:off x="1444" y="1145"/>
              <a:ext cx="0" cy="242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9" name="Line 14"/>
            <p:cNvSpPr>
              <a:spLocks noChangeShapeType="1"/>
            </p:cNvSpPr>
            <p:nvPr/>
          </p:nvSpPr>
          <p:spPr bwMode="auto">
            <a:xfrm>
              <a:off x="1444" y="3571"/>
              <a:ext cx="316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0" name="Line 15"/>
            <p:cNvSpPr>
              <a:spLocks noChangeShapeType="1"/>
            </p:cNvSpPr>
            <p:nvPr/>
          </p:nvSpPr>
          <p:spPr bwMode="auto">
            <a:xfrm flipV="1">
              <a:off x="1444" y="1145"/>
              <a:ext cx="0" cy="242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1" name="Line 16"/>
            <p:cNvSpPr>
              <a:spLocks noChangeShapeType="1"/>
            </p:cNvSpPr>
            <p:nvPr/>
          </p:nvSpPr>
          <p:spPr bwMode="auto">
            <a:xfrm flipV="1">
              <a:off x="1444"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2" name="Line 17"/>
            <p:cNvSpPr>
              <a:spLocks noChangeShapeType="1"/>
            </p:cNvSpPr>
            <p:nvPr/>
          </p:nvSpPr>
          <p:spPr bwMode="auto">
            <a:xfrm>
              <a:off x="1444"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3" name="Line 18"/>
            <p:cNvSpPr>
              <a:spLocks noChangeShapeType="1"/>
            </p:cNvSpPr>
            <p:nvPr/>
          </p:nvSpPr>
          <p:spPr bwMode="auto">
            <a:xfrm flipV="1">
              <a:off x="1444" y="3535"/>
              <a:ext cx="0" cy="3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4" name="Line 19"/>
            <p:cNvSpPr>
              <a:spLocks noChangeShapeType="1"/>
            </p:cNvSpPr>
            <p:nvPr/>
          </p:nvSpPr>
          <p:spPr bwMode="auto">
            <a:xfrm>
              <a:off x="1444" y="1145"/>
              <a:ext cx="0" cy="2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5" name="Rectangle 20"/>
            <p:cNvSpPr>
              <a:spLocks noChangeArrowheads="1"/>
            </p:cNvSpPr>
            <p:nvPr/>
          </p:nvSpPr>
          <p:spPr bwMode="auto">
            <a:xfrm>
              <a:off x="1342" y="3637"/>
              <a:ext cx="15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10</a:t>
              </a:r>
              <a:endParaRPr lang="en-US"/>
            </a:p>
          </p:txBody>
        </p:sp>
        <p:sp>
          <p:nvSpPr>
            <p:cNvPr id="29716" name="Rectangle 21"/>
            <p:cNvSpPr>
              <a:spLocks noChangeArrowheads="1"/>
            </p:cNvSpPr>
            <p:nvPr/>
          </p:nvSpPr>
          <p:spPr bwMode="auto">
            <a:xfrm>
              <a:off x="1502" y="3593"/>
              <a:ext cx="4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100">
                  <a:solidFill>
                    <a:srgbClr val="000000"/>
                  </a:solidFill>
                  <a:latin typeface="Helvetica" charset="0"/>
                </a:rPr>
                <a:t>0</a:t>
              </a:r>
              <a:endParaRPr lang="en-US"/>
            </a:p>
          </p:txBody>
        </p:sp>
        <p:sp>
          <p:nvSpPr>
            <p:cNvPr id="29717" name="Line 22"/>
            <p:cNvSpPr>
              <a:spLocks noChangeShapeType="1"/>
            </p:cNvSpPr>
            <p:nvPr/>
          </p:nvSpPr>
          <p:spPr bwMode="auto">
            <a:xfrm flipV="1">
              <a:off x="1713"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8" name="Line 23"/>
            <p:cNvSpPr>
              <a:spLocks noChangeShapeType="1"/>
            </p:cNvSpPr>
            <p:nvPr/>
          </p:nvSpPr>
          <p:spPr bwMode="auto">
            <a:xfrm>
              <a:off x="1713"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19" name="Line 24"/>
            <p:cNvSpPr>
              <a:spLocks noChangeShapeType="1"/>
            </p:cNvSpPr>
            <p:nvPr/>
          </p:nvSpPr>
          <p:spPr bwMode="auto">
            <a:xfrm flipV="1">
              <a:off x="1874"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0" name="Line 25"/>
            <p:cNvSpPr>
              <a:spLocks noChangeShapeType="1"/>
            </p:cNvSpPr>
            <p:nvPr/>
          </p:nvSpPr>
          <p:spPr bwMode="auto">
            <a:xfrm>
              <a:off x="1874"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1" name="Line 26"/>
            <p:cNvSpPr>
              <a:spLocks noChangeShapeType="1"/>
            </p:cNvSpPr>
            <p:nvPr/>
          </p:nvSpPr>
          <p:spPr bwMode="auto">
            <a:xfrm flipV="1">
              <a:off x="1990"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2" name="Line 27"/>
            <p:cNvSpPr>
              <a:spLocks noChangeShapeType="1"/>
            </p:cNvSpPr>
            <p:nvPr/>
          </p:nvSpPr>
          <p:spPr bwMode="auto">
            <a:xfrm>
              <a:off x="1990"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3" name="Line 28"/>
            <p:cNvSpPr>
              <a:spLocks noChangeShapeType="1"/>
            </p:cNvSpPr>
            <p:nvPr/>
          </p:nvSpPr>
          <p:spPr bwMode="auto">
            <a:xfrm flipV="1">
              <a:off x="2078"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4" name="Line 29"/>
            <p:cNvSpPr>
              <a:spLocks noChangeShapeType="1"/>
            </p:cNvSpPr>
            <p:nvPr/>
          </p:nvSpPr>
          <p:spPr bwMode="auto">
            <a:xfrm>
              <a:off x="2078"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5" name="Line 30"/>
            <p:cNvSpPr>
              <a:spLocks noChangeShapeType="1"/>
            </p:cNvSpPr>
            <p:nvPr/>
          </p:nvSpPr>
          <p:spPr bwMode="auto">
            <a:xfrm flipV="1">
              <a:off x="2151"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6" name="Line 31"/>
            <p:cNvSpPr>
              <a:spLocks noChangeShapeType="1"/>
            </p:cNvSpPr>
            <p:nvPr/>
          </p:nvSpPr>
          <p:spPr bwMode="auto">
            <a:xfrm>
              <a:off x="2151"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7" name="Line 32"/>
            <p:cNvSpPr>
              <a:spLocks noChangeShapeType="1"/>
            </p:cNvSpPr>
            <p:nvPr/>
          </p:nvSpPr>
          <p:spPr bwMode="auto">
            <a:xfrm flipV="1">
              <a:off x="2209"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8" name="Line 33"/>
            <p:cNvSpPr>
              <a:spLocks noChangeShapeType="1"/>
            </p:cNvSpPr>
            <p:nvPr/>
          </p:nvSpPr>
          <p:spPr bwMode="auto">
            <a:xfrm>
              <a:off x="2209"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29" name="Line 34"/>
            <p:cNvSpPr>
              <a:spLocks noChangeShapeType="1"/>
            </p:cNvSpPr>
            <p:nvPr/>
          </p:nvSpPr>
          <p:spPr bwMode="auto">
            <a:xfrm flipV="1">
              <a:off x="2260"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0" name="Line 35"/>
            <p:cNvSpPr>
              <a:spLocks noChangeShapeType="1"/>
            </p:cNvSpPr>
            <p:nvPr/>
          </p:nvSpPr>
          <p:spPr bwMode="auto">
            <a:xfrm>
              <a:off x="2260"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1" name="Line 36"/>
            <p:cNvSpPr>
              <a:spLocks noChangeShapeType="1"/>
            </p:cNvSpPr>
            <p:nvPr/>
          </p:nvSpPr>
          <p:spPr bwMode="auto">
            <a:xfrm flipV="1">
              <a:off x="2311"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2" name="Line 37"/>
            <p:cNvSpPr>
              <a:spLocks noChangeShapeType="1"/>
            </p:cNvSpPr>
            <p:nvPr/>
          </p:nvSpPr>
          <p:spPr bwMode="auto">
            <a:xfrm>
              <a:off x="2311"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3" name="Line 38"/>
            <p:cNvSpPr>
              <a:spLocks noChangeShapeType="1"/>
            </p:cNvSpPr>
            <p:nvPr/>
          </p:nvSpPr>
          <p:spPr bwMode="auto">
            <a:xfrm flipV="1">
              <a:off x="2347"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4" name="Line 39"/>
            <p:cNvSpPr>
              <a:spLocks noChangeShapeType="1"/>
            </p:cNvSpPr>
            <p:nvPr/>
          </p:nvSpPr>
          <p:spPr bwMode="auto">
            <a:xfrm>
              <a:off x="2347"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5" name="Line 40"/>
            <p:cNvSpPr>
              <a:spLocks noChangeShapeType="1"/>
            </p:cNvSpPr>
            <p:nvPr/>
          </p:nvSpPr>
          <p:spPr bwMode="auto">
            <a:xfrm flipV="1">
              <a:off x="2347" y="3535"/>
              <a:ext cx="0" cy="3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6" name="Line 41"/>
            <p:cNvSpPr>
              <a:spLocks noChangeShapeType="1"/>
            </p:cNvSpPr>
            <p:nvPr/>
          </p:nvSpPr>
          <p:spPr bwMode="auto">
            <a:xfrm>
              <a:off x="2347" y="1145"/>
              <a:ext cx="0" cy="2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37" name="Rectangle 42"/>
            <p:cNvSpPr>
              <a:spLocks noChangeArrowheads="1"/>
            </p:cNvSpPr>
            <p:nvPr/>
          </p:nvSpPr>
          <p:spPr bwMode="auto">
            <a:xfrm>
              <a:off x="2245" y="3637"/>
              <a:ext cx="15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10</a:t>
              </a:r>
              <a:endParaRPr lang="en-US"/>
            </a:p>
          </p:txBody>
        </p:sp>
        <p:sp>
          <p:nvSpPr>
            <p:cNvPr id="29738" name="Rectangle 43"/>
            <p:cNvSpPr>
              <a:spLocks noChangeArrowheads="1"/>
            </p:cNvSpPr>
            <p:nvPr/>
          </p:nvSpPr>
          <p:spPr bwMode="auto">
            <a:xfrm>
              <a:off x="2406" y="3593"/>
              <a:ext cx="4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100">
                  <a:solidFill>
                    <a:srgbClr val="000000"/>
                  </a:solidFill>
                  <a:latin typeface="Helvetica" charset="0"/>
                </a:rPr>
                <a:t>1</a:t>
              </a:r>
              <a:endParaRPr lang="en-US"/>
            </a:p>
          </p:txBody>
        </p:sp>
        <p:sp>
          <p:nvSpPr>
            <p:cNvPr id="29739" name="Line 44"/>
            <p:cNvSpPr>
              <a:spLocks noChangeShapeType="1"/>
            </p:cNvSpPr>
            <p:nvPr/>
          </p:nvSpPr>
          <p:spPr bwMode="auto">
            <a:xfrm flipV="1">
              <a:off x="2624"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0" name="Line 45"/>
            <p:cNvSpPr>
              <a:spLocks noChangeShapeType="1"/>
            </p:cNvSpPr>
            <p:nvPr/>
          </p:nvSpPr>
          <p:spPr bwMode="auto">
            <a:xfrm>
              <a:off x="2624"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1" name="Line 46"/>
            <p:cNvSpPr>
              <a:spLocks noChangeShapeType="1"/>
            </p:cNvSpPr>
            <p:nvPr/>
          </p:nvSpPr>
          <p:spPr bwMode="auto">
            <a:xfrm flipV="1">
              <a:off x="2784"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2" name="Line 47"/>
            <p:cNvSpPr>
              <a:spLocks noChangeShapeType="1"/>
            </p:cNvSpPr>
            <p:nvPr/>
          </p:nvSpPr>
          <p:spPr bwMode="auto">
            <a:xfrm>
              <a:off x="2784"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3" name="Line 48"/>
            <p:cNvSpPr>
              <a:spLocks noChangeShapeType="1"/>
            </p:cNvSpPr>
            <p:nvPr/>
          </p:nvSpPr>
          <p:spPr bwMode="auto">
            <a:xfrm flipV="1">
              <a:off x="2901"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4" name="Line 49"/>
            <p:cNvSpPr>
              <a:spLocks noChangeShapeType="1"/>
            </p:cNvSpPr>
            <p:nvPr/>
          </p:nvSpPr>
          <p:spPr bwMode="auto">
            <a:xfrm>
              <a:off x="2901"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5" name="Line 50"/>
            <p:cNvSpPr>
              <a:spLocks noChangeShapeType="1"/>
            </p:cNvSpPr>
            <p:nvPr/>
          </p:nvSpPr>
          <p:spPr bwMode="auto">
            <a:xfrm flipV="1">
              <a:off x="2988"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6" name="Line 51"/>
            <p:cNvSpPr>
              <a:spLocks noChangeShapeType="1"/>
            </p:cNvSpPr>
            <p:nvPr/>
          </p:nvSpPr>
          <p:spPr bwMode="auto">
            <a:xfrm>
              <a:off x="2988"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7" name="Line 52"/>
            <p:cNvSpPr>
              <a:spLocks noChangeShapeType="1"/>
            </p:cNvSpPr>
            <p:nvPr/>
          </p:nvSpPr>
          <p:spPr bwMode="auto">
            <a:xfrm flipV="1">
              <a:off x="3061"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8" name="Line 53"/>
            <p:cNvSpPr>
              <a:spLocks noChangeShapeType="1"/>
            </p:cNvSpPr>
            <p:nvPr/>
          </p:nvSpPr>
          <p:spPr bwMode="auto">
            <a:xfrm>
              <a:off x="3061"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9" name="Line 54"/>
            <p:cNvSpPr>
              <a:spLocks noChangeShapeType="1"/>
            </p:cNvSpPr>
            <p:nvPr/>
          </p:nvSpPr>
          <p:spPr bwMode="auto">
            <a:xfrm flipV="1">
              <a:off x="3120"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0" name="Line 55"/>
            <p:cNvSpPr>
              <a:spLocks noChangeShapeType="1"/>
            </p:cNvSpPr>
            <p:nvPr/>
          </p:nvSpPr>
          <p:spPr bwMode="auto">
            <a:xfrm>
              <a:off x="3120"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1" name="Line 56"/>
            <p:cNvSpPr>
              <a:spLocks noChangeShapeType="1"/>
            </p:cNvSpPr>
            <p:nvPr/>
          </p:nvSpPr>
          <p:spPr bwMode="auto">
            <a:xfrm flipV="1">
              <a:off x="3171"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2" name="Line 57"/>
            <p:cNvSpPr>
              <a:spLocks noChangeShapeType="1"/>
            </p:cNvSpPr>
            <p:nvPr/>
          </p:nvSpPr>
          <p:spPr bwMode="auto">
            <a:xfrm>
              <a:off x="3171"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3" name="Line 58"/>
            <p:cNvSpPr>
              <a:spLocks noChangeShapeType="1"/>
            </p:cNvSpPr>
            <p:nvPr/>
          </p:nvSpPr>
          <p:spPr bwMode="auto">
            <a:xfrm flipV="1">
              <a:off x="3222"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4" name="Line 59"/>
            <p:cNvSpPr>
              <a:spLocks noChangeShapeType="1"/>
            </p:cNvSpPr>
            <p:nvPr/>
          </p:nvSpPr>
          <p:spPr bwMode="auto">
            <a:xfrm>
              <a:off x="3222"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5" name="Line 60"/>
            <p:cNvSpPr>
              <a:spLocks noChangeShapeType="1"/>
            </p:cNvSpPr>
            <p:nvPr/>
          </p:nvSpPr>
          <p:spPr bwMode="auto">
            <a:xfrm flipV="1">
              <a:off x="3258"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6" name="Line 61"/>
            <p:cNvSpPr>
              <a:spLocks noChangeShapeType="1"/>
            </p:cNvSpPr>
            <p:nvPr/>
          </p:nvSpPr>
          <p:spPr bwMode="auto">
            <a:xfrm>
              <a:off x="3258"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7" name="Line 62"/>
            <p:cNvSpPr>
              <a:spLocks noChangeShapeType="1"/>
            </p:cNvSpPr>
            <p:nvPr/>
          </p:nvSpPr>
          <p:spPr bwMode="auto">
            <a:xfrm flipV="1">
              <a:off x="3258" y="3535"/>
              <a:ext cx="0" cy="3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8" name="Line 63"/>
            <p:cNvSpPr>
              <a:spLocks noChangeShapeType="1"/>
            </p:cNvSpPr>
            <p:nvPr/>
          </p:nvSpPr>
          <p:spPr bwMode="auto">
            <a:xfrm>
              <a:off x="3258" y="1145"/>
              <a:ext cx="0" cy="2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9" name="Rectangle 64"/>
            <p:cNvSpPr>
              <a:spLocks noChangeArrowheads="1"/>
            </p:cNvSpPr>
            <p:nvPr/>
          </p:nvSpPr>
          <p:spPr bwMode="auto">
            <a:xfrm>
              <a:off x="3156" y="3637"/>
              <a:ext cx="15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10</a:t>
              </a:r>
              <a:endParaRPr lang="en-US"/>
            </a:p>
          </p:txBody>
        </p:sp>
        <p:sp>
          <p:nvSpPr>
            <p:cNvPr id="29760" name="Rectangle 65"/>
            <p:cNvSpPr>
              <a:spLocks noChangeArrowheads="1"/>
            </p:cNvSpPr>
            <p:nvPr/>
          </p:nvSpPr>
          <p:spPr bwMode="auto">
            <a:xfrm>
              <a:off x="3316" y="3593"/>
              <a:ext cx="4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100">
                  <a:solidFill>
                    <a:srgbClr val="000000"/>
                  </a:solidFill>
                  <a:latin typeface="Helvetica" charset="0"/>
                </a:rPr>
                <a:t>2</a:t>
              </a:r>
              <a:endParaRPr lang="en-US"/>
            </a:p>
          </p:txBody>
        </p:sp>
        <p:sp>
          <p:nvSpPr>
            <p:cNvPr id="29761" name="Line 66"/>
            <p:cNvSpPr>
              <a:spLocks noChangeShapeType="1"/>
            </p:cNvSpPr>
            <p:nvPr/>
          </p:nvSpPr>
          <p:spPr bwMode="auto">
            <a:xfrm flipV="1">
              <a:off x="3535"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2" name="Line 67"/>
            <p:cNvSpPr>
              <a:spLocks noChangeShapeType="1"/>
            </p:cNvSpPr>
            <p:nvPr/>
          </p:nvSpPr>
          <p:spPr bwMode="auto">
            <a:xfrm>
              <a:off x="3535"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3" name="Line 68"/>
            <p:cNvSpPr>
              <a:spLocks noChangeShapeType="1"/>
            </p:cNvSpPr>
            <p:nvPr/>
          </p:nvSpPr>
          <p:spPr bwMode="auto">
            <a:xfrm flipV="1">
              <a:off x="3695"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4" name="Line 69"/>
            <p:cNvSpPr>
              <a:spLocks noChangeShapeType="1"/>
            </p:cNvSpPr>
            <p:nvPr/>
          </p:nvSpPr>
          <p:spPr bwMode="auto">
            <a:xfrm>
              <a:off x="3695"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5" name="Line 70"/>
            <p:cNvSpPr>
              <a:spLocks noChangeShapeType="1"/>
            </p:cNvSpPr>
            <p:nvPr/>
          </p:nvSpPr>
          <p:spPr bwMode="auto">
            <a:xfrm flipV="1">
              <a:off x="3812"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6" name="Line 71"/>
            <p:cNvSpPr>
              <a:spLocks noChangeShapeType="1"/>
            </p:cNvSpPr>
            <p:nvPr/>
          </p:nvSpPr>
          <p:spPr bwMode="auto">
            <a:xfrm>
              <a:off x="3812"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7" name="Line 72"/>
            <p:cNvSpPr>
              <a:spLocks noChangeShapeType="1"/>
            </p:cNvSpPr>
            <p:nvPr/>
          </p:nvSpPr>
          <p:spPr bwMode="auto">
            <a:xfrm flipV="1">
              <a:off x="3899"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8" name="Line 73"/>
            <p:cNvSpPr>
              <a:spLocks noChangeShapeType="1"/>
            </p:cNvSpPr>
            <p:nvPr/>
          </p:nvSpPr>
          <p:spPr bwMode="auto">
            <a:xfrm>
              <a:off x="3899"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69" name="Line 74"/>
            <p:cNvSpPr>
              <a:spLocks noChangeShapeType="1"/>
            </p:cNvSpPr>
            <p:nvPr/>
          </p:nvSpPr>
          <p:spPr bwMode="auto">
            <a:xfrm flipV="1">
              <a:off x="3972"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0" name="Line 75"/>
            <p:cNvSpPr>
              <a:spLocks noChangeShapeType="1"/>
            </p:cNvSpPr>
            <p:nvPr/>
          </p:nvSpPr>
          <p:spPr bwMode="auto">
            <a:xfrm>
              <a:off x="3972"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1" name="Line 76"/>
            <p:cNvSpPr>
              <a:spLocks noChangeShapeType="1"/>
            </p:cNvSpPr>
            <p:nvPr/>
          </p:nvSpPr>
          <p:spPr bwMode="auto">
            <a:xfrm flipV="1">
              <a:off x="4030"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2" name="Line 77"/>
            <p:cNvSpPr>
              <a:spLocks noChangeShapeType="1"/>
            </p:cNvSpPr>
            <p:nvPr/>
          </p:nvSpPr>
          <p:spPr bwMode="auto">
            <a:xfrm>
              <a:off x="4030"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3" name="Line 78"/>
            <p:cNvSpPr>
              <a:spLocks noChangeShapeType="1"/>
            </p:cNvSpPr>
            <p:nvPr/>
          </p:nvSpPr>
          <p:spPr bwMode="auto">
            <a:xfrm flipV="1">
              <a:off x="4081"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4" name="Line 79"/>
            <p:cNvSpPr>
              <a:spLocks noChangeShapeType="1"/>
            </p:cNvSpPr>
            <p:nvPr/>
          </p:nvSpPr>
          <p:spPr bwMode="auto">
            <a:xfrm>
              <a:off x="4081"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5" name="Line 80"/>
            <p:cNvSpPr>
              <a:spLocks noChangeShapeType="1"/>
            </p:cNvSpPr>
            <p:nvPr/>
          </p:nvSpPr>
          <p:spPr bwMode="auto">
            <a:xfrm flipV="1">
              <a:off x="4125"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6" name="Line 81"/>
            <p:cNvSpPr>
              <a:spLocks noChangeShapeType="1"/>
            </p:cNvSpPr>
            <p:nvPr/>
          </p:nvSpPr>
          <p:spPr bwMode="auto">
            <a:xfrm>
              <a:off x="4125"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7" name="Line 82"/>
            <p:cNvSpPr>
              <a:spLocks noChangeShapeType="1"/>
            </p:cNvSpPr>
            <p:nvPr/>
          </p:nvSpPr>
          <p:spPr bwMode="auto">
            <a:xfrm flipV="1">
              <a:off x="4169"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8" name="Line 83"/>
            <p:cNvSpPr>
              <a:spLocks noChangeShapeType="1"/>
            </p:cNvSpPr>
            <p:nvPr/>
          </p:nvSpPr>
          <p:spPr bwMode="auto">
            <a:xfrm>
              <a:off x="4169"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79" name="Line 84"/>
            <p:cNvSpPr>
              <a:spLocks noChangeShapeType="1"/>
            </p:cNvSpPr>
            <p:nvPr/>
          </p:nvSpPr>
          <p:spPr bwMode="auto">
            <a:xfrm flipV="1">
              <a:off x="4169" y="3535"/>
              <a:ext cx="0" cy="3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0" name="Line 85"/>
            <p:cNvSpPr>
              <a:spLocks noChangeShapeType="1"/>
            </p:cNvSpPr>
            <p:nvPr/>
          </p:nvSpPr>
          <p:spPr bwMode="auto">
            <a:xfrm>
              <a:off x="4169" y="1145"/>
              <a:ext cx="0" cy="2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1" name="Rectangle 86"/>
            <p:cNvSpPr>
              <a:spLocks noChangeArrowheads="1"/>
            </p:cNvSpPr>
            <p:nvPr/>
          </p:nvSpPr>
          <p:spPr bwMode="auto">
            <a:xfrm>
              <a:off x="4067" y="3637"/>
              <a:ext cx="15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10</a:t>
              </a:r>
              <a:endParaRPr lang="en-US"/>
            </a:p>
          </p:txBody>
        </p:sp>
        <p:sp>
          <p:nvSpPr>
            <p:cNvPr id="29782" name="Rectangle 87"/>
            <p:cNvSpPr>
              <a:spLocks noChangeArrowheads="1"/>
            </p:cNvSpPr>
            <p:nvPr/>
          </p:nvSpPr>
          <p:spPr bwMode="auto">
            <a:xfrm>
              <a:off x="4227" y="3593"/>
              <a:ext cx="4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100">
                  <a:solidFill>
                    <a:srgbClr val="000000"/>
                  </a:solidFill>
                  <a:latin typeface="Helvetica" charset="0"/>
                </a:rPr>
                <a:t>3</a:t>
              </a:r>
              <a:endParaRPr lang="en-US"/>
            </a:p>
          </p:txBody>
        </p:sp>
        <p:sp>
          <p:nvSpPr>
            <p:cNvPr id="29783" name="Line 88"/>
            <p:cNvSpPr>
              <a:spLocks noChangeShapeType="1"/>
            </p:cNvSpPr>
            <p:nvPr/>
          </p:nvSpPr>
          <p:spPr bwMode="auto">
            <a:xfrm flipV="1">
              <a:off x="4446"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4" name="Line 89"/>
            <p:cNvSpPr>
              <a:spLocks noChangeShapeType="1"/>
            </p:cNvSpPr>
            <p:nvPr/>
          </p:nvSpPr>
          <p:spPr bwMode="auto">
            <a:xfrm>
              <a:off x="4446"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5" name="Line 90"/>
            <p:cNvSpPr>
              <a:spLocks noChangeShapeType="1"/>
            </p:cNvSpPr>
            <p:nvPr/>
          </p:nvSpPr>
          <p:spPr bwMode="auto">
            <a:xfrm flipV="1">
              <a:off x="4606" y="3549"/>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6" name="Line 91"/>
            <p:cNvSpPr>
              <a:spLocks noChangeShapeType="1"/>
            </p:cNvSpPr>
            <p:nvPr/>
          </p:nvSpPr>
          <p:spPr bwMode="auto">
            <a:xfrm>
              <a:off x="4606" y="1145"/>
              <a:ext cx="0" cy="1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7" name="Line 92"/>
            <p:cNvSpPr>
              <a:spLocks noChangeShapeType="1"/>
            </p:cNvSpPr>
            <p:nvPr/>
          </p:nvSpPr>
          <p:spPr bwMode="auto">
            <a:xfrm>
              <a:off x="1444" y="3513"/>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8" name="Line 93"/>
            <p:cNvSpPr>
              <a:spLocks noChangeShapeType="1"/>
            </p:cNvSpPr>
            <p:nvPr/>
          </p:nvSpPr>
          <p:spPr bwMode="auto">
            <a:xfrm flipH="1">
              <a:off x="4584" y="3513"/>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89" name="Line 94"/>
            <p:cNvSpPr>
              <a:spLocks noChangeShapeType="1"/>
            </p:cNvSpPr>
            <p:nvPr/>
          </p:nvSpPr>
          <p:spPr bwMode="auto">
            <a:xfrm>
              <a:off x="1444" y="3542"/>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0" name="Line 95"/>
            <p:cNvSpPr>
              <a:spLocks noChangeShapeType="1"/>
            </p:cNvSpPr>
            <p:nvPr/>
          </p:nvSpPr>
          <p:spPr bwMode="auto">
            <a:xfrm flipH="1">
              <a:off x="4584" y="3542"/>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1" name="Line 96"/>
            <p:cNvSpPr>
              <a:spLocks noChangeShapeType="1"/>
            </p:cNvSpPr>
            <p:nvPr/>
          </p:nvSpPr>
          <p:spPr bwMode="auto">
            <a:xfrm>
              <a:off x="1444" y="3571"/>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2" name="Line 97"/>
            <p:cNvSpPr>
              <a:spLocks noChangeShapeType="1"/>
            </p:cNvSpPr>
            <p:nvPr/>
          </p:nvSpPr>
          <p:spPr bwMode="auto">
            <a:xfrm flipH="1">
              <a:off x="4584" y="3571"/>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3" name="Line 98"/>
            <p:cNvSpPr>
              <a:spLocks noChangeShapeType="1"/>
            </p:cNvSpPr>
            <p:nvPr/>
          </p:nvSpPr>
          <p:spPr bwMode="auto">
            <a:xfrm>
              <a:off x="1444" y="3513"/>
              <a:ext cx="29"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4" name="Line 99"/>
            <p:cNvSpPr>
              <a:spLocks noChangeShapeType="1"/>
            </p:cNvSpPr>
            <p:nvPr/>
          </p:nvSpPr>
          <p:spPr bwMode="auto">
            <a:xfrm flipH="1">
              <a:off x="4569" y="3513"/>
              <a:ext cx="3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5" name="Rectangle 100"/>
            <p:cNvSpPr>
              <a:spLocks noChangeArrowheads="1"/>
            </p:cNvSpPr>
            <p:nvPr/>
          </p:nvSpPr>
          <p:spPr bwMode="auto">
            <a:xfrm>
              <a:off x="1174" y="3433"/>
              <a:ext cx="15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10</a:t>
              </a:r>
              <a:endParaRPr lang="en-US"/>
            </a:p>
          </p:txBody>
        </p:sp>
        <p:sp>
          <p:nvSpPr>
            <p:cNvPr id="29796" name="Rectangle 101"/>
            <p:cNvSpPr>
              <a:spLocks noChangeArrowheads="1"/>
            </p:cNvSpPr>
            <p:nvPr/>
          </p:nvSpPr>
          <p:spPr bwMode="auto">
            <a:xfrm>
              <a:off x="1335" y="3389"/>
              <a:ext cx="7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100">
                  <a:solidFill>
                    <a:srgbClr val="000000"/>
                  </a:solidFill>
                  <a:latin typeface="Helvetica" charset="0"/>
                </a:rPr>
                <a:t>-4</a:t>
              </a:r>
              <a:endParaRPr lang="en-US"/>
            </a:p>
          </p:txBody>
        </p:sp>
        <p:sp>
          <p:nvSpPr>
            <p:cNvPr id="29797" name="Line 102"/>
            <p:cNvSpPr>
              <a:spLocks noChangeShapeType="1"/>
            </p:cNvSpPr>
            <p:nvPr/>
          </p:nvSpPr>
          <p:spPr bwMode="auto">
            <a:xfrm>
              <a:off x="1444" y="3338"/>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8" name="Line 103"/>
            <p:cNvSpPr>
              <a:spLocks noChangeShapeType="1"/>
            </p:cNvSpPr>
            <p:nvPr/>
          </p:nvSpPr>
          <p:spPr bwMode="auto">
            <a:xfrm flipH="1">
              <a:off x="4584" y="3338"/>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99" name="Line 104"/>
            <p:cNvSpPr>
              <a:spLocks noChangeShapeType="1"/>
            </p:cNvSpPr>
            <p:nvPr/>
          </p:nvSpPr>
          <p:spPr bwMode="auto">
            <a:xfrm>
              <a:off x="1444" y="3229"/>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0" name="Line 105"/>
            <p:cNvSpPr>
              <a:spLocks noChangeShapeType="1"/>
            </p:cNvSpPr>
            <p:nvPr/>
          </p:nvSpPr>
          <p:spPr bwMode="auto">
            <a:xfrm flipH="1">
              <a:off x="4584" y="3229"/>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1" name="Line 106"/>
            <p:cNvSpPr>
              <a:spLocks noChangeShapeType="1"/>
            </p:cNvSpPr>
            <p:nvPr/>
          </p:nvSpPr>
          <p:spPr bwMode="auto">
            <a:xfrm>
              <a:off x="1444" y="3156"/>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2" name="Line 107"/>
            <p:cNvSpPr>
              <a:spLocks noChangeShapeType="1"/>
            </p:cNvSpPr>
            <p:nvPr/>
          </p:nvSpPr>
          <p:spPr bwMode="auto">
            <a:xfrm flipH="1">
              <a:off x="4584" y="3156"/>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3" name="Line 108"/>
            <p:cNvSpPr>
              <a:spLocks noChangeShapeType="1"/>
            </p:cNvSpPr>
            <p:nvPr/>
          </p:nvSpPr>
          <p:spPr bwMode="auto">
            <a:xfrm>
              <a:off x="1444" y="3098"/>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4" name="Line 109"/>
            <p:cNvSpPr>
              <a:spLocks noChangeShapeType="1"/>
            </p:cNvSpPr>
            <p:nvPr/>
          </p:nvSpPr>
          <p:spPr bwMode="auto">
            <a:xfrm flipH="1">
              <a:off x="4584" y="3098"/>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5" name="Line 110"/>
            <p:cNvSpPr>
              <a:spLocks noChangeShapeType="1"/>
            </p:cNvSpPr>
            <p:nvPr/>
          </p:nvSpPr>
          <p:spPr bwMode="auto">
            <a:xfrm>
              <a:off x="1444" y="3054"/>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6" name="Line 111"/>
            <p:cNvSpPr>
              <a:spLocks noChangeShapeType="1"/>
            </p:cNvSpPr>
            <p:nvPr/>
          </p:nvSpPr>
          <p:spPr bwMode="auto">
            <a:xfrm flipH="1">
              <a:off x="4584" y="3054"/>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7" name="Line 112"/>
            <p:cNvSpPr>
              <a:spLocks noChangeShapeType="1"/>
            </p:cNvSpPr>
            <p:nvPr/>
          </p:nvSpPr>
          <p:spPr bwMode="auto">
            <a:xfrm>
              <a:off x="1444" y="3010"/>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8" name="Line 113"/>
            <p:cNvSpPr>
              <a:spLocks noChangeShapeType="1"/>
            </p:cNvSpPr>
            <p:nvPr/>
          </p:nvSpPr>
          <p:spPr bwMode="auto">
            <a:xfrm flipH="1">
              <a:off x="4584" y="3010"/>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09" name="Line 114"/>
            <p:cNvSpPr>
              <a:spLocks noChangeShapeType="1"/>
            </p:cNvSpPr>
            <p:nvPr/>
          </p:nvSpPr>
          <p:spPr bwMode="auto">
            <a:xfrm>
              <a:off x="1444" y="2981"/>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0" name="Line 115"/>
            <p:cNvSpPr>
              <a:spLocks noChangeShapeType="1"/>
            </p:cNvSpPr>
            <p:nvPr/>
          </p:nvSpPr>
          <p:spPr bwMode="auto">
            <a:xfrm flipH="1">
              <a:off x="4584" y="2981"/>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1" name="Line 116"/>
            <p:cNvSpPr>
              <a:spLocks noChangeShapeType="1"/>
            </p:cNvSpPr>
            <p:nvPr/>
          </p:nvSpPr>
          <p:spPr bwMode="auto">
            <a:xfrm>
              <a:off x="1444" y="2945"/>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2" name="Line 117"/>
            <p:cNvSpPr>
              <a:spLocks noChangeShapeType="1"/>
            </p:cNvSpPr>
            <p:nvPr/>
          </p:nvSpPr>
          <p:spPr bwMode="auto">
            <a:xfrm flipH="1">
              <a:off x="4584" y="2945"/>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3" name="Line 118"/>
            <p:cNvSpPr>
              <a:spLocks noChangeShapeType="1"/>
            </p:cNvSpPr>
            <p:nvPr/>
          </p:nvSpPr>
          <p:spPr bwMode="auto">
            <a:xfrm>
              <a:off x="1444" y="2923"/>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4" name="Line 119"/>
            <p:cNvSpPr>
              <a:spLocks noChangeShapeType="1"/>
            </p:cNvSpPr>
            <p:nvPr/>
          </p:nvSpPr>
          <p:spPr bwMode="auto">
            <a:xfrm flipH="1">
              <a:off x="4584" y="2923"/>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5" name="Line 120"/>
            <p:cNvSpPr>
              <a:spLocks noChangeShapeType="1"/>
            </p:cNvSpPr>
            <p:nvPr/>
          </p:nvSpPr>
          <p:spPr bwMode="auto">
            <a:xfrm>
              <a:off x="1444" y="2923"/>
              <a:ext cx="29"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6" name="Line 121"/>
            <p:cNvSpPr>
              <a:spLocks noChangeShapeType="1"/>
            </p:cNvSpPr>
            <p:nvPr/>
          </p:nvSpPr>
          <p:spPr bwMode="auto">
            <a:xfrm flipH="1">
              <a:off x="4569" y="2923"/>
              <a:ext cx="3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17" name="Rectangle 122"/>
            <p:cNvSpPr>
              <a:spLocks noChangeArrowheads="1"/>
            </p:cNvSpPr>
            <p:nvPr/>
          </p:nvSpPr>
          <p:spPr bwMode="auto">
            <a:xfrm>
              <a:off x="1174" y="2843"/>
              <a:ext cx="15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10</a:t>
              </a:r>
              <a:endParaRPr lang="en-US"/>
            </a:p>
          </p:txBody>
        </p:sp>
        <p:sp>
          <p:nvSpPr>
            <p:cNvPr id="29818" name="Rectangle 123"/>
            <p:cNvSpPr>
              <a:spLocks noChangeArrowheads="1"/>
            </p:cNvSpPr>
            <p:nvPr/>
          </p:nvSpPr>
          <p:spPr bwMode="auto">
            <a:xfrm>
              <a:off x="1335" y="2799"/>
              <a:ext cx="7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100">
                  <a:solidFill>
                    <a:srgbClr val="000000"/>
                  </a:solidFill>
                  <a:latin typeface="Helvetica" charset="0"/>
                </a:rPr>
                <a:t>-3</a:t>
              </a:r>
              <a:endParaRPr lang="en-US"/>
            </a:p>
          </p:txBody>
        </p:sp>
        <p:sp>
          <p:nvSpPr>
            <p:cNvPr id="29819" name="Line 124"/>
            <p:cNvSpPr>
              <a:spLocks noChangeShapeType="1"/>
            </p:cNvSpPr>
            <p:nvPr/>
          </p:nvSpPr>
          <p:spPr bwMode="auto">
            <a:xfrm>
              <a:off x="1444" y="2741"/>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0" name="Line 125"/>
            <p:cNvSpPr>
              <a:spLocks noChangeShapeType="1"/>
            </p:cNvSpPr>
            <p:nvPr/>
          </p:nvSpPr>
          <p:spPr bwMode="auto">
            <a:xfrm flipH="1">
              <a:off x="4584" y="2741"/>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1" name="Line 126"/>
            <p:cNvSpPr>
              <a:spLocks noChangeShapeType="1"/>
            </p:cNvSpPr>
            <p:nvPr/>
          </p:nvSpPr>
          <p:spPr bwMode="auto">
            <a:xfrm>
              <a:off x="1444" y="2639"/>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2" name="Line 127"/>
            <p:cNvSpPr>
              <a:spLocks noChangeShapeType="1"/>
            </p:cNvSpPr>
            <p:nvPr/>
          </p:nvSpPr>
          <p:spPr bwMode="auto">
            <a:xfrm flipH="1">
              <a:off x="4584" y="2639"/>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3" name="Line 128"/>
            <p:cNvSpPr>
              <a:spLocks noChangeShapeType="1"/>
            </p:cNvSpPr>
            <p:nvPr/>
          </p:nvSpPr>
          <p:spPr bwMode="auto">
            <a:xfrm>
              <a:off x="1444" y="2566"/>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4" name="Line 129"/>
            <p:cNvSpPr>
              <a:spLocks noChangeShapeType="1"/>
            </p:cNvSpPr>
            <p:nvPr/>
          </p:nvSpPr>
          <p:spPr bwMode="auto">
            <a:xfrm flipH="1">
              <a:off x="4584" y="2566"/>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5" name="Line 130"/>
            <p:cNvSpPr>
              <a:spLocks noChangeShapeType="1"/>
            </p:cNvSpPr>
            <p:nvPr/>
          </p:nvSpPr>
          <p:spPr bwMode="auto">
            <a:xfrm>
              <a:off x="1444" y="2508"/>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6" name="Line 131"/>
            <p:cNvSpPr>
              <a:spLocks noChangeShapeType="1"/>
            </p:cNvSpPr>
            <p:nvPr/>
          </p:nvSpPr>
          <p:spPr bwMode="auto">
            <a:xfrm flipH="1">
              <a:off x="4584" y="2508"/>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7" name="Line 132"/>
            <p:cNvSpPr>
              <a:spLocks noChangeShapeType="1"/>
            </p:cNvSpPr>
            <p:nvPr/>
          </p:nvSpPr>
          <p:spPr bwMode="auto">
            <a:xfrm>
              <a:off x="1444" y="2457"/>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8" name="Line 133"/>
            <p:cNvSpPr>
              <a:spLocks noChangeShapeType="1"/>
            </p:cNvSpPr>
            <p:nvPr/>
          </p:nvSpPr>
          <p:spPr bwMode="auto">
            <a:xfrm flipH="1">
              <a:off x="4584" y="2457"/>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29" name="Line 134"/>
            <p:cNvSpPr>
              <a:spLocks noChangeShapeType="1"/>
            </p:cNvSpPr>
            <p:nvPr/>
          </p:nvSpPr>
          <p:spPr bwMode="auto">
            <a:xfrm>
              <a:off x="1444" y="2420"/>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0" name="Line 135"/>
            <p:cNvSpPr>
              <a:spLocks noChangeShapeType="1"/>
            </p:cNvSpPr>
            <p:nvPr/>
          </p:nvSpPr>
          <p:spPr bwMode="auto">
            <a:xfrm flipH="1">
              <a:off x="4584" y="2420"/>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1" name="Line 136"/>
            <p:cNvSpPr>
              <a:spLocks noChangeShapeType="1"/>
            </p:cNvSpPr>
            <p:nvPr/>
          </p:nvSpPr>
          <p:spPr bwMode="auto">
            <a:xfrm>
              <a:off x="1444" y="2384"/>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2" name="Line 137"/>
            <p:cNvSpPr>
              <a:spLocks noChangeShapeType="1"/>
            </p:cNvSpPr>
            <p:nvPr/>
          </p:nvSpPr>
          <p:spPr bwMode="auto">
            <a:xfrm flipH="1">
              <a:off x="4584" y="2384"/>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3" name="Line 138"/>
            <p:cNvSpPr>
              <a:spLocks noChangeShapeType="1"/>
            </p:cNvSpPr>
            <p:nvPr/>
          </p:nvSpPr>
          <p:spPr bwMode="auto">
            <a:xfrm>
              <a:off x="1444" y="2355"/>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4" name="Line 139"/>
            <p:cNvSpPr>
              <a:spLocks noChangeShapeType="1"/>
            </p:cNvSpPr>
            <p:nvPr/>
          </p:nvSpPr>
          <p:spPr bwMode="auto">
            <a:xfrm flipH="1">
              <a:off x="4584" y="2355"/>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5" name="Line 140"/>
            <p:cNvSpPr>
              <a:spLocks noChangeShapeType="1"/>
            </p:cNvSpPr>
            <p:nvPr/>
          </p:nvSpPr>
          <p:spPr bwMode="auto">
            <a:xfrm>
              <a:off x="1444" y="2325"/>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6" name="Line 141"/>
            <p:cNvSpPr>
              <a:spLocks noChangeShapeType="1"/>
            </p:cNvSpPr>
            <p:nvPr/>
          </p:nvSpPr>
          <p:spPr bwMode="auto">
            <a:xfrm flipH="1">
              <a:off x="4584" y="2325"/>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7" name="Line 142"/>
            <p:cNvSpPr>
              <a:spLocks noChangeShapeType="1"/>
            </p:cNvSpPr>
            <p:nvPr/>
          </p:nvSpPr>
          <p:spPr bwMode="auto">
            <a:xfrm>
              <a:off x="1444" y="2325"/>
              <a:ext cx="29"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8" name="Line 143"/>
            <p:cNvSpPr>
              <a:spLocks noChangeShapeType="1"/>
            </p:cNvSpPr>
            <p:nvPr/>
          </p:nvSpPr>
          <p:spPr bwMode="auto">
            <a:xfrm flipH="1">
              <a:off x="4569" y="2325"/>
              <a:ext cx="3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39" name="Rectangle 144"/>
            <p:cNvSpPr>
              <a:spLocks noChangeArrowheads="1"/>
            </p:cNvSpPr>
            <p:nvPr/>
          </p:nvSpPr>
          <p:spPr bwMode="auto">
            <a:xfrm>
              <a:off x="1174" y="2245"/>
              <a:ext cx="15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10</a:t>
              </a:r>
              <a:endParaRPr lang="en-US"/>
            </a:p>
          </p:txBody>
        </p:sp>
        <p:sp>
          <p:nvSpPr>
            <p:cNvPr id="29840" name="Rectangle 145"/>
            <p:cNvSpPr>
              <a:spLocks noChangeArrowheads="1"/>
            </p:cNvSpPr>
            <p:nvPr/>
          </p:nvSpPr>
          <p:spPr bwMode="auto">
            <a:xfrm>
              <a:off x="1335" y="2202"/>
              <a:ext cx="7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100">
                  <a:solidFill>
                    <a:srgbClr val="000000"/>
                  </a:solidFill>
                  <a:latin typeface="Helvetica" charset="0"/>
                </a:rPr>
                <a:t>-2</a:t>
              </a:r>
              <a:endParaRPr lang="en-US"/>
            </a:p>
          </p:txBody>
        </p:sp>
        <p:sp>
          <p:nvSpPr>
            <p:cNvPr id="29841" name="Line 146"/>
            <p:cNvSpPr>
              <a:spLocks noChangeShapeType="1"/>
            </p:cNvSpPr>
            <p:nvPr/>
          </p:nvSpPr>
          <p:spPr bwMode="auto">
            <a:xfrm>
              <a:off x="1444" y="2151"/>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2" name="Line 147"/>
            <p:cNvSpPr>
              <a:spLocks noChangeShapeType="1"/>
            </p:cNvSpPr>
            <p:nvPr/>
          </p:nvSpPr>
          <p:spPr bwMode="auto">
            <a:xfrm flipH="1">
              <a:off x="4584" y="2151"/>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3" name="Line 148"/>
            <p:cNvSpPr>
              <a:spLocks noChangeShapeType="1"/>
            </p:cNvSpPr>
            <p:nvPr/>
          </p:nvSpPr>
          <p:spPr bwMode="auto">
            <a:xfrm>
              <a:off x="1444" y="2041"/>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4" name="Line 149"/>
            <p:cNvSpPr>
              <a:spLocks noChangeShapeType="1"/>
            </p:cNvSpPr>
            <p:nvPr/>
          </p:nvSpPr>
          <p:spPr bwMode="auto">
            <a:xfrm flipH="1">
              <a:off x="4584" y="2041"/>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5" name="Line 150"/>
            <p:cNvSpPr>
              <a:spLocks noChangeShapeType="1"/>
            </p:cNvSpPr>
            <p:nvPr/>
          </p:nvSpPr>
          <p:spPr bwMode="auto">
            <a:xfrm>
              <a:off x="1444" y="1968"/>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6" name="Line 151"/>
            <p:cNvSpPr>
              <a:spLocks noChangeShapeType="1"/>
            </p:cNvSpPr>
            <p:nvPr/>
          </p:nvSpPr>
          <p:spPr bwMode="auto">
            <a:xfrm flipH="1">
              <a:off x="4584" y="1968"/>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7" name="Line 152"/>
            <p:cNvSpPr>
              <a:spLocks noChangeShapeType="1"/>
            </p:cNvSpPr>
            <p:nvPr/>
          </p:nvSpPr>
          <p:spPr bwMode="auto">
            <a:xfrm>
              <a:off x="1444" y="1910"/>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8" name="Line 153"/>
            <p:cNvSpPr>
              <a:spLocks noChangeShapeType="1"/>
            </p:cNvSpPr>
            <p:nvPr/>
          </p:nvSpPr>
          <p:spPr bwMode="auto">
            <a:xfrm flipH="1">
              <a:off x="4584" y="1910"/>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49" name="Line 154"/>
            <p:cNvSpPr>
              <a:spLocks noChangeShapeType="1"/>
            </p:cNvSpPr>
            <p:nvPr/>
          </p:nvSpPr>
          <p:spPr bwMode="auto">
            <a:xfrm>
              <a:off x="1444" y="1866"/>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0" name="Line 155"/>
            <p:cNvSpPr>
              <a:spLocks noChangeShapeType="1"/>
            </p:cNvSpPr>
            <p:nvPr/>
          </p:nvSpPr>
          <p:spPr bwMode="auto">
            <a:xfrm flipH="1">
              <a:off x="4584" y="1866"/>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1" name="Line 156"/>
            <p:cNvSpPr>
              <a:spLocks noChangeShapeType="1"/>
            </p:cNvSpPr>
            <p:nvPr/>
          </p:nvSpPr>
          <p:spPr bwMode="auto">
            <a:xfrm>
              <a:off x="1444" y="1830"/>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2" name="Line 157"/>
            <p:cNvSpPr>
              <a:spLocks noChangeShapeType="1"/>
            </p:cNvSpPr>
            <p:nvPr/>
          </p:nvSpPr>
          <p:spPr bwMode="auto">
            <a:xfrm flipH="1">
              <a:off x="4584" y="1830"/>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3" name="Line 158"/>
            <p:cNvSpPr>
              <a:spLocks noChangeShapeType="1"/>
            </p:cNvSpPr>
            <p:nvPr/>
          </p:nvSpPr>
          <p:spPr bwMode="auto">
            <a:xfrm>
              <a:off x="1444" y="1794"/>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4" name="Line 159"/>
            <p:cNvSpPr>
              <a:spLocks noChangeShapeType="1"/>
            </p:cNvSpPr>
            <p:nvPr/>
          </p:nvSpPr>
          <p:spPr bwMode="auto">
            <a:xfrm flipH="1">
              <a:off x="4584" y="1794"/>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5" name="Line 160"/>
            <p:cNvSpPr>
              <a:spLocks noChangeShapeType="1"/>
            </p:cNvSpPr>
            <p:nvPr/>
          </p:nvSpPr>
          <p:spPr bwMode="auto">
            <a:xfrm>
              <a:off x="1444" y="1764"/>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6" name="Line 161"/>
            <p:cNvSpPr>
              <a:spLocks noChangeShapeType="1"/>
            </p:cNvSpPr>
            <p:nvPr/>
          </p:nvSpPr>
          <p:spPr bwMode="auto">
            <a:xfrm flipH="1">
              <a:off x="4584" y="1764"/>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7" name="Line 162"/>
            <p:cNvSpPr>
              <a:spLocks noChangeShapeType="1"/>
            </p:cNvSpPr>
            <p:nvPr/>
          </p:nvSpPr>
          <p:spPr bwMode="auto">
            <a:xfrm>
              <a:off x="1444" y="1735"/>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8" name="Line 163"/>
            <p:cNvSpPr>
              <a:spLocks noChangeShapeType="1"/>
            </p:cNvSpPr>
            <p:nvPr/>
          </p:nvSpPr>
          <p:spPr bwMode="auto">
            <a:xfrm flipH="1">
              <a:off x="4584" y="1735"/>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59" name="Line 164"/>
            <p:cNvSpPr>
              <a:spLocks noChangeShapeType="1"/>
            </p:cNvSpPr>
            <p:nvPr/>
          </p:nvSpPr>
          <p:spPr bwMode="auto">
            <a:xfrm>
              <a:off x="1444" y="1735"/>
              <a:ext cx="29"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0" name="Line 165"/>
            <p:cNvSpPr>
              <a:spLocks noChangeShapeType="1"/>
            </p:cNvSpPr>
            <p:nvPr/>
          </p:nvSpPr>
          <p:spPr bwMode="auto">
            <a:xfrm flipH="1">
              <a:off x="4569" y="1735"/>
              <a:ext cx="3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1" name="Rectangle 166"/>
            <p:cNvSpPr>
              <a:spLocks noChangeArrowheads="1"/>
            </p:cNvSpPr>
            <p:nvPr/>
          </p:nvSpPr>
          <p:spPr bwMode="auto">
            <a:xfrm>
              <a:off x="1174" y="1655"/>
              <a:ext cx="15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10</a:t>
              </a:r>
              <a:endParaRPr lang="en-US"/>
            </a:p>
          </p:txBody>
        </p:sp>
        <p:sp>
          <p:nvSpPr>
            <p:cNvPr id="29862" name="Rectangle 167"/>
            <p:cNvSpPr>
              <a:spLocks noChangeArrowheads="1"/>
            </p:cNvSpPr>
            <p:nvPr/>
          </p:nvSpPr>
          <p:spPr bwMode="auto">
            <a:xfrm>
              <a:off x="1335" y="1611"/>
              <a:ext cx="7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100">
                  <a:solidFill>
                    <a:srgbClr val="000000"/>
                  </a:solidFill>
                  <a:latin typeface="Helvetica" charset="0"/>
                </a:rPr>
                <a:t>-1</a:t>
              </a:r>
              <a:endParaRPr lang="en-US"/>
            </a:p>
          </p:txBody>
        </p:sp>
        <p:sp>
          <p:nvSpPr>
            <p:cNvPr id="29863" name="Line 168"/>
            <p:cNvSpPr>
              <a:spLocks noChangeShapeType="1"/>
            </p:cNvSpPr>
            <p:nvPr/>
          </p:nvSpPr>
          <p:spPr bwMode="auto">
            <a:xfrm>
              <a:off x="1444" y="1553"/>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4" name="Line 169"/>
            <p:cNvSpPr>
              <a:spLocks noChangeShapeType="1"/>
            </p:cNvSpPr>
            <p:nvPr/>
          </p:nvSpPr>
          <p:spPr bwMode="auto">
            <a:xfrm flipH="1">
              <a:off x="4584" y="1553"/>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5" name="Line 170"/>
            <p:cNvSpPr>
              <a:spLocks noChangeShapeType="1"/>
            </p:cNvSpPr>
            <p:nvPr/>
          </p:nvSpPr>
          <p:spPr bwMode="auto">
            <a:xfrm>
              <a:off x="1444" y="1451"/>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6" name="Line 171"/>
            <p:cNvSpPr>
              <a:spLocks noChangeShapeType="1"/>
            </p:cNvSpPr>
            <p:nvPr/>
          </p:nvSpPr>
          <p:spPr bwMode="auto">
            <a:xfrm flipH="1">
              <a:off x="4584" y="1451"/>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7" name="Line 172"/>
            <p:cNvSpPr>
              <a:spLocks noChangeShapeType="1"/>
            </p:cNvSpPr>
            <p:nvPr/>
          </p:nvSpPr>
          <p:spPr bwMode="auto">
            <a:xfrm>
              <a:off x="1444" y="1378"/>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8" name="Line 173"/>
            <p:cNvSpPr>
              <a:spLocks noChangeShapeType="1"/>
            </p:cNvSpPr>
            <p:nvPr/>
          </p:nvSpPr>
          <p:spPr bwMode="auto">
            <a:xfrm flipH="1">
              <a:off x="4584" y="1378"/>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69" name="Line 174"/>
            <p:cNvSpPr>
              <a:spLocks noChangeShapeType="1"/>
            </p:cNvSpPr>
            <p:nvPr/>
          </p:nvSpPr>
          <p:spPr bwMode="auto">
            <a:xfrm>
              <a:off x="1444" y="1320"/>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0" name="Line 175"/>
            <p:cNvSpPr>
              <a:spLocks noChangeShapeType="1"/>
            </p:cNvSpPr>
            <p:nvPr/>
          </p:nvSpPr>
          <p:spPr bwMode="auto">
            <a:xfrm flipH="1">
              <a:off x="4584" y="1320"/>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1" name="Line 176"/>
            <p:cNvSpPr>
              <a:spLocks noChangeShapeType="1"/>
            </p:cNvSpPr>
            <p:nvPr/>
          </p:nvSpPr>
          <p:spPr bwMode="auto">
            <a:xfrm>
              <a:off x="1444" y="1276"/>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2" name="Line 177"/>
            <p:cNvSpPr>
              <a:spLocks noChangeShapeType="1"/>
            </p:cNvSpPr>
            <p:nvPr/>
          </p:nvSpPr>
          <p:spPr bwMode="auto">
            <a:xfrm flipH="1">
              <a:off x="4584" y="1276"/>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3" name="Line 178"/>
            <p:cNvSpPr>
              <a:spLocks noChangeShapeType="1"/>
            </p:cNvSpPr>
            <p:nvPr/>
          </p:nvSpPr>
          <p:spPr bwMode="auto">
            <a:xfrm>
              <a:off x="1444" y="1233"/>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4" name="Line 179"/>
            <p:cNvSpPr>
              <a:spLocks noChangeShapeType="1"/>
            </p:cNvSpPr>
            <p:nvPr/>
          </p:nvSpPr>
          <p:spPr bwMode="auto">
            <a:xfrm flipH="1">
              <a:off x="4584" y="1233"/>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5" name="Line 180"/>
            <p:cNvSpPr>
              <a:spLocks noChangeShapeType="1"/>
            </p:cNvSpPr>
            <p:nvPr/>
          </p:nvSpPr>
          <p:spPr bwMode="auto">
            <a:xfrm>
              <a:off x="1444" y="1196"/>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6" name="Line 181"/>
            <p:cNvSpPr>
              <a:spLocks noChangeShapeType="1"/>
            </p:cNvSpPr>
            <p:nvPr/>
          </p:nvSpPr>
          <p:spPr bwMode="auto">
            <a:xfrm flipH="1">
              <a:off x="4584" y="1196"/>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7" name="Line 182"/>
            <p:cNvSpPr>
              <a:spLocks noChangeShapeType="1"/>
            </p:cNvSpPr>
            <p:nvPr/>
          </p:nvSpPr>
          <p:spPr bwMode="auto">
            <a:xfrm>
              <a:off x="1444" y="1167"/>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8" name="Line 183"/>
            <p:cNvSpPr>
              <a:spLocks noChangeShapeType="1"/>
            </p:cNvSpPr>
            <p:nvPr/>
          </p:nvSpPr>
          <p:spPr bwMode="auto">
            <a:xfrm flipH="1">
              <a:off x="4584" y="1167"/>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79" name="Line 184"/>
            <p:cNvSpPr>
              <a:spLocks noChangeShapeType="1"/>
            </p:cNvSpPr>
            <p:nvPr/>
          </p:nvSpPr>
          <p:spPr bwMode="auto">
            <a:xfrm>
              <a:off x="1444" y="1145"/>
              <a:ext cx="1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0" name="Line 185"/>
            <p:cNvSpPr>
              <a:spLocks noChangeShapeType="1"/>
            </p:cNvSpPr>
            <p:nvPr/>
          </p:nvSpPr>
          <p:spPr bwMode="auto">
            <a:xfrm flipH="1">
              <a:off x="4584" y="1145"/>
              <a:ext cx="2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1" name="Line 186"/>
            <p:cNvSpPr>
              <a:spLocks noChangeShapeType="1"/>
            </p:cNvSpPr>
            <p:nvPr/>
          </p:nvSpPr>
          <p:spPr bwMode="auto">
            <a:xfrm>
              <a:off x="1444" y="1145"/>
              <a:ext cx="29"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2" name="Line 187"/>
            <p:cNvSpPr>
              <a:spLocks noChangeShapeType="1"/>
            </p:cNvSpPr>
            <p:nvPr/>
          </p:nvSpPr>
          <p:spPr bwMode="auto">
            <a:xfrm flipH="1">
              <a:off x="4569" y="1145"/>
              <a:ext cx="3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3" name="Rectangle 188"/>
            <p:cNvSpPr>
              <a:spLocks noChangeArrowheads="1"/>
            </p:cNvSpPr>
            <p:nvPr/>
          </p:nvSpPr>
          <p:spPr bwMode="auto">
            <a:xfrm>
              <a:off x="1174" y="1065"/>
              <a:ext cx="15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10</a:t>
              </a:r>
              <a:endParaRPr lang="en-US"/>
            </a:p>
          </p:txBody>
        </p:sp>
        <p:sp>
          <p:nvSpPr>
            <p:cNvPr id="29884" name="Rectangle 189"/>
            <p:cNvSpPr>
              <a:spLocks noChangeArrowheads="1"/>
            </p:cNvSpPr>
            <p:nvPr/>
          </p:nvSpPr>
          <p:spPr bwMode="auto">
            <a:xfrm>
              <a:off x="1335" y="1021"/>
              <a:ext cx="4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100">
                  <a:solidFill>
                    <a:srgbClr val="000000"/>
                  </a:solidFill>
                  <a:latin typeface="Helvetica" charset="0"/>
                </a:rPr>
                <a:t>0</a:t>
              </a:r>
              <a:endParaRPr lang="en-US"/>
            </a:p>
          </p:txBody>
        </p:sp>
        <p:sp>
          <p:nvSpPr>
            <p:cNvPr id="29885" name="Line 190"/>
            <p:cNvSpPr>
              <a:spLocks noChangeShapeType="1"/>
            </p:cNvSpPr>
            <p:nvPr/>
          </p:nvSpPr>
          <p:spPr bwMode="auto">
            <a:xfrm>
              <a:off x="1444" y="1145"/>
              <a:ext cx="316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6" name="Line 191"/>
            <p:cNvSpPr>
              <a:spLocks noChangeShapeType="1"/>
            </p:cNvSpPr>
            <p:nvPr/>
          </p:nvSpPr>
          <p:spPr bwMode="auto">
            <a:xfrm>
              <a:off x="1444" y="3571"/>
              <a:ext cx="3162"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7" name="Line 192"/>
            <p:cNvSpPr>
              <a:spLocks noChangeShapeType="1"/>
            </p:cNvSpPr>
            <p:nvPr/>
          </p:nvSpPr>
          <p:spPr bwMode="auto">
            <a:xfrm flipV="1">
              <a:off x="4606" y="1145"/>
              <a:ext cx="0" cy="242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8" name="Line 193"/>
            <p:cNvSpPr>
              <a:spLocks noChangeShapeType="1"/>
            </p:cNvSpPr>
            <p:nvPr/>
          </p:nvSpPr>
          <p:spPr bwMode="auto">
            <a:xfrm flipV="1">
              <a:off x="1444" y="1145"/>
              <a:ext cx="0" cy="242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889" name="Freeform 194"/>
            <p:cNvSpPr>
              <a:spLocks/>
            </p:cNvSpPr>
            <p:nvPr/>
          </p:nvSpPr>
          <p:spPr bwMode="auto">
            <a:xfrm>
              <a:off x="1444" y="1145"/>
              <a:ext cx="2113" cy="1333"/>
            </a:xfrm>
            <a:custGeom>
              <a:avLst/>
              <a:gdLst>
                <a:gd name="T0" fmla="*/ 430 w 2113"/>
                <a:gd name="T1" fmla="*/ 321 h 1333"/>
                <a:gd name="T2" fmla="*/ 707 w 2113"/>
                <a:gd name="T3" fmla="*/ 496 h 1333"/>
                <a:gd name="T4" fmla="*/ 867 w 2113"/>
                <a:gd name="T5" fmla="*/ 590 h 1333"/>
                <a:gd name="T6" fmla="*/ 976 w 2113"/>
                <a:gd name="T7" fmla="*/ 656 h 1333"/>
                <a:gd name="T8" fmla="*/ 1064 w 2113"/>
                <a:gd name="T9" fmla="*/ 714 h 1333"/>
                <a:gd name="T10" fmla="*/ 1136 w 2113"/>
                <a:gd name="T11" fmla="*/ 751 h 1333"/>
                <a:gd name="T12" fmla="*/ 1202 w 2113"/>
                <a:gd name="T13" fmla="*/ 787 h 1333"/>
                <a:gd name="T14" fmla="*/ 1253 w 2113"/>
                <a:gd name="T15" fmla="*/ 823 h 1333"/>
                <a:gd name="T16" fmla="*/ 1297 w 2113"/>
                <a:gd name="T17" fmla="*/ 845 h 1333"/>
                <a:gd name="T18" fmla="*/ 1340 w 2113"/>
                <a:gd name="T19" fmla="*/ 874 h 1333"/>
                <a:gd name="T20" fmla="*/ 1377 w 2113"/>
                <a:gd name="T21" fmla="*/ 896 h 1333"/>
                <a:gd name="T22" fmla="*/ 1413 w 2113"/>
                <a:gd name="T23" fmla="*/ 911 h 1333"/>
                <a:gd name="T24" fmla="*/ 1442 w 2113"/>
                <a:gd name="T25" fmla="*/ 933 h 1333"/>
                <a:gd name="T26" fmla="*/ 1472 w 2113"/>
                <a:gd name="T27" fmla="*/ 947 h 1333"/>
                <a:gd name="T28" fmla="*/ 1501 w 2113"/>
                <a:gd name="T29" fmla="*/ 969 h 1333"/>
                <a:gd name="T30" fmla="*/ 1523 w 2113"/>
                <a:gd name="T31" fmla="*/ 984 h 1333"/>
                <a:gd name="T32" fmla="*/ 1552 w 2113"/>
                <a:gd name="T33" fmla="*/ 998 h 1333"/>
                <a:gd name="T34" fmla="*/ 1574 w 2113"/>
                <a:gd name="T35" fmla="*/ 1006 h 1333"/>
                <a:gd name="T36" fmla="*/ 1595 w 2113"/>
                <a:gd name="T37" fmla="*/ 1020 h 1333"/>
                <a:gd name="T38" fmla="*/ 1617 w 2113"/>
                <a:gd name="T39" fmla="*/ 1035 h 1333"/>
                <a:gd name="T40" fmla="*/ 1639 w 2113"/>
                <a:gd name="T41" fmla="*/ 1049 h 1333"/>
                <a:gd name="T42" fmla="*/ 1661 w 2113"/>
                <a:gd name="T43" fmla="*/ 1064 h 1333"/>
                <a:gd name="T44" fmla="*/ 1683 w 2113"/>
                <a:gd name="T45" fmla="*/ 1078 h 1333"/>
                <a:gd name="T46" fmla="*/ 1705 w 2113"/>
                <a:gd name="T47" fmla="*/ 1086 h 1333"/>
                <a:gd name="T48" fmla="*/ 1727 w 2113"/>
                <a:gd name="T49" fmla="*/ 1100 h 1333"/>
                <a:gd name="T50" fmla="*/ 1748 w 2113"/>
                <a:gd name="T51" fmla="*/ 1115 h 1333"/>
                <a:gd name="T52" fmla="*/ 1770 w 2113"/>
                <a:gd name="T53" fmla="*/ 1122 h 1333"/>
                <a:gd name="T54" fmla="*/ 1792 w 2113"/>
                <a:gd name="T55" fmla="*/ 1137 h 1333"/>
                <a:gd name="T56" fmla="*/ 1814 w 2113"/>
                <a:gd name="T57" fmla="*/ 1151 h 1333"/>
                <a:gd name="T58" fmla="*/ 1836 w 2113"/>
                <a:gd name="T59" fmla="*/ 1166 h 1333"/>
                <a:gd name="T60" fmla="*/ 1858 w 2113"/>
                <a:gd name="T61" fmla="*/ 1180 h 1333"/>
                <a:gd name="T62" fmla="*/ 1880 w 2113"/>
                <a:gd name="T63" fmla="*/ 1195 h 1333"/>
                <a:gd name="T64" fmla="*/ 1901 w 2113"/>
                <a:gd name="T65" fmla="*/ 1210 h 1333"/>
                <a:gd name="T66" fmla="*/ 1923 w 2113"/>
                <a:gd name="T67" fmla="*/ 1217 h 1333"/>
                <a:gd name="T68" fmla="*/ 1945 w 2113"/>
                <a:gd name="T69" fmla="*/ 1231 h 1333"/>
                <a:gd name="T70" fmla="*/ 1967 w 2113"/>
                <a:gd name="T71" fmla="*/ 1246 h 1333"/>
                <a:gd name="T72" fmla="*/ 1989 w 2113"/>
                <a:gd name="T73" fmla="*/ 1261 h 1333"/>
                <a:gd name="T74" fmla="*/ 2011 w 2113"/>
                <a:gd name="T75" fmla="*/ 1275 h 1333"/>
                <a:gd name="T76" fmla="*/ 2033 w 2113"/>
                <a:gd name="T77" fmla="*/ 1290 h 1333"/>
                <a:gd name="T78" fmla="*/ 2054 w 2113"/>
                <a:gd name="T79" fmla="*/ 1297 h 1333"/>
                <a:gd name="T80" fmla="*/ 2076 w 2113"/>
                <a:gd name="T81" fmla="*/ 1312 h 1333"/>
                <a:gd name="T82" fmla="*/ 2098 w 2113"/>
                <a:gd name="T83" fmla="*/ 1326 h 13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13"/>
                <a:gd name="T127" fmla="*/ 0 h 1333"/>
                <a:gd name="T128" fmla="*/ 2113 w 2113"/>
                <a:gd name="T129" fmla="*/ 1333 h 13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13" h="1333">
                  <a:moveTo>
                    <a:pt x="0" y="0"/>
                  </a:moveTo>
                  <a:lnTo>
                    <a:pt x="269" y="211"/>
                  </a:lnTo>
                  <a:lnTo>
                    <a:pt x="430" y="321"/>
                  </a:lnTo>
                  <a:lnTo>
                    <a:pt x="546" y="394"/>
                  </a:lnTo>
                  <a:lnTo>
                    <a:pt x="634" y="445"/>
                  </a:lnTo>
                  <a:lnTo>
                    <a:pt x="707" y="496"/>
                  </a:lnTo>
                  <a:lnTo>
                    <a:pt x="765" y="532"/>
                  </a:lnTo>
                  <a:lnTo>
                    <a:pt x="816" y="561"/>
                  </a:lnTo>
                  <a:lnTo>
                    <a:pt x="867" y="590"/>
                  </a:lnTo>
                  <a:lnTo>
                    <a:pt x="903" y="612"/>
                  </a:lnTo>
                  <a:lnTo>
                    <a:pt x="947" y="641"/>
                  </a:lnTo>
                  <a:lnTo>
                    <a:pt x="976" y="656"/>
                  </a:lnTo>
                  <a:lnTo>
                    <a:pt x="1013" y="678"/>
                  </a:lnTo>
                  <a:lnTo>
                    <a:pt x="1042" y="692"/>
                  </a:lnTo>
                  <a:lnTo>
                    <a:pt x="1064" y="714"/>
                  </a:lnTo>
                  <a:lnTo>
                    <a:pt x="1093" y="729"/>
                  </a:lnTo>
                  <a:lnTo>
                    <a:pt x="1115" y="743"/>
                  </a:lnTo>
                  <a:lnTo>
                    <a:pt x="1136" y="751"/>
                  </a:lnTo>
                  <a:lnTo>
                    <a:pt x="1158" y="765"/>
                  </a:lnTo>
                  <a:lnTo>
                    <a:pt x="1180" y="780"/>
                  </a:lnTo>
                  <a:lnTo>
                    <a:pt x="1202" y="787"/>
                  </a:lnTo>
                  <a:lnTo>
                    <a:pt x="1217" y="802"/>
                  </a:lnTo>
                  <a:lnTo>
                    <a:pt x="1238" y="809"/>
                  </a:lnTo>
                  <a:lnTo>
                    <a:pt x="1253" y="823"/>
                  </a:lnTo>
                  <a:lnTo>
                    <a:pt x="1268" y="831"/>
                  </a:lnTo>
                  <a:lnTo>
                    <a:pt x="1282" y="838"/>
                  </a:lnTo>
                  <a:lnTo>
                    <a:pt x="1297" y="845"/>
                  </a:lnTo>
                  <a:lnTo>
                    <a:pt x="1311" y="853"/>
                  </a:lnTo>
                  <a:lnTo>
                    <a:pt x="1326" y="867"/>
                  </a:lnTo>
                  <a:lnTo>
                    <a:pt x="1340" y="874"/>
                  </a:lnTo>
                  <a:lnTo>
                    <a:pt x="1355" y="882"/>
                  </a:lnTo>
                  <a:lnTo>
                    <a:pt x="1370" y="889"/>
                  </a:lnTo>
                  <a:lnTo>
                    <a:pt x="1377" y="896"/>
                  </a:lnTo>
                  <a:lnTo>
                    <a:pt x="1391" y="904"/>
                  </a:lnTo>
                  <a:lnTo>
                    <a:pt x="1399" y="911"/>
                  </a:lnTo>
                  <a:lnTo>
                    <a:pt x="1413" y="911"/>
                  </a:lnTo>
                  <a:lnTo>
                    <a:pt x="1421" y="918"/>
                  </a:lnTo>
                  <a:lnTo>
                    <a:pt x="1435" y="925"/>
                  </a:lnTo>
                  <a:lnTo>
                    <a:pt x="1442" y="933"/>
                  </a:lnTo>
                  <a:lnTo>
                    <a:pt x="1457" y="940"/>
                  </a:lnTo>
                  <a:lnTo>
                    <a:pt x="1464" y="947"/>
                  </a:lnTo>
                  <a:lnTo>
                    <a:pt x="1472" y="947"/>
                  </a:lnTo>
                  <a:lnTo>
                    <a:pt x="1486" y="955"/>
                  </a:lnTo>
                  <a:lnTo>
                    <a:pt x="1493" y="962"/>
                  </a:lnTo>
                  <a:lnTo>
                    <a:pt x="1501" y="969"/>
                  </a:lnTo>
                  <a:lnTo>
                    <a:pt x="1508" y="969"/>
                  </a:lnTo>
                  <a:lnTo>
                    <a:pt x="1515" y="976"/>
                  </a:lnTo>
                  <a:lnTo>
                    <a:pt x="1523" y="984"/>
                  </a:lnTo>
                  <a:lnTo>
                    <a:pt x="1537" y="984"/>
                  </a:lnTo>
                  <a:lnTo>
                    <a:pt x="1544" y="991"/>
                  </a:lnTo>
                  <a:lnTo>
                    <a:pt x="1552" y="998"/>
                  </a:lnTo>
                  <a:lnTo>
                    <a:pt x="1559" y="998"/>
                  </a:lnTo>
                  <a:lnTo>
                    <a:pt x="1566" y="1006"/>
                  </a:lnTo>
                  <a:lnTo>
                    <a:pt x="1574" y="1006"/>
                  </a:lnTo>
                  <a:lnTo>
                    <a:pt x="1581" y="1013"/>
                  </a:lnTo>
                  <a:lnTo>
                    <a:pt x="1588" y="1020"/>
                  </a:lnTo>
                  <a:lnTo>
                    <a:pt x="1595" y="1020"/>
                  </a:lnTo>
                  <a:lnTo>
                    <a:pt x="1603" y="1027"/>
                  </a:lnTo>
                  <a:lnTo>
                    <a:pt x="1610" y="1027"/>
                  </a:lnTo>
                  <a:lnTo>
                    <a:pt x="1617" y="1035"/>
                  </a:lnTo>
                  <a:lnTo>
                    <a:pt x="1625" y="1042"/>
                  </a:lnTo>
                  <a:lnTo>
                    <a:pt x="1632" y="1042"/>
                  </a:lnTo>
                  <a:lnTo>
                    <a:pt x="1639" y="1049"/>
                  </a:lnTo>
                  <a:lnTo>
                    <a:pt x="1646" y="1049"/>
                  </a:lnTo>
                  <a:lnTo>
                    <a:pt x="1654" y="1057"/>
                  </a:lnTo>
                  <a:lnTo>
                    <a:pt x="1661" y="1064"/>
                  </a:lnTo>
                  <a:lnTo>
                    <a:pt x="1668" y="1064"/>
                  </a:lnTo>
                  <a:lnTo>
                    <a:pt x="1676" y="1071"/>
                  </a:lnTo>
                  <a:lnTo>
                    <a:pt x="1683" y="1078"/>
                  </a:lnTo>
                  <a:lnTo>
                    <a:pt x="1690" y="1078"/>
                  </a:lnTo>
                  <a:lnTo>
                    <a:pt x="1697" y="1086"/>
                  </a:lnTo>
                  <a:lnTo>
                    <a:pt x="1705" y="1086"/>
                  </a:lnTo>
                  <a:lnTo>
                    <a:pt x="1712" y="1093"/>
                  </a:lnTo>
                  <a:lnTo>
                    <a:pt x="1719" y="1093"/>
                  </a:lnTo>
                  <a:lnTo>
                    <a:pt x="1727" y="1100"/>
                  </a:lnTo>
                  <a:lnTo>
                    <a:pt x="1734" y="1100"/>
                  </a:lnTo>
                  <a:lnTo>
                    <a:pt x="1741" y="1108"/>
                  </a:lnTo>
                  <a:lnTo>
                    <a:pt x="1748" y="1115"/>
                  </a:lnTo>
                  <a:lnTo>
                    <a:pt x="1756" y="1115"/>
                  </a:lnTo>
                  <a:lnTo>
                    <a:pt x="1763" y="1122"/>
                  </a:lnTo>
                  <a:lnTo>
                    <a:pt x="1770" y="1122"/>
                  </a:lnTo>
                  <a:lnTo>
                    <a:pt x="1778" y="1129"/>
                  </a:lnTo>
                  <a:lnTo>
                    <a:pt x="1785" y="1137"/>
                  </a:lnTo>
                  <a:lnTo>
                    <a:pt x="1792" y="1137"/>
                  </a:lnTo>
                  <a:lnTo>
                    <a:pt x="1799" y="1144"/>
                  </a:lnTo>
                  <a:lnTo>
                    <a:pt x="1807" y="1151"/>
                  </a:lnTo>
                  <a:lnTo>
                    <a:pt x="1814" y="1151"/>
                  </a:lnTo>
                  <a:lnTo>
                    <a:pt x="1821" y="1159"/>
                  </a:lnTo>
                  <a:lnTo>
                    <a:pt x="1829" y="1166"/>
                  </a:lnTo>
                  <a:lnTo>
                    <a:pt x="1836" y="1166"/>
                  </a:lnTo>
                  <a:lnTo>
                    <a:pt x="1843" y="1173"/>
                  </a:lnTo>
                  <a:lnTo>
                    <a:pt x="1850" y="1173"/>
                  </a:lnTo>
                  <a:lnTo>
                    <a:pt x="1858" y="1180"/>
                  </a:lnTo>
                  <a:lnTo>
                    <a:pt x="1865" y="1188"/>
                  </a:lnTo>
                  <a:lnTo>
                    <a:pt x="1872" y="1188"/>
                  </a:lnTo>
                  <a:lnTo>
                    <a:pt x="1880" y="1195"/>
                  </a:lnTo>
                  <a:lnTo>
                    <a:pt x="1887" y="1195"/>
                  </a:lnTo>
                  <a:lnTo>
                    <a:pt x="1894" y="1202"/>
                  </a:lnTo>
                  <a:lnTo>
                    <a:pt x="1901" y="1210"/>
                  </a:lnTo>
                  <a:lnTo>
                    <a:pt x="1909" y="1210"/>
                  </a:lnTo>
                  <a:lnTo>
                    <a:pt x="1916" y="1217"/>
                  </a:lnTo>
                  <a:lnTo>
                    <a:pt x="1923" y="1217"/>
                  </a:lnTo>
                  <a:lnTo>
                    <a:pt x="1931" y="1224"/>
                  </a:lnTo>
                  <a:lnTo>
                    <a:pt x="1938" y="1231"/>
                  </a:lnTo>
                  <a:lnTo>
                    <a:pt x="1945" y="1231"/>
                  </a:lnTo>
                  <a:lnTo>
                    <a:pt x="1952" y="1239"/>
                  </a:lnTo>
                  <a:lnTo>
                    <a:pt x="1960" y="1239"/>
                  </a:lnTo>
                  <a:lnTo>
                    <a:pt x="1967" y="1246"/>
                  </a:lnTo>
                  <a:lnTo>
                    <a:pt x="1974" y="1253"/>
                  </a:lnTo>
                  <a:lnTo>
                    <a:pt x="1982" y="1253"/>
                  </a:lnTo>
                  <a:lnTo>
                    <a:pt x="1989" y="1261"/>
                  </a:lnTo>
                  <a:lnTo>
                    <a:pt x="1996" y="1268"/>
                  </a:lnTo>
                  <a:lnTo>
                    <a:pt x="2003" y="1268"/>
                  </a:lnTo>
                  <a:lnTo>
                    <a:pt x="2011" y="1275"/>
                  </a:lnTo>
                  <a:lnTo>
                    <a:pt x="2018" y="1275"/>
                  </a:lnTo>
                  <a:lnTo>
                    <a:pt x="2025" y="1282"/>
                  </a:lnTo>
                  <a:lnTo>
                    <a:pt x="2033" y="1290"/>
                  </a:lnTo>
                  <a:lnTo>
                    <a:pt x="2040" y="1290"/>
                  </a:lnTo>
                  <a:lnTo>
                    <a:pt x="2047" y="1297"/>
                  </a:lnTo>
                  <a:lnTo>
                    <a:pt x="2054" y="1297"/>
                  </a:lnTo>
                  <a:lnTo>
                    <a:pt x="2062" y="1304"/>
                  </a:lnTo>
                  <a:lnTo>
                    <a:pt x="2069" y="1312"/>
                  </a:lnTo>
                  <a:lnTo>
                    <a:pt x="2076" y="1312"/>
                  </a:lnTo>
                  <a:lnTo>
                    <a:pt x="2084" y="1319"/>
                  </a:lnTo>
                  <a:lnTo>
                    <a:pt x="2091" y="1326"/>
                  </a:lnTo>
                  <a:lnTo>
                    <a:pt x="2098" y="1326"/>
                  </a:lnTo>
                  <a:lnTo>
                    <a:pt x="2105" y="1333"/>
                  </a:lnTo>
                  <a:lnTo>
                    <a:pt x="2113" y="1333"/>
                  </a:lnTo>
                </a:path>
              </a:pathLst>
            </a:custGeom>
            <a:noFill/>
            <a:ln w="0">
              <a:solidFill>
                <a:srgbClr val="00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0" name="Freeform 195"/>
            <p:cNvSpPr>
              <a:spLocks/>
            </p:cNvSpPr>
            <p:nvPr/>
          </p:nvSpPr>
          <p:spPr bwMode="auto">
            <a:xfrm>
              <a:off x="3557" y="2478"/>
              <a:ext cx="925" cy="867"/>
            </a:xfrm>
            <a:custGeom>
              <a:avLst/>
              <a:gdLst>
                <a:gd name="T0" fmla="*/ 14 w 925"/>
                <a:gd name="T1" fmla="*/ 15 h 867"/>
                <a:gd name="T2" fmla="*/ 36 w 925"/>
                <a:gd name="T3" fmla="*/ 30 h 867"/>
                <a:gd name="T4" fmla="*/ 58 w 925"/>
                <a:gd name="T5" fmla="*/ 44 h 867"/>
                <a:gd name="T6" fmla="*/ 80 w 925"/>
                <a:gd name="T7" fmla="*/ 51 h 867"/>
                <a:gd name="T8" fmla="*/ 102 w 925"/>
                <a:gd name="T9" fmla="*/ 66 h 867"/>
                <a:gd name="T10" fmla="*/ 124 w 925"/>
                <a:gd name="T11" fmla="*/ 81 h 867"/>
                <a:gd name="T12" fmla="*/ 145 w 925"/>
                <a:gd name="T13" fmla="*/ 95 h 867"/>
                <a:gd name="T14" fmla="*/ 167 w 925"/>
                <a:gd name="T15" fmla="*/ 110 h 867"/>
                <a:gd name="T16" fmla="*/ 189 w 925"/>
                <a:gd name="T17" fmla="*/ 124 h 867"/>
                <a:gd name="T18" fmla="*/ 211 w 925"/>
                <a:gd name="T19" fmla="*/ 139 h 867"/>
                <a:gd name="T20" fmla="*/ 233 w 925"/>
                <a:gd name="T21" fmla="*/ 153 h 867"/>
                <a:gd name="T22" fmla="*/ 255 w 925"/>
                <a:gd name="T23" fmla="*/ 175 h 867"/>
                <a:gd name="T24" fmla="*/ 277 w 925"/>
                <a:gd name="T25" fmla="*/ 190 h 867"/>
                <a:gd name="T26" fmla="*/ 298 w 925"/>
                <a:gd name="T27" fmla="*/ 204 h 867"/>
                <a:gd name="T28" fmla="*/ 320 w 925"/>
                <a:gd name="T29" fmla="*/ 219 h 867"/>
                <a:gd name="T30" fmla="*/ 342 w 925"/>
                <a:gd name="T31" fmla="*/ 234 h 867"/>
                <a:gd name="T32" fmla="*/ 364 w 925"/>
                <a:gd name="T33" fmla="*/ 248 h 867"/>
                <a:gd name="T34" fmla="*/ 386 w 925"/>
                <a:gd name="T35" fmla="*/ 263 h 867"/>
                <a:gd name="T36" fmla="*/ 408 w 925"/>
                <a:gd name="T37" fmla="*/ 285 h 867"/>
                <a:gd name="T38" fmla="*/ 430 w 925"/>
                <a:gd name="T39" fmla="*/ 299 h 867"/>
                <a:gd name="T40" fmla="*/ 451 w 925"/>
                <a:gd name="T41" fmla="*/ 314 h 867"/>
                <a:gd name="T42" fmla="*/ 473 w 925"/>
                <a:gd name="T43" fmla="*/ 336 h 867"/>
                <a:gd name="T44" fmla="*/ 495 w 925"/>
                <a:gd name="T45" fmla="*/ 350 h 867"/>
                <a:gd name="T46" fmla="*/ 517 w 925"/>
                <a:gd name="T47" fmla="*/ 365 h 867"/>
                <a:gd name="T48" fmla="*/ 539 w 925"/>
                <a:gd name="T49" fmla="*/ 387 h 867"/>
                <a:gd name="T50" fmla="*/ 561 w 925"/>
                <a:gd name="T51" fmla="*/ 408 h 867"/>
                <a:gd name="T52" fmla="*/ 583 w 925"/>
                <a:gd name="T53" fmla="*/ 423 h 867"/>
                <a:gd name="T54" fmla="*/ 604 w 925"/>
                <a:gd name="T55" fmla="*/ 445 h 867"/>
                <a:gd name="T56" fmla="*/ 626 w 925"/>
                <a:gd name="T57" fmla="*/ 467 h 867"/>
                <a:gd name="T58" fmla="*/ 648 w 925"/>
                <a:gd name="T59" fmla="*/ 489 h 867"/>
                <a:gd name="T60" fmla="*/ 670 w 925"/>
                <a:gd name="T61" fmla="*/ 510 h 867"/>
                <a:gd name="T62" fmla="*/ 692 w 925"/>
                <a:gd name="T63" fmla="*/ 532 h 867"/>
                <a:gd name="T64" fmla="*/ 714 w 925"/>
                <a:gd name="T65" fmla="*/ 554 h 867"/>
                <a:gd name="T66" fmla="*/ 736 w 925"/>
                <a:gd name="T67" fmla="*/ 576 h 867"/>
                <a:gd name="T68" fmla="*/ 757 w 925"/>
                <a:gd name="T69" fmla="*/ 605 h 867"/>
                <a:gd name="T70" fmla="*/ 787 w 925"/>
                <a:gd name="T71" fmla="*/ 634 h 867"/>
                <a:gd name="T72" fmla="*/ 808 w 925"/>
                <a:gd name="T73" fmla="*/ 663 h 867"/>
                <a:gd name="T74" fmla="*/ 830 w 925"/>
                <a:gd name="T75" fmla="*/ 693 h 867"/>
                <a:gd name="T76" fmla="*/ 845 w 925"/>
                <a:gd name="T77" fmla="*/ 729 h 867"/>
                <a:gd name="T78" fmla="*/ 867 w 925"/>
                <a:gd name="T79" fmla="*/ 765 h 867"/>
                <a:gd name="T80" fmla="*/ 889 w 925"/>
                <a:gd name="T81" fmla="*/ 802 h 867"/>
                <a:gd name="T82" fmla="*/ 910 w 925"/>
                <a:gd name="T83" fmla="*/ 838 h 86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25"/>
                <a:gd name="T127" fmla="*/ 0 h 867"/>
                <a:gd name="T128" fmla="*/ 925 w 925"/>
                <a:gd name="T129" fmla="*/ 867 h 86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25" h="867">
                  <a:moveTo>
                    <a:pt x="0" y="0"/>
                  </a:moveTo>
                  <a:lnTo>
                    <a:pt x="7" y="8"/>
                  </a:lnTo>
                  <a:lnTo>
                    <a:pt x="14" y="15"/>
                  </a:lnTo>
                  <a:lnTo>
                    <a:pt x="22" y="15"/>
                  </a:lnTo>
                  <a:lnTo>
                    <a:pt x="29" y="22"/>
                  </a:lnTo>
                  <a:lnTo>
                    <a:pt x="36" y="30"/>
                  </a:lnTo>
                  <a:lnTo>
                    <a:pt x="43" y="30"/>
                  </a:lnTo>
                  <a:lnTo>
                    <a:pt x="51" y="37"/>
                  </a:lnTo>
                  <a:lnTo>
                    <a:pt x="58" y="44"/>
                  </a:lnTo>
                  <a:lnTo>
                    <a:pt x="65" y="44"/>
                  </a:lnTo>
                  <a:lnTo>
                    <a:pt x="73" y="51"/>
                  </a:lnTo>
                  <a:lnTo>
                    <a:pt x="80" y="51"/>
                  </a:lnTo>
                  <a:lnTo>
                    <a:pt x="87" y="59"/>
                  </a:lnTo>
                  <a:lnTo>
                    <a:pt x="94" y="66"/>
                  </a:lnTo>
                  <a:lnTo>
                    <a:pt x="102" y="66"/>
                  </a:lnTo>
                  <a:lnTo>
                    <a:pt x="109" y="73"/>
                  </a:lnTo>
                  <a:lnTo>
                    <a:pt x="116" y="81"/>
                  </a:lnTo>
                  <a:lnTo>
                    <a:pt x="124" y="81"/>
                  </a:lnTo>
                  <a:lnTo>
                    <a:pt x="131" y="88"/>
                  </a:lnTo>
                  <a:lnTo>
                    <a:pt x="138" y="95"/>
                  </a:lnTo>
                  <a:lnTo>
                    <a:pt x="145" y="95"/>
                  </a:lnTo>
                  <a:lnTo>
                    <a:pt x="153" y="102"/>
                  </a:lnTo>
                  <a:lnTo>
                    <a:pt x="160" y="110"/>
                  </a:lnTo>
                  <a:lnTo>
                    <a:pt x="167" y="110"/>
                  </a:lnTo>
                  <a:lnTo>
                    <a:pt x="175" y="117"/>
                  </a:lnTo>
                  <a:lnTo>
                    <a:pt x="182" y="124"/>
                  </a:lnTo>
                  <a:lnTo>
                    <a:pt x="189" y="124"/>
                  </a:lnTo>
                  <a:lnTo>
                    <a:pt x="196" y="132"/>
                  </a:lnTo>
                  <a:lnTo>
                    <a:pt x="204" y="139"/>
                  </a:lnTo>
                  <a:lnTo>
                    <a:pt x="211" y="139"/>
                  </a:lnTo>
                  <a:lnTo>
                    <a:pt x="218" y="146"/>
                  </a:lnTo>
                  <a:lnTo>
                    <a:pt x="226" y="153"/>
                  </a:lnTo>
                  <a:lnTo>
                    <a:pt x="233" y="153"/>
                  </a:lnTo>
                  <a:lnTo>
                    <a:pt x="240" y="161"/>
                  </a:lnTo>
                  <a:lnTo>
                    <a:pt x="247" y="168"/>
                  </a:lnTo>
                  <a:lnTo>
                    <a:pt x="255" y="175"/>
                  </a:lnTo>
                  <a:lnTo>
                    <a:pt x="262" y="175"/>
                  </a:lnTo>
                  <a:lnTo>
                    <a:pt x="269" y="183"/>
                  </a:lnTo>
                  <a:lnTo>
                    <a:pt x="277" y="190"/>
                  </a:lnTo>
                  <a:lnTo>
                    <a:pt x="284" y="190"/>
                  </a:lnTo>
                  <a:lnTo>
                    <a:pt x="291" y="197"/>
                  </a:lnTo>
                  <a:lnTo>
                    <a:pt x="298" y="204"/>
                  </a:lnTo>
                  <a:lnTo>
                    <a:pt x="306" y="204"/>
                  </a:lnTo>
                  <a:lnTo>
                    <a:pt x="313" y="212"/>
                  </a:lnTo>
                  <a:lnTo>
                    <a:pt x="320" y="219"/>
                  </a:lnTo>
                  <a:lnTo>
                    <a:pt x="328" y="219"/>
                  </a:lnTo>
                  <a:lnTo>
                    <a:pt x="335" y="226"/>
                  </a:lnTo>
                  <a:lnTo>
                    <a:pt x="342" y="234"/>
                  </a:lnTo>
                  <a:lnTo>
                    <a:pt x="349" y="241"/>
                  </a:lnTo>
                  <a:lnTo>
                    <a:pt x="357" y="241"/>
                  </a:lnTo>
                  <a:lnTo>
                    <a:pt x="364" y="248"/>
                  </a:lnTo>
                  <a:lnTo>
                    <a:pt x="371" y="255"/>
                  </a:lnTo>
                  <a:lnTo>
                    <a:pt x="379" y="263"/>
                  </a:lnTo>
                  <a:lnTo>
                    <a:pt x="386" y="263"/>
                  </a:lnTo>
                  <a:lnTo>
                    <a:pt x="393" y="270"/>
                  </a:lnTo>
                  <a:lnTo>
                    <a:pt x="400" y="277"/>
                  </a:lnTo>
                  <a:lnTo>
                    <a:pt x="408" y="285"/>
                  </a:lnTo>
                  <a:lnTo>
                    <a:pt x="415" y="285"/>
                  </a:lnTo>
                  <a:lnTo>
                    <a:pt x="422" y="292"/>
                  </a:lnTo>
                  <a:lnTo>
                    <a:pt x="430" y="299"/>
                  </a:lnTo>
                  <a:lnTo>
                    <a:pt x="437" y="306"/>
                  </a:lnTo>
                  <a:lnTo>
                    <a:pt x="444" y="306"/>
                  </a:lnTo>
                  <a:lnTo>
                    <a:pt x="451" y="314"/>
                  </a:lnTo>
                  <a:lnTo>
                    <a:pt x="459" y="321"/>
                  </a:lnTo>
                  <a:lnTo>
                    <a:pt x="466" y="328"/>
                  </a:lnTo>
                  <a:lnTo>
                    <a:pt x="473" y="336"/>
                  </a:lnTo>
                  <a:lnTo>
                    <a:pt x="481" y="336"/>
                  </a:lnTo>
                  <a:lnTo>
                    <a:pt x="488" y="343"/>
                  </a:lnTo>
                  <a:lnTo>
                    <a:pt x="495" y="350"/>
                  </a:lnTo>
                  <a:lnTo>
                    <a:pt x="502" y="357"/>
                  </a:lnTo>
                  <a:lnTo>
                    <a:pt x="510" y="365"/>
                  </a:lnTo>
                  <a:lnTo>
                    <a:pt x="517" y="365"/>
                  </a:lnTo>
                  <a:lnTo>
                    <a:pt x="524" y="372"/>
                  </a:lnTo>
                  <a:lnTo>
                    <a:pt x="532" y="379"/>
                  </a:lnTo>
                  <a:lnTo>
                    <a:pt x="539" y="387"/>
                  </a:lnTo>
                  <a:lnTo>
                    <a:pt x="546" y="394"/>
                  </a:lnTo>
                  <a:lnTo>
                    <a:pt x="553" y="401"/>
                  </a:lnTo>
                  <a:lnTo>
                    <a:pt x="561" y="408"/>
                  </a:lnTo>
                  <a:lnTo>
                    <a:pt x="568" y="408"/>
                  </a:lnTo>
                  <a:lnTo>
                    <a:pt x="575" y="416"/>
                  </a:lnTo>
                  <a:lnTo>
                    <a:pt x="583" y="423"/>
                  </a:lnTo>
                  <a:lnTo>
                    <a:pt x="590" y="430"/>
                  </a:lnTo>
                  <a:lnTo>
                    <a:pt x="597" y="438"/>
                  </a:lnTo>
                  <a:lnTo>
                    <a:pt x="604" y="445"/>
                  </a:lnTo>
                  <a:lnTo>
                    <a:pt x="612" y="452"/>
                  </a:lnTo>
                  <a:lnTo>
                    <a:pt x="619" y="459"/>
                  </a:lnTo>
                  <a:lnTo>
                    <a:pt x="626" y="467"/>
                  </a:lnTo>
                  <a:lnTo>
                    <a:pt x="634" y="474"/>
                  </a:lnTo>
                  <a:lnTo>
                    <a:pt x="641" y="481"/>
                  </a:lnTo>
                  <a:lnTo>
                    <a:pt x="648" y="489"/>
                  </a:lnTo>
                  <a:lnTo>
                    <a:pt x="655" y="496"/>
                  </a:lnTo>
                  <a:lnTo>
                    <a:pt x="663" y="503"/>
                  </a:lnTo>
                  <a:lnTo>
                    <a:pt x="670" y="510"/>
                  </a:lnTo>
                  <a:lnTo>
                    <a:pt x="677" y="518"/>
                  </a:lnTo>
                  <a:lnTo>
                    <a:pt x="685" y="525"/>
                  </a:lnTo>
                  <a:lnTo>
                    <a:pt x="692" y="532"/>
                  </a:lnTo>
                  <a:lnTo>
                    <a:pt x="699" y="540"/>
                  </a:lnTo>
                  <a:lnTo>
                    <a:pt x="706" y="547"/>
                  </a:lnTo>
                  <a:lnTo>
                    <a:pt x="714" y="554"/>
                  </a:lnTo>
                  <a:lnTo>
                    <a:pt x="721" y="561"/>
                  </a:lnTo>
                  <a:lnTo>
                    <a:pt x="728" y="569"/>
                  </a:lnTo>
                  <a:lnTo>
                    <a:pt x="736" y="576"/>
                  </a:lnTo>
                  <a:lnTo>
                    <a:pt x="743" y="583"/>
                  </a:lnTo>
                  <a:lnTo>
                    <a:pt x="757" y="598"/>
                  </a:lnTo>
                  <a:lnTo>
                    <a:pt x="757" y="605"/>
                  </a:lnTo>
                  <a:lnTo>
                    <a:pt x="765" y="612"/>
                  </a:lnTo>
                  <a:lnTo>
                    <a:pt x="772" y="620"/>
                  </a:lnTo>
                  <a:lnTo>
                    <a:pt x="787" y="634"/>
                  </a:lnTo>
                  <a:lnTo>
                    <a:pt x="787" y="642"/>
                  </a:lnTo>
                  <a:lnTo>
                    <a:pt x="794" y="649"/>
                  </a:lnTo>
                  <a:lnTo>
                    <a:pt x="808" y="663"/>
                  </a:lnTo>
                  <a:lnTo>
                    <a:pt x="808" y="671"/>
                  </a:lnTo>
                  <a:lnTo>
                    <a:pt x="816" y="678"/>
                  </a:lnTo>
                  <a:lnTo>
                    <a:pt x="830" y="693"/>
                  </a:lnTo>
                  <a:lnTo>
                    <a:pt x="830" y="700"/>
                  </a:lnTo>
                  <a:lnTo>
                    <a:pt x="845" y="714"/>
                  </a:lnTo>
                  <a:lnTo>
                    <a:pt x="845" y="729"/>
                  </a:lnTo>
                  <a:lnTo>
                    <a:pt x="852" y="736"/>
                  </a:lnTo>
                  <a:lnTo>
                    <a:pt x="867" y="751"/>
                  </a:lnTo>
                  <a:lnTo>
                    <a:pt x="867" y="765"/>
                  </a:lnTo>
                  <a:lnTo>
                    <a:pt x="874" y="773"/>
                  </a:lnTo>
                  <a:lnTo>
                    <a:pt x="889" y="787"/>
                  </a:lnTo>
                  <a:lnTo>
                    <a:pt x="889" y="802"/>
                  </a:lnTo>
                  <a:lnTo>
                    <a:pt x="903" y="816"/>
                  </a:lnTo>
                  <a:lnTo>
                    <a:pt x="903" y="831"/>
                  </a:lnTo>
                  <a:lnTo>
                    <a:pt x="910" y="838"/>
                  </a:lnTo>
                  <a:lnTo>
                    <a:pt x="910" y="853"/>
                  </a:lnTo>
                  <a:lnTo>
                    <a:pt x="925" y="867"/>
                  </a:lnTo>
                </a:path>
              </a:pathLst>
            </a:custGeom>
            <a:noFill/>
            <a:ln w="0">
              <a:solidFill>
                <a:srgbClr val="00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1" name="Freeform 196"/>
            <p:cNvSpPr>
              <a:spLocks/>
            </p:cNvSpPr>
            <p:nvPr/>
          </p:nvSpPr>
          <p:spPr bwMode="auto">
            <a:xfrm>
              <a:off x="4482" y="3345"/>
              <a:ext cx="66" cy="234"/>
            </a:xfrm>
            <a:custGeom>
              <a:avLst/>
              <a:gdLst>
                <a:gd name="T0" fmla="*/ 0 w 66"/>
                <a:gd name="T1" fmla="*/ 0 h 234"/>
                <a:gd name="T2" fmla="*/ 0 w 66"/>
                <a:gd name="T3" fmla="*/ 15 h 234"/>
                <a:gd name="T4" fmla="*/ 7 w 66"/>
                <a:gd name="T5" fmla="*/ 22 h 234"/>
                <a:gd name="T6" fmla="*/ 7 w 66"/>
                <a:gd name="T7" fmla="*/ 37 h 234"/>
                <a:gd name="T8" fmla="*/ 15 w 66"/>
                <a:gd name="T9" fmla="*/ 44 h 234"/>
                <a:gd name="T10" fmla="*/ 15 w 66"/>
                <a:gd name="T11" fmla="*/ 59 h 234"/>
                <a:gd name="T12" fmla="*/ 22 w 66"/>
                <a:gd name="T13" fmla="*/ 66 h 234"/>
                <a:gd name="T14" fmla="*/ 22 w 66"/>
                <a:gd name="T15" fmla="*/ 73 h 234"/>
                <a:gd name="T16" fmla="*/ 29 w 66"/>
                <a:gd name="T17" fmla="*/ 81 h 234"/>
                <a:gd name="T18" fmla="*/ 29 w 66"/>
                <a:gd name="T19" fmla="*/ 102 h 234"/>
                <a:gd name="T20" fmla="*/ 36 w 66"/>
                <a:gd name="T21" fmla="*/ 110 h 234"/>
                <a:gd name="T22" fmla="*/ 36 w 66"/>
                <a:gd name="T23" fmla="*/ 124 h 234"/>
                <a:gd name="T24" fmla="*/ 44 w 66"/>
                <a:gd name="T25" fmla="*/ 132 h 234"/>
                <a:gd name="T26" fmla="*/ 44 w 66"/>
                <a:gd name="T27" fmla="*/ 153 h 234"/>
                <a:gd name="T28" fmla="*/ 51 w 66"/>
                <a:gd name="T29" fmla="*/ 161 h 234"/>
                <a:gd name="T30" fmla="*/ 51 w 66"/>
                <a:gd name="T31" fmla="*/ 183 h 234"/>
                <a:gd name="T32" fmla="*/ 58 w 66"/>
                <a:gd name="T33" fmla="*/ 190 h 234"/>
                <a:gd name="T34" fmla="*/ 58 w 66"/>
                <a:gd name="T35" fmla="*/ 212 h 234"/>
                <a:gd name="T36" fmla="*/ 66 w 66"/>
                <a:gd name="T37" fmla="*/ 219 h 234"/>
                <a:gd name="T38" fmla="*/ 66 w 66"/>
                <a:gd name="T39" fmla="*/ 234 h 2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6"/>
                <a:gd name="T61" fmla="*/ 0 h 234"/>
                <a:gd name="T62" fmla="*/ 66 w 66"/>
                <a:gd name="T63" fmla="*/ 234 h 2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6" h="234">
                  <a:moveTo>
                    <a:pt x="0" y="0"/>
                  </a:moveTo>
                  <a:lnTo>
                    <a:pt x="0" y="15"/>
                  </a:lnTo>
                  <a:lnTo>
                    <a:pt x="7" y="22"/>
                  </a:lnTo>
                  <a:lnTo>
                    <a:pt x="7" y="37"/>
                  </a:lnTo>
                  <a:lnTo>
                    <a:pt x="15" y="44"/>
                  </a:lnTo>
                  <a:lnTo>
                    <a:pt x="15" y="59"/>
                  </a:lnTo>
                  <a:lnTo>
                    <a:pt x="22" y="66"/>
                  </a:lnTo>
                  <a:lnTo>
                    <a:pt x="22" y="73"/>
                  </a:lnTo>
                  <a:lnTo>
                    <a:pt x="29" y="81"/>
                  </a:lnTo>
                  <a:lnTo>
                    <a:pt x="29" y="102"/>
                  </a:lnTo>
                  <a:lnTo>
                    <a:pt x="36" y="110"/>
                  </a:lnTo>
                  <a:lnTo>
                    <a:pt x="36" y="124"/>
                  </a:lnTo>
                  <a:lnTo>
                    <a:pt x="44" y="132"/>
                  </a:lnTo>
                  <a:lnTo>
                    <a:pt x="44" y="153"/>
                  </a:lnTo>
                  <a:lnTo>
                    <a:pt x="51" y="161"/>
                  </a:lnTo>
                  <a:lnTo>
                    <a:pt x="51" y="183"/>
                  </a:lnTo>
                  <a:lnTo>
                    <a:pt x="58" y="190"/>
                  </a:lnTo>
                  <a:lnTo>
                    <a:pt x="58" y="212"/>
                  </a:lnTo>
                  <a:lnTo>
                    <a:pt x="66" y="219"/>
                  </a:lnTo>
                  <a:lnTo>
                    <a:pt x="66" y="234"/>
                  </a:lnTo>
                </a:path>
              </a:pathLst>
            </a:custGeom>
            <a:noFill/>
            <a:ln w="0">
              <a:solidFill>
                <a:srgbClr val="00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2" name="Rectangle 197"/>
            <p:cNvSpPr>
              <a:spLocks noChangeArrowheads="1"/>
            </p:cNvSpPr>
            <p:nvPr/>
          </p:nvSpPr>
          <p:spPr bwMode="auto">
            <a:xfrm>
              <a:off x="1437" y="1138"/>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3" name="Rectangle 198"/>
            <p:cNvSpPr>
              <a:spLocks noChangeArrowheads="1"/>
            </p:cNvSpPr>
            <p:nvPr/>
          </p:nvSpPr>
          <p:spPr bwMode="auto">
            <a:xfrm>
              <a:off x="1706" y="1415"/>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4" name="Rectangle 199"/>
            <p:cNvSpPr>
              <a:spLocks noChangeArrowheads="1"/>
            </p:cNvSpPr>
            <p:nvPr/>
          </p:nvSpPr>
          <p:spPr bwMode="auto">
            <a:xfrm>
              <a:off x="1866" y="1531"/>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5" name="Rectangle 200"/>
            <p:cNvSpPr>
              <a:spLocks noChangeArrowheads="1"/>
            </p:cNvSpPr>
            <p:nvPr/>
          </p:nvSpPr>
          <p:spPr bwMode="auto">
            <a:xfrm>
              <a:off x="1983" y="1611"/>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6" name="Rectangle 201"/>
            <p:cNvSpPr>
              <a:spLocks noChangeArrowheads="1"/>
            </p:cNvSpPr>
            <p:nvPr/>
          </p:nvSpPr>
          <p:spPr bwMode="auto">
            <a:xfrm>
              <a:off x="2070" y="1662"/>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7" name="Rectangle 202"/>
            <p:cNvSpPr>
              <a:spLocks noChangeArrowheads="1"/>
            </p:cNvSpPr>
            <p:nvPr/>
          </p:nvSpPr>
          <p:spPr bwMode="auto">
            <a:xfrm>
              <a:off x="2143" y="1706"/>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8" name="Rectangle 203"/>
            <p:cNvSpPr>
              <a:spLocks noChangeArrowheads="1"/>
            </p:cNvSpPr>
            <p:nvPr/>
          </p:nvSpPr>
          <p:spPr bwMode="auto">
            <a:xfrm>
              <a:off x="2202" y="1735"/>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899" name="Rectangle 204"/>
            <p:cNvSpPr>
              <a:spLocks noChangeArrowheads="1"/>
            </p:cNvSpPr>
            <p:nvPr/>
          </p:nvSpPr>
          <p:spPr bwMode="auto">
            <a:xfrm>
              <a:off x="2253" y="1764"/>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0" name="Rectangle 205"/>
            <p:cNvSpPr>
              <a:spLocks noChangeArrowheads="1"/>
            </p:cNvSpPr>
            <p:nvPr/>
          </p:nvSpPr>
          <p:spPr bwMode="auto">
            <a:xfrm>
              <a:off x="2304" y="1786"/>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1" name="Rectangle 206"/>
            <p:cNvSpPr>
              <a:spLocks noChangeArrowheads="1"/>
            </p:cNvSpPr>
            <p:nvPr/>
          </p:nvSpPr>
          <p:spPr bwMode="auto">
            <a:xfrm>
              <a:off x="2340" y="1808"/>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2" name="Rectangle 208"/>
            <p:cNvSpPr>
              <a:spLocks noChangeArrowheads="1"/>
            </p:cNvSpPr>
            <p:nvPr/>
          </p:nvSpPr>
          <p:spPr bwMode="auto">
            <a:xfrm>
              <a:off x="2384" y="1823"/>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3" name="Rectangle 209"/>
            <p:cNvSpPr>
              <a:spLocks noChangeArrowheads="1"/>
            </p:cNvSpPr>
            <p:nvPr/>
          </p:nvSpPr>
          <p:spPr bwMode="auto">
            <a:xfrm>
              <a:off x="2413" y="1845"/>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4" name="Rectangle 210"/>
            <p:cNvSpPr>
              <a:spLocks noChangeArrowheads="1"/>
            </p:cNvSpPr>
            <p:nvPr/>
          </p:nvSpPr>
          <p:spPr bwMode="auto">
            <a:xfrm>
              <a:off x="2449" y="1866"/>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5" name="Rectangle 211"/>
            <p:cNvSpPr>
              <a:spLocks noChangeArrowheads="1"/>
            </p:cNvSpPr>
            <p:nvPr/>
          </p:nvSpPr>
          <p:spPr bwMode="auto">
            <a:xfrm>
              <a:off x="2478" y="1874"/>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6" name="Rectangle 212"/>
            <p:cNvSpPr>
              <a:spLocks noChangeArrowheads="1"/>
            </p:cNvSpPr>
            <p:nvPr/>
          </p:nvSpPr>
          <p:spPr bwMode="auto">
            <a:xfrm>
              <a:off x="2500" y="1888"/>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7" name="Rectangle 213"/>
            <p:cNvSpPr>
              <a:spLocks noChangeArrowheads="1"/>
            </p:cNvSpPr>
            <p:nvPr/>
          </p:nvSpPr>
          <p:spPr bwMode="auto">
            <a:xfrm>
              <a:off x="2529" y="1903"/>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8" name="Rectangle 214"/>
            <p:cNvSpPr>
              <a:spLocks noChangeArrowheads="1"/>
            </p:cNvSpPr>
            <p:nvPr/>
          </p:nvSpPr>
          <p:spPr bwMode="auto">
            <a:xfrm>
              <a:off x="2551" y="1917"/>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09" name="Rectangle 215"/>
            <p:cNvSpPr>
              <a:spLocks noChangeArrowheads="1"/>
            </p:cNvSpPr>
            <p:nvPr/>
          </p:nvSpPr>
          <p:spPr bwMode="auto">
            <a:xfrm>
              <a:off x="2573" y="1925"/>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0" name="Rectangle 216"/>
            <p:cNvSpPr>
              <a:spLocks noChangeArrowheads="1"/>
            </p:cNvSpPr>
            <p:nvPr/>
          </p:nvSpPr>
          <p:spPr bwMode="auto">
            <a:xfrm>
              <a:off x="2595" y="1932"/>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1" name="Rectangle 217"/>
            <p:cNvSpPr>
              <a:spLocks noChangeArrowheads="1"/>
            </p:cNvSpPr>
            <p:nvPr/>
          </p:nvSpPr>
          <p:spPr bwMode="auto">
            <a:xfrm>
              <a:off x="2617" y="1939"/>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2" name="Rectangle 218"/>
            <p:cNvSpPr>
              <a:spLocks noChangeArrowheads="1"/>
            </p:cNvSpPr>
            <p:nvPr/>
          </p:nvSpPr>
          <p:spPr bwMode="auto">
            <a:xfrm>
              <a:off x="2639" y="1947"/>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3" name="Rectangle 219"/>
            <p:cNvSpPr>
              <a:spLocks noChangeArrowheads="1"/>
            </p:cNvSpPr>
            <p:nvPr/>
          </p:nvSpPr>
          <p:spPr bwMode="auto">
            <a:xfrm>
              <a:off x="2653" y="1954"/>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4" name="Rectangle 220"/>
            <p:cNvSpPr>
              <a:spLocks noChangeArrowheads="1"/>
            </p:cNvSpPr>
            <p:nvPr/>
          </p:nvSpPr>
          <p:spPr bwMode="auto">
            <a:xfrm>
              <a:off x="2675" y="1968"/>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5" name="Rectangle 221"/>
            <p:cNvSpPr>
              <a:spLocks noChangeArrowheads="1"/>
            </p:cNvSpPr>
            <p:nvPr/>
          </p:nvSpPr>
          <p:spPr bwMode="auto">
            <a:xfrm>
              <a:off x="2690" y="1976"/>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6" name="Rectangle 222"/>
            <p:cNvSpPr>
              <a:spLocks noChangeArrowheads="1"/>
            </p:cNvSpPr>
            <p:nvPr/>
          </p:nvSpPr>
          <p:spPr bwMode="auto">
            <a:xfrm>
              <a:off x="2704" y="1990"/>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7" name="Rectangle 223"/>
            <p:cNvSpPr>
              <a:spLocks noChangeArrowheads="1"/>
            </p:cNvSpPr>
            <p:nvPr/>
          </p:nvSpPr>
          <p:spPr bwMode="auto">
            <a:xfrm>
              <a:off x="2719" y="1998"/>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8" name="Rectangle 224"/>
            <p:cNvSpPr>
              <a:spLocks noChangeArrowheads="1"/>
            </p:cNvSpPr>
            <p:nvPr/>
          </p:nvSpPr>
          <p:spPr bwMode="auto">
            <a:xfrm>
              <a:off x="2733" y="2005"/>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19" name="Rectangle 225"/>
            <p:cNvSpPr>
              <a:spLocks noChangeArrowheads="1"/>
            </p:cNvSpPr>
            <p:nvPr/>
          </p:nvSpPr>
          <p:spPr bwMode="auto">
            <a:xfrm>
              <a:off x="2748" y="2012"/>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0" name="Rectangle 226"/>
            <p:cNvSpPr>
              <a:spLocks noChangeArrowheads="1"/>
            </p:cNvSpPr>
            <p:nvPr/>
          </p:nvSpPr>
          <p:spPr bwMode="auto">
            <a:xfrm>
              <a:off x="2763" y="2019"/>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1" name="Rectangle 227"/>
            <p:cNvSpPr>
              <a:spLocks noChangeArrowheads="1"/>
            </p:cNvSpPr>
            <p:nvPr/>
          </p:nvSpPr>
          <p:spPr bwMode="auto">
            <a:xfrm>
              <a:off x="2777" y="2027"/>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2" name="Rectangle 228"/>
            <p:cNvSpPr>
              <a:spLocks noChangeArrowheads="1"/>
            </p:cNvSpPr>
            <p:nvPr/>
          </p:nvSpPr>
          <p:spPr bwMode="auto">
            <a:xfrm>
              <a:off x="2792" y="2034"/>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3" name="Rectangle 229"/>
            <p:cNvSpPr>
              <a:spLocks noChangeArrowheads="1"/>
            </p:cNvSpPr>
            <p:nvPr/>
          </p:nvSpPr>
          <p:spPr bwMode="auto">
            <a:xfrm>
              <a:off x="2806" y="2041"/>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4" name="Rectangle 230"/>
            <p:cNvSpPr>
              <a:spLocks noChangeArrowheads="1"/>
            </p:cNvSpPr>
            <p:nvPr/>
          </p:nvSpPr>
          <p:spPr bwMode="auto">
            <a:xfrm>
              <a:off x="2814" y="2049"/>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5" name="Rectangle 231"/>
            <p:cNvSpPr>
              <a:spLocks noChangeArrowheads="1"/>
            </p:cNvSpPr>
            <p:nvPr/>
          </p:nvSpPr>
          <p:spPr bwMode="auto">
            <a:xfrm>
              <a:off x="2828" y="2056"/>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6" name="Rectangle 232"/>
            <p:cNvSpPr>
              <a:spLocks noChangeArrowheads="1"/>
            </p:cNvSpPr>
            <p:nvPr/>
          </p:nvSpPr>
          <p:spPr bwMode="auto">
            <a:xfrm>
              <a:off x="2835" y="2056"/>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7" name="Rectangle 233"/>
            <p:cNvSpPr>
              <a:spLocks noChangeArrowheads="1"/>
            </p:cNvSpPr>
            <p:nvPr/>
          </p:nvSpPr>
          <p:spPr bwMode="auto">
            <a:xfrm>
              <a:off x="2850" y="2063"/>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8" name="Rectangle 234"/>
            <p:cNvSpPr>
              <a:spLocks noChangeArrowheads="1"/>
            </p:cNvSpPr>
            <p:nvPr/>
          </p:nvSpPr>
          <p:spPr bwMode="auto">
            <a:xfrm>
              <a:off x="2857" y="2070"/>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29" name="Rectangle 235"/>
            <p:cNvSpPr>
              <a:spLocks noChangeArrowheads="1"/>
            </p:cNvSpPr>
            <p:nvPr/>
          </p:nvSpPr>
          <p:spPr bwMode="auto">
            <a:xfrm>
              <a:off x="2872" y="2078"/>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0" name="Rectangle 236"/>
            <p:cNvSpPr>
              <a:spLocks noChangeArrowheads="1"/>
            </p:cNvSpPr>
            <p:nvPr/>
          </p:nvSpPr>
          <p:spPr bwMode="auto">
            <a:xfrm>
              <a:off x="2879" y="2085"/>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1" name="Rectangle 237"/>
            <p:cNvSpPr>
              <a:spLocks noChangeArrowheads="1"/>
            </p:cNvSpPr>
            <p:nvPr/>
          </p:nvSpPr>
          <p:spPr bwMode="auto">
            <a:xfrm>
              <a:off x="2894" y="2085"/>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2" name="Rectangle 238"/>
            <p:cNvSpPr>
              <a:spLocks noChangeArrowheads="1"/>
            </p:cNvSpPr>
            <p:nvPr/>
          </p:nvSpPr>
          <p:spPr bwMode="auto">
            <a:xfrm>
              <a:off x="2901" y="2092"/>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3" name="Rectangle 239"/>
            <p:cNvSpPr>
              <a:spLocks noChangeArrowheads="1"/>
            </p:cNvSpPr>
            <p:nvPr/>
          </p:nvSpPr>
          <p:spPr bwMode="auto">
            <a:xfrm>
              <a:off x="2908" y="2100"/>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4" name="Rectangle 240"/>
            <p:cNvSpPr>
              <a:spLocks noChangeArrowheads="1"/>
            </p:cNvSpPr>
            <p:nvPr/>
          </p:nvSpPr>
          <p:spPr bwMode="auto">
            <a:xfrm>
              <a:off x="2923" y="2107"/>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5" name="Rectangle 241"/>
            <p:cNvSpPr>
              <a:spLocks noChangeArrowheads="1"/>
            </p:cNvSpPr>
            <p:nvPr/>
          </p:nvSpPr>
          <p:spPr bwMode="auto">
            <a:xfrm>
              <a:off x="2930" y="2107"/>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6" name="Rectangle 242"/>
            <p:cNvSpPr>
              <a:spLocks noChangeArrowheads="1"/>
            </p:cNvSpPr>
            <p:nvPr/>
          </p:nvSpPr>
          <p:spPr bwMode="auto">
            <a:xfrm>
              <a:off x="2937" y="2114"/>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7" name="Rectangle 243"/>
            <p:cNvSpPr>
              <a:spLocks noChangeArrowheads="1"/>
            </p:cNvSpPr>
            <p:nvPr/>
          </p:nvSpPr>
          <p:spPr bwMode="auto">
            <a:xfrm>
              <a:off x="2945" y="2121"/>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8" name="Rectangle 244"/>
            <p:cNvSpPr>
              <a:spLocks noChangeArrowheads="1"/>
            </p:cNvSpPr>
            <p:nvPr/>
          </p:nvSpPr>
          <p:spPr bwMode="auto">
            <a:xfrm>
              <a:off x="2952" y="2129"/>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39" name="Rectangle 245"/>
            <p:cNvSpPr>
              <a:spLocks noChangeArrowheads="1"/>
            </p:cNvSpPr>
            <p:nvPr/>
          </p:nvSpPr>
          <p:spPr bwMode="auto">
            <a:xfrm>
              <a:off x="2959" y="2129"/>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0" name="Rectangle 246"/>
            <p:cNvSpPr>
              <a:spLocks noChangeArrowheads="1"/>
            </p:cNvSpPr>
            <p:nvPr/>
          </p:nvSpPr>
          <p:spPr bwMode="auto">
            <a:xfrm>
              <a:off x="2981" y="2136"/>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1" name="Rectangle 247"/>
            <p:cNvSpPr>
              <a:spLocks noChangeArrowheads="1"/>
            </p:cNvSpPr>
            <p:nvPr/>
          </p:nvSpPr>
          <p:spPr bwMode="auto">
            <a:xfrm>
              <a:off x="2988" y="2143"/>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2" name="Rectangle 248"/>
            <p:cNvSpPr>
              <a:spLocks noChangeArrowheads="1"/>
            </p:cNvSpPr>
            <p:nvPr/>
          </p:nvSpPr>
          <p:spPr bwMode="auto">
            <a:xfrm>
              <a:off x="2996" y="2143"/>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3" name="Rectangle 249"/>
            <p:cNvSpPr>
              <a:spLocks noChangeArrowheads="1"/>
            </p:cNvSpPr>
            <p:nvPr/>
          </p:nvSpPr>
          <p:spPr bwMode="auto">
            <a:xfrm>
              <a:off x="3003" y="2151"/>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4" name="Rectangle 250"/>
            <p:cNvSpPr>
              <a:spLocks noChangeArrowheads="1"/>
            </p:cNvSpPr>
            <p:nvPr/>
          </p:nvSpPr>
          <p:spPr bwMode="auto">
            <a:xfrm>
              <a:off x="3010" y="2158"/>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5" name="Rectangle 251"/>
            <p:cNvSpPr>
              <a:spLocks noChangeArrowheads="1"/>
            </p:cNvSpPr>
            <p:nvPr/>
          </p:nvSpPr>
          <p:spPr bwMode="auto">
            <a:xfrm>
              <a:off x="3018" y="2158"/>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6" name="Rectangle 252"/>
            <p:cNvSpPr>
              <a:spLocks noChangeArrowheads="1"/>
            </p:cNvSpPr>
            <p:nvPr/>
          </p:nvSpPr>
          <p:spPr bwMode="auto">
            <a:xfrm>
              <a:off x="3025" y="2165"/>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7" name="Rectangle 253"/>
            <p:cNvSpPr>
              <a:spLocks noChangeArrowheads="1"/>
            </p:cNvSpPr>
            <p:nvPr/>
          </p:nvSpPr>
          <p:spPr bwMode="auto">
            <a:xfrm>
              <a:off x="3032" y="2172"/>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8" name="Rectangle 254"/>
            <p:cNvSpPr>
              <a:spLocks noChangeArrowheads="1"/>
            </p:cNvSpPr>
            <p:nvPr/>
          </p:nvSpPr>
          <p:spPr bwMode="auto">
            <a:xfrm>
              <a:off x="3039" y="2180"/>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49" name="Rectangle 255"/>
            <p:cNvSpPr>
              <a:spLocks noChangeArrowheads="1"/>
            </p:cNvSpPr>
            <p:nvPr/>
          </p:nvSpPr>
          <p:spPr bwMode="auto">
            <a:xfrm>
              <a:off x="3047" y="2180"/>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0" name="Rectangle 256"/>
            <p:cNvSpPr>
              <a:spLocks noChangeArrowheads="1"/>
            </p:cNvSpPr>
            <p:nvPr/>
          </p:nvSpPr>
          <p:spPr bwMode="auto">
            <a:xfrm>
              <a:off x="3054" y="2180"/>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1" name="Rectangle 257"/>
            <p:cNvSpPr>
              <a:spLocks noChangeArrowheads="1"/>
            </p:cNvSpPr>
            <p:nvPr/>
          </p:nvSpPr>
          <p:spPr bwMode="auto">
            <a:xfrm>
              <a:off x="3054" y="2187"/>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2" name="Rectangle 258"/>
            <p:cNvSpPr>
              <a:spLocks noChangeArrowheads="1"/>
            </p:cNvSpPr>
            <p:nvPr/>
          </p:nvSpPr>
          <p:spPr bwMode="auto">
            <a:xfrm>
              <a:off x="3061" y="2187"/>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3" name="Rectangle 259"/>
            <p:cNvSpPr>
              <a:spLocks noChangeArrowheads="1"/>
            </p:cNvSpPr>
            <p:nvPr/>
          </p:nvSpPr>
          <p:spPr bwMode="auto">
            <a:xfrm>
              <a:off x="3069" y="2194"/>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4" name="Rectangle 260"/>
            <p:cNvSpPr>
              <a:spLocks noChangeArrowheads="1"/>
            </p:cNvSpPr>
            <p:nvPr/>
          </p:nvSpPr>
          <p:spPr bwMode="auto">
            <a:xfrm>
              <a:off x="3076" y="2194"/>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5" name="Rectangle 261"/>
            <p:cNvSpPr>
              <a:spLocks noChangeArrowheads="1"/>
            </p:cNvSpPr>
            <p:nvPr/>
          </p:nvSpPr>
          <p:spPr bwMode="auto">
            <a:xfrm>
              <a:off x="3083" y="2194"/>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6" name="Rectangle 262"/>
            <p:cNvSpPr>
              <a:spLocks noChangeArrowheads="1"/>
            </p:cNvSpPr>
            <p:nvPr/>
          </p:nvSpPr>
          <p:spPr bwMode="auto">
            <a:xfrm>
              <a:off x="3090" y="2202"/>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7" name="Rectangle 263"/>
            <p:cNvSpPr>
              <a:spLocks noChangeArrowheads="1"/>
            </p:cNvSpPr>
            <p:nvPr/>
          </p:nvSpPr>
          <p:spPr bwMode="auto">
            <a:xfrm>
              <a:off x="3098" y="2202"/>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8" name="Rectangle 264"/>
            <p:cNvSpPr>
              <a:spLocks noChangeArrowheads="1"/>
            </p:cNvSpPr>
            <p:nvPr/>
          </p:nvSpPr>
          <p:spPr bwMode="auto">
            <a:xfrm>
              <a:off x="3112" y="2209"/>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59" name="Rectangle 265"/>
            <p:cNvSpPr>
              <a:spLocks noChangeArrowheads="1"/>
            </p:cNvSpPr>
            <p:nvPr/>
          </p:nvSpPr>
          <p:spPr bwMode="auto">
            <a:xfrm>
              <a:off x="3120" y="2209"/>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0" name="Rectangle 266"/>
            <p:cNvSpPr>
              <a:spLocks noChangeArrowheads="1"/>
            </p:cNvSpPr>
            <p:nvPr/>
          </p:nvSpPr>
          <p:spPr bwMode="auto">
            <a:xfrm>
              <a:off x="3127" y="2216"/>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1" name="Rectangle 267"/>
            <p:cNvSpPr>
              <a:spLocks noChangeArrowheads="1"/>
            </p:cNvSpPr>
            <p:nvPr/>
          </p:nvSpPr>
          <p:spPr bwMode="auto">
            <a:xfrm>
              <a:off x="3134" y="2223"/>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2" name="Rectangle 268"/>
            <p:cNvSpPr>
              <a:spLocks noChangeArrowheads="1"/>
            </p:cNvSpPr>
            <p:nvPr/>
          </p:nvSpPr>
          <p:spPr bwMode="auto">
            <a:xfrm>
              <a:off x="3141" y="2223"/>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3" name="Rectangle 269"/>
            <p:cNvSpPr>
              <a:spLocks noChangeArrowheads="1"/>
            </p:cNvSpPr>
            <p:nvPr/>
          </p:nvSpPr>
          <p:spPr bwMode="auto">
            <a:xfrm>
              <a:off x="3149" y="2223"/>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4" name="Rectangle 270"/>
            <p:cNvSpPr>
              <a:spLocks noChangeArrowheads="1"/>
            </p:cNvSpPr>
            <p:nvPr/>
          </p:nvSpPr>
          <p:spPr bwMode="auto">
            <a:xfrm>
              <a:off x="3156" y="2231"/>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5" name="Rectangle 271"/>
            <p:cNvSpPr>
              <a:spLocks noChangeArrowheads="1"/>
            </p:cNvSpPr>
            <p:nvPr/>
          </p:nvSpPr>
          <p:spPr bwMode="auto">
            <a:xfrm>
              <a:off x="3163" y="2231"/>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6" name="Rectangle 272"/>
            <p:cNvSpPr>
              <a:spLocks noChangeArrowheads="1"/>
            </p:cNvSpPr>
            <p:nvPr/>
          </p:nvSpPr>
          <p:spPr bwMode="auto">
            <a:xfrm>
              <a:off x="3163" y="2238"/>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7" name="Rectangle 273"/>
            <p:cNvSpPr>
              <a:spLocks noChangeArrowheads="1"/>
            </p:cNvSpPr>
            <p:nvPr/>
          </p:nvSpPr>
          <p:spPr bwMode="auto">
            <a:xfrm>
              <a:off x="3171" y="2238"/>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8" name="Rectangle 274"/>
            <p:cNvSpPr>
              <a:spLocks noChangeArrowheads="1"/>
            </p:cNvSpPr>
            <p:nvPr/>
          </p:nvSpPr>
          <p:spPr bwMode="auto">
            <a:xfrm>
              <a:off x="3178" y="2245"/>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69" name="Rectangle 275"/>
            <p:cNvSpPr>
              <a:spLocks noChangeArrowheads="1"/>
            </p:cNvSpPr>
            <p:nvPr/>
          </p:nvSpPr>
          <p:spPr bwMode="auto">
            <a:xfrm>
              <a:off x="3185" y="2245"/>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0" name="Rectangle 276"/>
            <p:cNvSpPr>
              <a:spLocks noChangeArrowheads="1"/>
            </p:cNvSpPr>
            <p:nvPr/>
          </p:nvSpPr>
          <p:spPr bwMode="auto">
            <a:xfrm>
              <a:off x="3185" y="2253"/>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1" name="Rectangle 277"/>
            <p:cNvSpPr>
              <a:spLocks noChangeArrowheads="1"/>
            </p:cNvSpPr>
            <p:nvPr/>
          </p:nvSpPr>
          <p:spPr bwMode="auto">
            <a:xfrm>
              <a:off x="3200" y="2253"/>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2" name="Rectangle 278"/>
            <p:cNvSpPr>
              <a:spLocks noChangeArrowheads="1"/>
            </p:cNvSpPr>
            <p:nvPr/>
          </p:nvSpPr>
          <p:spPr bwMode="auto">
            <a:xfrm>
              <a:off x="3207" y="2260"/>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3" name="Rectangle 279"/>
            <p:cNvSpPr>
              <a:spLocks noChangeArrowheads="1"/>
            </p:cNvSpPr>
            <p:nvPr/>
          </p:nvSpPr>
          <p:spPr bwMode="auto">
            <a:xfrm>
              <a:off x="3214" y="2260"/>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4" name="Rectangle 280"/>
            <p:cNvSpPr>
              <a:spLocks noChangeArrowheads="1"/>
            </p:cNvSpPr>
            <p:nvPr/>
          </p:nvSpPr>
          <p:spPr bwMode="auto">
            <a:xfrm>
              <a:off x="3222" y="2267"/>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5" name="Rectangle 281"/>
            <p:cNvSpPr>
              <a:spLocks noChangeArrowheads="1"/>
            </p:cNvSpPr>
            <p:nvPr/>
          </p:nvSpPr>
          <p:spPr bwMode="auto">
            <a:xfrm>
              <a:off x="3229" y="2274"/>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6" name="Rectangle 282"/>
            <p:cNvSpPr>
              <a:spLocks noChangeArrowheads="1"/>
            </p:cNvSpPr>
            <p:nvPr/>
          </p:nvSpPr>
          <p:spPr bwMode="auto">
            <a:xfrm>
              <a:off x="3236" y="2274"/>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7" name="Rectangle 283"/>
            <p:cNvSpPr>
              <a:spLocks noChangeArrowheads="1"/>
            </p:cNvSpPr>
            <p:nvPr/>
          </p:nvSpPr>
          <p:spPr bwMode="auto">
            <a:xfrm>
              <a:off x="3243" y="2274"/>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8" name="Rectangle 284"/>
            <p:cNvSpPr>
              <a:spLocks noChangeArrowheads="1"/>
            </p:cNvSpPr>
            <p:nvPr/>
          </p:nvSpPr>
          <p:spPr bwMode="auto">
            <a:xfrm>
              <a:off x="3243" y="2282"/>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79" name="Rectangle 285"/>
            <p:cNvSpPr>
              <a:spLocks noChangeArrowheads="1"/>
            </p:cNvSpPr>
            <p:nvPr/>
          </p:nvSpPr>
          <p:spPr bwMode="auto">
            <a:xfrm>
              <a:off x="3251" y="2282"/>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0" name="Rectangle 286"/>
            <p:cNvSpPr>
              <a:spLocks noChangeArrowheads="1"/>
            </p:cNvSpPr>
            <p:nvPr/>
          </p:nvSpPr>
          <p:spPr bwMode="auto">
            <a:xfrm>
              <a:off x="3258" y="2282"/>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1" name="Rectangle 287"/>
            <p:cNvSpPr>
              <a:spLocks noChangeArrowheads="1"/>
            </p:cNvSpPr>
            <p:nvPr/>
          </p:nvSpPr>
          <p:spPr bwMode="auto">
            <a:xfrm>
              <a:off x="3265" y="2282"/>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2" name="Rectangle 288"/>
            <p:cNvSpPr>
              <a:spLocks noChangeArrowheads="1"/>
            </p:cNvSpPr>
            <p:nvPr/>
          </p:nvSpPr>
          <p:spPr bwMode="auto">
            <a:xfrm>
              <a:off x="3273" y="2289"/>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3" name="Rectangle 289"/>
            <p:cNvSpPr>
              <a:spLocks noChangeArrowheads="1"/>
            </p:cNvSpPr>
            <p:nvPr/>
          </p:nvSpPr>
          <p:spPr bwMode="auto">
            <a:xfrm>
              <a:off x="3280" y="2289"/>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4" name="Rectangle 290"/>
            <p:cNvSpPr>
              <a:spLocks noChangeArrowheads="1"/>
            </p:cNvSpPr>
            <p:nvPr/>
          </p:nvSpPr>
          <p:spPr bwMode="auto">
            <a:xfrm>
              <a:off x="3280" y="2296"/>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5" name="Rectangle 291"/>
            <p:cNvSpPr>
              <a:spLocks noChangeArrowheads="1"/>
            </p:cNvSpPr>
            <p:nvPr/>
          </p:nvSpPr>
          <p:spPr bwMode="auto">
            <a:xfrm>
              <a:off x="3287" y="2296"/>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6" name="Rectangle 292"/>
            <p:cNvSpPr>
              <a:spLocks noChangeArrowheads="1"/>
            </p:cNvSpPr>
            <p:nvPr/>
          </p:nvSpPr>
          <p:spPr bwMode="auto">
            <a:xfrm>
              <a:off x="3294" y="2304"/>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7" name="Rectangle 293"/>
            <p:cNvSpPr>
              <a:spLocks noChangeArrowheads="1"/>
            </p:cNvSpPr>
            <p:nvPr/>
          </p:nvSpPr>
          <p:spPr bwMode="auto">
            <a:xfrm>
              <a:off x="3309" y="2304"/>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8" name="Rectangle 294"/>
            <p:cNvSpPr>
              <a:spLocks noChangeArrowheads="1"/>
            </p:cNvSpPr>
            <p:nvPr/>
          </p:nvSpPr>
          <p:spPr bwMode="auto">
            <a:xfrm>
              <a:off x="3316" y="2304"/>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89" name="Rectangle 295"/>
            <p:cNvSpPr>
              <a:spLocks noChangeArrowheads="1"/>
            </p:cNvSpPr>
            <p:nvPr/>
          </p:nvSpPr>
          <p:spPr bwMode="auto">
            <a:xfrm>
              <a:off x="3316" y="2311"/>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0" name="Rectangle 296"/>
            <p:cNvSpPr>
              <a:spLocks noChangeArrowheads="1"/>
            </p:cNvSpPr>
            <p:nvPr/>
          </p:nvSpPr>
          <p:spPr bwMode="auto">
            <a:xfrm>
              <a:off x="3324" y="2311"/>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1" name="Rectangle 297"/>
            <p:cNvSpPr>
              <a:spLocks noChangeArrowheads="1"/>
            </p:cNvSpPr>
            <p:nvPr/>
          </p:nvSpPr>
          <p:spPr bwMode="auto">
            <a:xfrm>
              <a:off x="3331" y="2318"/>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2" name="Rectangle 298"/>
            <p:cNvSpPr>
              <a:spLocks noChangeArrowheads="1"/>
            </p:cNvSpPr>
            <p:nvPr/>
          </p:nvSpPr>
          <p:spPr bwMode="auto">
            <a:xfrm>
              <a:off x="3345" y="2325"/>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3" name="Rectangle 299"/>
            <p:cNvSpPr>
              <a:spLocks noChangeArrowheads="1"/>
            </p:cNvSpPr>
            <p:nvPr/>
          </p:nvSpPr>
          <p:spPr bwMode="auto">
            <a:xfrm>
              <a:off x="3353" y="2325"/>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4" name="Rectangle 300"/>
            <p:cNvSpPr>
              <a:spLocks noChangeArrowheads="1"/>
            </p:cNvSpPr>
            <p:nvPr/>
          </p:nvSpPr>
          <p:spPr bwMode="auto">
            <a:xfrm>
              <a:off x="3360" y="2333"/>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5" name="Rectangle 301"/>
            <p:cNvSpPr>
              <a:spLocks noChangeArrowheads="1"/>
            </p:cNvSpPr>
            <p:nvPr/>
          </p:nvSpPr>
          <p:spPr bwMode="auto">
            <a:xfrm>
              <a:off x="3375" y="2333"/>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6" name="Rectangle 302"/>
            <p:cNvSpPr>
              <a:spLocks noChangeArrowheads="1"/>
            </p:cNvSpPr>
            <p:nvPr/>
          </p:nvSpPr>
          <p:spPr bwMode="auto">
            <a:xfrm>
              <a:off x="3382" y="2333"/>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7" name="Rectangle 303"/>
            <p:cNvSpPr>
              <a:spLocks noChangeArrowheads="1"/>
            </p:cNvSpPr>
            <p:nvPr/>
          </p:nvSpPr>
          <p:spPr bwMode="auto">
            <a:xfrm>
              <a:off x="3396" y="2340"/>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8" name="Rectangle 304"/>
            <p:cNvSpPr>
              <a:spLocks noChangeArrowheads="1"/>
            </p:cNvSpPr>
            <p:nvPr/>
          </p:nvSpPr>
          <p:spPr bwMode="auto">
            <a:xfrm>
              <a:off x="3404" y="2340"/>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999" name="Rectangle 305"/>
            <p:cNvSpPr>
              <a:spLocks noChangeArrowheads="1"/>
            </p:cNvSpPr>
            <p:nvPr/>
          </p:nvSpPr>
          <p:spPr bwMode="auto">
            <a:xfrm>
              <a:off x="3404" y="2347"/>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0" name="Rectangle 306"/>
            <p:cNvSpPr>
              <a:spLocks noChangeArrowheads="1"/>
            </p:cNvSpPr>
            <p:nvPr/>
          </p:nvSpPr>
          <p:spPr bwMode="auto">
            <a:xfrm>
              <a:off x="3411" y="2347"/>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1" name="Rectangle 307"/>
            <p:cNvSpPr>
              <a:spLocks noChangeArrowheads="1"/>
            </p:cNvSpPr>
            <p:nvPr/>
          </p:nvSpPr>
          <p:spPr bwMode="auto">
            <a:xfrm>
              <a:off x="3411" y="2355"/>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2" name="Rectangle 308"/>
            <p:cNvSpPr>
              <a:spLocks noChangeArrowheads="1"/>
            </p:cNvSpPr>
            <p:nvPr/>
          </p:nvSpPr>
          <p:spPr bwMode="auto">
            <a:xfrm>
              <a:off x="3418" y="2355"/>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3" name="Rectangle 309"/>
            <p:cNvSpPr>
              <a:spLocks noChangeArrowheads="1"/>
            </p:cNvSpPr>
            <p:nvPr/>
          </p:nvSpPr>
          <p:spPr bwMode="auto">
            <a:xfrm>
              <a:off x="3433" y="2362"/>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4" name="Rectangle 310"/>
            <p:cNvSpPr>
              <a:spLocks noChangeArrowheads="1"/>
            </p:cNvSpPr>
            <p:nvPr/>
          </p:nvSpPr>
          <p:spPr bwMode="auto">
            <a:xfrm>
              <a:off x="3447" y="2362"/>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5" name="Rectangle 311"/>
            <p:cNvSpPr>
              <a:spLocks noChangeArrowheads="1"/>
            </p:cNvSpPr>
            <p:nvPr/>
          </p:nvSpPr>
          <p:spPr bwMode="auto">
            <a:xfrm>
              <a:off x="3462" y="2369"/>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6" name="Rectangle 312"/>
            <p:cNvSpPr>
              <a:spLocks noChangeArrowheads="1"/>
            </p:cNvSpPr>
            <p:nvPr/>
          </p:nvSpPr>
          <p:spPr bwMode="auto">
            <a:xfrm>
              <a:off x="3469" y="2369"/>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7" name="Rectangle 313"/>
            <p:cNvSpPr>
              <a:spLocks noChangeArrowheads="1"/>
            </p:cNvSpPr>
            <p:nvPr/>
          </p:nvSpPr>
          <p:spPr bwMode="auto">
            <a:xfrm>
              <a:off x="3469" y="2376"/>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8" name="Rectangle 314"/>
            <p:cNvSpPr>
              <a:spLocks noChangeArrowheads="1"/>
            </p:cNvSpPr>
            <p:nvPr/>
          </p:nvSpPr>
          <p:spPr bwMode="auto">
            <a:xfrm>
              <a:off x="3477" y="2376"/>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09" name="Rectangle 315"/>
            <p:cNvSpPr>
              <a:spLocks noChangeArrowheads="1"/>
            </p:cNvSpPr>
            <p:nvPr/>
          </p:nvSpPr>
          <p:spPr bwMode="auto">
            <a:xfrm>
              <a:off x="3484" y="2376"/>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0" name="Rectangle 316"/>
            <p:cNvSpPr>
              <a:spLocks noChangeArrowheads="1"/>
            </p:cNvSpPr>
            <p:nvPr/>
          </p:nvSpPr>
          <p:spPr bwMode="auto">
            <a:xfrm>
              <a:off x="3484" y="2384"/>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1" name="Rectangle 317"/>
            <p:cNvSpPr>
              <a:spLocks noChangeArrowheads="1"/>
            </p:cNvSpPr>
            <p:nvPr/>
          </p:nvSpPr>
          <p:spPr bwMode="auto">
            <a:xfrm>
              <a:off x="3491" y="2391"/>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2" name="Rectangle 318"/>
            <p:cNvSpPr>
              <a:spLocks noChangeArrowheads="1"/>
            </p:cNvSpPr>
            <p:nvPr/>
          </p:nvSpPr>
          <p:spPr bwMode="auto">
            <a:xfrm>
              <a:off x="3506" y="2391"/>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3" name="Rectangle 319"/>
            <p:cNvSpPr>
              <a:spLocks noChangeArrowheads="1"/>
            </p:cNvSpPr>
            <p:nvPr/>
          </p:nvSpPr>
          <p:spPr bwMode="auto">
            <a:xfrm>
              <a:off x="3513" y="2391"/>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4" name="Rectangle 320"/>
            <p:cNvSpPr>
              <a:spLocks noChangeArrowheads="1"/>
            </p:cNvSpPr>
            <p:nvPr/>
          </p:nvSpPr>
          <p:spPr bwMode="auto">
            <a:xfrm>
              <a:off x="3513" y="2398"/>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5" name="Rectangle 321"/>
            <p:cNvSpPr>
              <a:spLocks noChangeArrowheads="1"/>
            </p:cNvSpPr>
            <p:nvPr/>
          </p:nvSpPr>
          <p:spPr bwMode="auto">
            <a:xfrm>
              <a:off x="3520" y="2398"/>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6" name="Rectangle 322"/>
            <p:cNvSpPr>
              <a:spLocks noChangeArrowheads="1"/>
            </p:cNvSpPr>
            <p:nvPr/>
          </p:nvSpPr>
          <p:spPr bwMode="auto">
            <a:xfrm>
              <a:off x="3520" y="2406"/>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7" name="Rectangle 323"/>
            <p:cNvSpPr>
              <a:spLocks noChangeArrowheads="1"/>
            </p:cNvSpPr>
            <p:nvPr/>
          </p:nvSpPr>
          <p:spPr bwMode="auto">
            <a:xfrm>
              <a:off x="3520" y="2413"/>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8" name="Rectangle 324"/>
            <p:cNvSpPr>
              <a:spLocks noChangeArrowheads="1"/>
            </p:cNvSpPr>
            <p:nvPr/>
          </p:nvSpPr>
          <p:spPr bwMode="auto">
            <a:xfrm>
              <a:off x="3528" y="2413"/>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19" name="Rectangle 325"/>
            <p:cNvSpPr>
              <a:spLocks noChangeArrowheads="1"/>
            </p:cNvSpPr>
            <p:nvPr/>
          </p:nvSpPr>
          <p:spPr bwMode="auto">
            <a:xfrm>
              <a:off x="3535" y="2420"/>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0" name="Rectangle 326"/>
            <p:cNvSpPr>
              <a:spLocks noChangeArrowheads="1"/>
            </p:cNvSpPr>
            <p:nvPr/>
          </p:nvSpPr>
          <p:spPr bwMode="auto">
            <a:xfrm>
              <a:off x="3542" y="2427"/>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1" name="Rectangle 327"/>
            <p:cNvSpPr>
              <a:spLocks noChangeArrowheads="1"/>
            </p:cNvSpPr>
            <p:nvPr/>
          </p:nvSpPr>
          <p:spPr bwMode="auto">
            <a:xfrm>
              <a:off x="3549" y="2435"/>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2" name="Rectangle 328"/>
            <p:cNvSpPr>
              <a:spLocks noChangeArrowheads="1"/>
            </p:cNvSpPr>
            <p:nvPr/>
          </p:nvSpPr>
          <p:spPr bwMode="auto">
            <a:xfrm>
              <a:off x="3557" y="2435"/>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3" name="Rectangle 329"/>
            <p:cNvSpPr>
              <a:spLocks noChangeArrowheads="1"/>
            </p:cNvSpPr>
            <p:nvPr/>
          </p:nvSpPr>
          <p:spPr bwMode="auto">
            <a:xfrm>
              <a:off x="3571" y="2442"/>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4" name="Rectangle 330"/>
            <p:cNvSpPr>
              <a:spLocks noChangeArrowheads="1"/>
            </p:cNvSpPr>
            <p:nvPr/>
          </p:nvSpPr>
          <p:spPr bwMode="auto">
            <a:xfrm>
              <a:off x="3579" y="2442"/>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5" name="Rectangle 331"/>
            <p:cNvSpPr>
              <a:spLocks noChangeArrowheads="1"/>
            </p:cNvSpPr>
            <p:nvPr/>
          </p:nvSpPr>
          <p:spPr bwMode="auto">
            <a:xfrm>
              <a:off x="3579" y="2449"/>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6" name="Rectangle 332"/>
            <p:cNvSpPr>
              <a:spLocks noChangeArrowheads="1"/>
            </p:cNvSpPr>
            <p:nvPr/>
          </p:nvSpPr>
          <p:spPr bwMode="auto">
            <a:xfrm>
              <a:off x="3579" y="2457"/>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7" name="Rectangle 333"/>
            <p:cNvSpPr>
              <a:spLocks noChangeArrowheads="1"/>
            </p:cNvSpPr>
            <p:nvPr/>
          </p:nvSpPr>
          <p:spPr bwMode="auto">
            <a:xfrm>
              <a:off x="3586" y="2464"/>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8" name="Rectangle 334"/>
            <p:cNvSpPr>
              <a:spLocks noChangeArrowheads="1"/>
            </p:cNvSpPr>
            <p:nvPr/>
          </p:nvSpPr>
          <p:spPr bwMode="auto">
            <a:xfrm>
              <a:off x="3630" y="2471"/>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29" name="Rectangle 335"/>
            <p:cNvSpPr>
              <a:spLocks noChangeArrowheads="1"/>
            </p:cNvSpPr>
            <p:nvPr/>
          </p:nvSpPr>
          <p:spPr bwMode="auto">
            <a:xfrm>
              <a:off x="3630" y="2478"/>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0" name="Rectangle 336"/>
            <p:cNvSpPr>
              <a:spLocks noChangeArrowheads="1"/>
            </p:cNvSpPr>
            <p:nvPr/>
          </p:nvSpPr>
          <p:spPr bwMode="auto">
            <a:xfrm>
              <a:off x="3644" y="2478"/>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1" name="Rectangle 337"/>
            <p:cNvSpPr>
              <a:spLocks noChangeArrowheads="1"/>
            </p:cNvSpPr>
            <p:nvPr/>
          </p:nvSpPr>
          <p:spPr bwMode="auto">
            <a:xfrm>
              <a:off x="3659" y="2486"/>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2" name="Rectangle 338"/>
            <p:cNvSpPr>
              <a:spLocks noChangeArrowheads="1"/>
            </p:cNvSpPr>
            <p:nvPr/>
          </p:nvSpPr>
          <p:spPr bwMode="auto">
            <a:xfrm>
              <a:off x="3666" y="2486"/>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3" name="Rectangle 339"/>
            <p:cNvSpPr>
              <a:spLocks noChangeArrowheads="1"/>
            </p:cNvSpPr>
            <p:nvPr/>
          </p:nvSpPr>
          <p:spPr bwMode="auto">
            <a:xfrm>
              <a:off x="3673" y="2493"/>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4" name="Rectangle 340"/>
            <p:cNvSpPr>
              <a:spLocks noChangeArrowheads="1"/>
            </p:cNvSpPr>
            <p:nvPr/>
          </p:nvSpPr>
          <p:spPr bwMode="auto">
            <a:xfrm>
              <a:off x="3673" y="2500"/>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5" name="Rectangle 341"/>
            <p:cNvSpPr>
              <a:spLocks noChangeArrowheads="1"/>
            </p:cNvSpPr>
            <p:nvPr/>
          </p:nvSpPr>
          <p:spPr bwMode="auto">
            <a:xfrm>
              <a:off x="3681" y="2508"/>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6" name="Rectangle 342"/>
            <p:cNvSpPr>
              <a:spLocks noChangeArrowheads="1"/>
            </p:cNvSpPr>
            <p:nvPr/>
          </p:nvSpPr>
          <p:spPr bwMode="auto">
            <a:xfrm>
              <a:off x="3695" y="2508"/>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7" name="Rectangle 343"/>
            <p:cNvSpPr>
              <a:spLocks noChangeArrowheads="1"/>
            </p:cNvSpPr>
            <p:nvPr/>
          </p:nvSpPr>
          <p:spPr bwMode="auto">
            <a:xfrm>
              <a:off x="3695" y="2515"/>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8" name="Rectangle 344"/>
            <p:cNvSpPr>
              <a:spLocks noChangeArrowheads="1"/>
            </p:cNvSpPr>
            <p:nvPr/>
          </p:nvSpPr>
          <p:spPr bwMode="auto">
            <a:xfrm>
              <a:off x="3702" y="2522"/>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39" name="Rectangle 345"/>
            <p:cNvSpPr>
              <a:spLocks noChangeArrowheads="1"/>
            </p:cNvSpPr>
            <p:nvPr/>
          </p:nvSpPr>
          <p:spPr bwMode="auto">
            <a:xfrm>
              <a:off x="3710" y="2522"/>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0" name="Rectangle 346"/>
            <p:cNvSpPr>
              <a:spLocks noChangeArrowheads="1"/>
            </p:cNvSpPr>
            <p:nvPr/>
          </p:nvSpPr>
          <p:spPr bwMode="auto">
            <a:xfrm>
              <a:off x="3710" y="2529"/>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1" name="Rectangle 347"/>
            <p:cNvSpPr>
              <a:spLocks noChangeArrowheads="1"/>
            </p:cNvSpPr>
            <p:nvPr/>
          </p:nvSpPr>
          <p:spPr bwMode="auto">
            <a:xfrm>
              <a:off x="3717" y="2529"/>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2" name="Rectangle 348"/>
            <p:cNvSpPr>
              <a:spLocks noChangeArrowheads="1"/>
            </p:cNvSpPr>
            <p:nvPr/>
          </p:nvSpPr>
          <p:spPr bwMode="auto">
            <a:xfrm>
              <a:off x="3732" y="2537"/>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3" name="Rectangle 349"/>
            <p:cNvSpPr>
              <a:spLocks noChangeArrowheads="1"/>
            </p:cNvSpPr>
            <p:nvPr/>
          </p:nvSpPr>
          <p:spPr bwMode="auto">
            <a:xfrm>
              <a:off x="3732" y="2544"/>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4" name="Rectangle 350"/>
            <p:cNvSpPr>
              <a:spLocks noChangeArrowheads="1"/>
            </p:cNvSpPr>
            <p:nvPr/>
          </p:nvSpPr>
          <p:spPr bwMode="auto">
            <a:xfrm>
              <a:off x="3739" y="2551"/>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5" name="Rectangle 351"/>
            <p:cNvSpPr>
              <a:spLocks noChangeArrowheads="1"/>
            </p:cNvSpPr>
            <p:nvPr/>
          </p:nvSpPr>
          <p:spPr bwMode="auto">
            <a:xfrm>
              <a:off x="3753" y="2566"/>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6" name="Rectangle 352"/>
            <p:cNvSpPr>
              <a:spLocks noChangeArrowheads="1"/>
            </p:cNvSpPr>
            <p:nvPr/>
          </p:nvSpPr>
          <p:spPr bwMode="auto">
            <a:xfrm>
              <a:off x="3753" y="2573"/>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7" name="Rectangle 353"/>
            <p:cNvSpPr>
              <a:spLocks noChangeArrowheads="1"/>
            </p:cNvSpPr>
            <p:nvPr/>
          </p:nvSpPr>
          <p:spPr bwMode="auto">
            <a:xfrm>
              <a:off x="3753" y="2580"/>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8" name="Rectangle 354"/>
            <p:cNvSpPr>
              <a:spLocks noChangeArrowheads="1"/>
            </p:cNvSpPr>
            <p:nvPr/>
          </p:nvSpPr>
          <p:spPr bwMode="auto">
            <a:xfrm>
              <a:off x="3783" y="2588"/>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49" name="Rectangle 355"/>
            <p:cNvSpPr>
              <a:spLocks noChangeArrowheads="1"/>
            </p:cNvSpPr>
            <p:nvPr/>
          </p:nvSpPr>
          <p:spPr bwMode="auto">
            <a:xfrm>
              <a:off x="3790" y="2595"/>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0" name="Rectangle 356"/>
            <p:cNvSpPr>
              <a:spLocks noChangeArrowheads="1"/>
            </p:cNvSpPr>
            <p:nvPr/>
          </p:nvSpPr>
          <p:spPr bwMode="auto">
            <a:xfrm>
              <a:off x="3797" y="2595"/>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1" name="Rectangle 357"/>
            <p:cNvSpPr>
              <a:spLocks noChangeArrowheads="1"/>
            </p:cNvSpPr>
            <p:nvPr/>
          </p:nvSpPr>
          <p:spPr bwMode="auto">
            <a:xfrm>
              <a:off x="3812" y="2602"/>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2" name="Rectangle 358"/>
            <p:cNvSpPr>
              <a:spLocks noChangeArrowheads="1"/>
            </p:cNvSpPr>
            <p:nvPr/>
          </p:nvSpPr>
          <p:spPr bwMode="auto">
            <a:xfrm>
              <a:off x="3819" y="2610"/>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3" name="Rectangle 359"/>
            <p:cNvSpPr>
              <a:spLocks noChangeArrowheads="1"/>
            </p:cNvSpPr>
            <p:nvPr/>
          </p:nvSpPr>
          <p:spPr bwMode="auto">
            <a:xfrm>
              <a:off x="3819" y="2617"/>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4" name="Rectangle 360"/>
            <p:cNvSpPr>
              <a:spLocks noChangeArrowheads="1"/>
            </p:cNvSpPr>
            <p:nvPr/>
          </p:nvSpPr>
          <p:spPr bwMode="auto">
            <a:xfrm>
              <a:off x="3819" y="2624"/>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5" name="Rectangle 361"/>
            <p:cNvSpPr>
              <a:spLocks noChangeArrowheads="1"/>
            </p:cNvSpPr>
            <p:nvPr/>
          </p:nvSpPr>
          <p:spPr bwMode="auto">
            <a:xfrm>
              <a:off x="3826" y="2631"/>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6" name="Rectangle 362"/>
            <p:cNvSpPr>
              <a:spLocks noChangeArrowheads="1"/>
            </p:cNvSpPr>
            <p:nvPr/>
          </p:nvSpPr>
          <p:spPr bwMode="auto">
            <a:xfrm>
              <a:off x="3834" y="2639"/>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7" name="Rectangle 363"/>
            <p:cNvSpPr>
              <a:spLocks noChangeArrowheads="1"/>
            </p:cNvSpPr>
            <p:nvPr/>
          </p:nvSpPr>
          <p:spPr bwMode="auto">
            <a:xfrm>
              <a:off x="3834" y="2646"/>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8" name="Rectangle 364"/>
            <p:cNvSpPr>
              <a:spLocks noChangeArrowheads="1"/>
            </p:cNvSpPr>
            <p:nvPr/>
          </p:nvSpPr>
          <p:spPr bwMode="auto">
            <a:xfrm>
              <a:off x="3841" y="2653"/>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59" name="Rectangle 365"/>
            <p:cNvSpPr>
              <a:spLocks noChangeArrowheads="1"/>
            </p:cNvSpPr>
            <p:nvPr/>
          </p:nvSpPr>
          <p:spPr bwMode="auto">
            <a:xfrm>
              <a:off x="3841" y="2661"/>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0" name="Rectangle 366"/>
            <p:cNvSpPr>
              <a:spLocks noChangeArrowheads="1"/>
            </p:cNvSpPr>
            <p:nvPr/>
          </p:nvSpPr>
          <p:spPr bwMode="auto">
            <a:xfrm>
              <a:off x="3863" y="2668"/>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1" name="Rectangle 367"/>
            <p:cNvSpPr>
              <a:spLocks noChangeArrowheads="1"/>
            </p:cNvSpPr>
            <p:nvPr/>
          </p:nvSpPr>
          <p:spPr bwMode="auto">
            <a:xfrm>
              <a:off x="3870" y="2675"/>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2" name="Rectangle 368"/>
            <p:cNvSpPr>
              <a:spLocks noChangeArrowheads="1"/>
            </p:cNvSpPr>
            <p:nvPr/>
          </p:nvSpPr>
          <p:spPr bwMode="auto">
            <a:xfrm>
              <a:off x="3877" y="2682"/>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3" name="Rectangle 369"/>
            <p:cNvSpPr>
              <a:spLocks noChangeArrowheads="1"/>
            </p:cNvSpPr>
            <p:nvPr/>
          </p:nvSpPr>
          <p:spPr bwMode="auto">
            <a:xfrm>
              <a:off x="3877" y="2690"/>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4" name="Rectangle 370"/>
            <p:cNvSpPr>
              <a:spLocks noChangeArrowheads="1"/>
            </p:cNvSpPr>
            <p:nvPr/>
          </p:nvSpPr>
          <p:spPr bwMode="auto">
            <a:xfrm>
              <a:off x="3885" y="2704"/>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5" name="Rectangle 371"/>
            <p:cNvSpPr>
              <a:spLocks noChangeArrowheads="1"/>
            </p:cNvSpPr>
            <p:nvPr/>
          </p:nvSpPr>
          <p:spPr bwMode="auto">
            <a:xfrm>
              <a:off x="3892" y="2712"/>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6" name="Rectangle 372"/>
            <p:cNvSpPr>
              <a:spLocks noChangeArrowheads="1"/>
            </p:cNvSpPr>
            <p:nvPr/>
          </p:nvSpPr>
          <p:spPr bwMode="auto">
            <a:xfrm>
              <a:off x="3914" y="2719"/>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7" name="Rectangle 373"/>
            <p:cNvSpPr>
              <a:spLocks noChangeArrowheads="1"/>
            </p:cNvSpPr>
            <p:nvPr/>
          </p:nvSpPr>
          <p:spPr bwMode="auto">
            <a:xfrm>
              <a:off x="3914" y="2733"/>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8" name="Rectangle 374"/>
            <p:cNvSpPr>
              <a:spLocks noChangeArrowheads="1"/>
            </p:cNvSpPr>
            <p:nvPr/>
          </p:nvSpPr>
          <p:spPr bwMode="auto">
            <a:xfrm>
              <a:off x="3914" y="2741"/>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69" name="Rectangle 375"/>
            <p:cNvSpPr>
              <a:spLocks noChangeArrowheads="1"/>
            </p:cNvSpPr>
            <p:nvPr/>
          </p:nvSpPr>
          <p:spPr bwMode="auto">
            <a:xfrm>
              <a:off x="3914" y="2755"/>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0" name="Rectangle 376"/>
            <p:cNvSpPr>
              <a:spLocks noChangeArrowheads="1"/>
            </p:cNvSpPr>
            <p:nvPr/>
          </p:nvSpPr>
          <p:spPr bwMode="auto">
            <a:xfrm>
              <a:off x="3928" y="2763"/>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1" name="Rectangle 377"/>
            <p:cNvSpPr>
              <a:spLocks noChangeArrowheads="1"/>
            </p:cNvSpPr>
            <p:nvPr/>
          </p:nvSpPr>
          <p:spPr bwMode="auto">
            <a:xfrm>
              <a:off x="3936" y="2777"/>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2" name="Rectangle 378"/>
            <p:cNvSpPr>
              <a:spLocks noChangeArrowheads="1"/>
            </p:cNvSpPr>
            <p:nvPr/>
          </p:nvSpPr>
          <p:spPr bwMode="auto">
            <a:xfrm>
              <a:off x="3957" y="2792"/>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3" name="Rectangle 379"/>
            <p:cNvSpPr>
              <a:spLocks noChangeArrowheads="1"/>
            </p:cNvSpPr>
            <p:nvPr/>
          </p:nvSpPr>
          <p:spPr bwMode="auto">
            <a:xfrm>
              <a:off x="4030" y="2799"/>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4" name="Rectangle 380"/>
            <p:cNvSpPr>
              <a:spLocks noChangeArrowheads="1"/>
            </p:cNvSpPr>
            <p:nvPr/>
          </p:nvSpPr>
          <p:spPr bwMode="auto">
            <a:xfrm>
              <a:off x="4045" y="2814"/>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5" name="Rectangle 381"/>
            <p:cNvSpPr>
              <a:spLocks noChangeArrowheads="1"/>
            </p:cNvSpPr>
            <p:nvPr/>
          </p:nvSpPr>
          <p:spPr bwMode="auto">
            <a:xfrm>
              <a:off x="4052" y="2828"/>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6" name="Rectangle 382"/>
            <p:cNvSpPr>
              <a:spLocks noChangeArrowheads="1"/>
            </p:cNvSpPr>
            <p:nvPr/>
          </p:nvSpPr>
          <p:spPr bwMode="auto">
            <a:xfrm>
              <a:off x="4052" y="2843"/>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7" name="Rectangle 383"/>
            <p:cNvSpPr>
              <a:spLocks noChangeArrowheads="1"/>
            </p:cNvSpPr>
            <p:nvPr/>
          </p:nvSpPr>
          <p:spPr bwMode="auto">
            <a:xfrm>
              <a:off x="4067" y="2865"/>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8" name="Rectangle 384"/>
            <p:cNvSpPr>
              <a:spLocks noChangeArrowheads="1"/>
            </p:cNvSpPr>
            <p:nvPr/>
          </p:nvSpPr>
          <p:spPr bwMode="auto">
            <a:xfrm>
              <a:off x="4089" y="2879"/>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79" name="Rectangle 385"/>
            <p:cNvSpPr>
              <a:spLocks noChangeArrowheads="1"/>
            </p:cNvSpPr>
            <p:nvPr/>
          </p:nvSpPr>
          <p:spPr bwMode="auto">
            <a:xfrm>
              <a:off x="4154" y="2901"/>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0" name="Rectangle 386"/>
            <p:cNvSpPr>
              <a:spLocks noChangeArrowheads="1"/>
            </p:cNvSpPr>
            <p:nvPr/>
          </p:nvSpPr>
          <p:spPr bwMode="auto">
            <a:xfrm>
              <a:off x="4212" y="2923"/>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1" name="Rectangle 387"/>
            <p:cNvSpPr>
              <a:spLocks noChangeArrowheads="1"/>
            </p:cNvSpPr>
            <p:nvPr/>
          </p:nvSpPr>
          <p:spPr bwMode="auto">
            <a:xfrm>
              <a:off x="4263" y="2945"/>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2" name="Rectangle 388"/>
            <p:cNvSpPr>
              <a:spLocks noChangeArrowheads="1"/>
            </p:cNvSpPr>
            <p:nvPr/>
          </p:nvSpPr>
          <p:spPr bwMode="auto">
            <a:xfrm>
              <a:off x="4293" y="2967"/>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3" name="Rectangle 389"/>
            <p:cNvSpPr>
              <a:spLocks noChangeArrowheads="1"/>
            </p:cNvSpPr>
            <p:nvPr/>
          </p:nvSpPr>
          <p:spPr bwMode="auto">
            <a:xfrm>
              <a:off x="4307" y="2996"/>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4" name="Rectangle 390"/>
            <p:cNvSpPr>
              <a:spLocks noChangeArrowheads="1"/>
            </p:cNvSpPr>
            <p:nvPr/>
          </p:nvSpPr>
          <p:spPr bwMode="auto">
            <a:xfrm>
              <a:off x="4336" y="3025"/>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5" name="Rectangle 391"/>
            <p:cNvSpPr>
              <a:spLocks noChangeArrowheads="1"/>
            </p:cNvSpPr>
            <p:nvPr/>
          </p:nvSpPr>
          <p:spPr bwMode="auto">
            <a:xfrm>
              <a:off x="4358" y="3061"/>
              <a:ext cx="15"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6" name="Rectangle 392"/>
            <p:cNvSpPr>
              <a:spLocks noChangeArrowheads="1"/>
            </p:cNvSpPr>
            <p:nvPr/>
          </p:nvSpPr>
          <p:spPr bwMode="auto">
            <a:xfrm>
              <a:off x="4387" y="3098"/>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7" name="Rectangle 393"/>
            <p:cNvSpPr>
              <a:spLocks noChangeArrowheads="1"/>
            </p:cNvSpPr>
            <p:nvPr/>
          </p:nvSpPr>
          <p:spPr bwMode="auto">
            <a:xfrm>
              <a:off x="4409" y="3149"/>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8" name="Rectangle 394"/>
            <p:cNvSpPr>
              <a:spLocks noChangeArrowheads="1"/>
            </p:cNvSpPr>
            <p:nvPr/>
          </p:nvSpPr>
          <p:spPr bwMode="auto">
            <a:xfrm>
              <a:off x="4438" y="3200"/>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89" name="Rectangle 395"/>
            <p:cNvSpPr>
              <a:spLocks noChangeArrowheads="1"/>
            </p:cNvSpPr>
            <p:nvPr/>
          </p:nvSpPr>
          <p:spPr bwMode="auto">
            <a:xfrm>
              <a:off x="4453" y="3280"/>
              <a:ext cx="14"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0" name="Rectangle 396"/>
            <p:cNvSpPr>
              <a:spLocks noChangeArrowheads="1"/>
            </p:cNvSpPr>
            <p:nvPr/>
          </p:nvSpPr>
          <p:spPr bwMode="auto">
            <a:xfrm>
              <a:off x="4591" y="3382"/>
              <a:ext cx="15" cy="14"/>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1" name="Rectangle 397"/>
            <p:cNvSpPr>
              <a:spLocks noChangeArrowheads="1"/>
            </p:cNvSpPr>
            <p:nvPr/>
          </p:nvSpPr>
          <p:spPr bwMode="auto">
            <a:xfrm>
              <a:off x="4599" y="3564"/>
              <a:ext cx="14" cy="15"/>
            </a:xfrm>
            <a:prstGeom prst="rect">
              <a:avLst/>
            </a:prstGeom>
            <a:noFill/>
            <a:ln w="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2" name="Oval 398"/>
            <p:cNvSpPr>
              <a:spLocks noChangeArrowheads="1"/>
            </p:cNvSpPr>
            <p:nvPr/>
          </p:nvSpPr>
          <p:spPr bwMode="auto">
            <a:xfrm>
              <a:off x="1429" y="1131"/>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3" name="Oval 399"/>
            <p:cNvSpPr>
              <a:spLocks noChangeArrowheads="1"/>
            </p:cNvSpPr>
            <p:nvPr/>
          </p:nvSpPr>
          <p:spPr bwMode="auto">
            <a:xfrm>
              <a:off x="1699" y="1225"/>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4" name="Oval 400"/>
            <p:cNvSpPr>
              <a:spLocks noChangeArrowheads="1"/>
            </p:cNvSpPr>
            <p:nvPr/>
          </p:nvSpPr>
          <p:spPr bwMode="auto">
            <a:xfrm>
              <a:off x="1859" y="1320"/>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5" name="Oval 401"/>
            <p:cNvSpPr>
              <a:spLocks noChangeArrowheads="1"/>
            </p:cNvSpPr>
            <p:nvPr/>
          </p:nvSpPr>
          <p:spPr bwMode="auto">
            <a:xfrm>
              <a:off x="1976" y="1415"/>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6" name="Oval 402"/>
            <p:cNvSpPr>
              <a:spLocks noChangeArrowheads="1"/>
            </p:cNvSpPr>
            <p:nvPr/>
          </p:nvSpPr>
          <p:spPr bwMode="auto">
            <a:xfrm>
              <a:off x="2063" y="1488"/>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7" name="Oval 403"/>
            <p:cNvSpPr>
              <a:spLocks noChangeArrowheads="1"/>
            </p:cNvSpPr>
            <p:nvPr/>
          </p:nvSpPr>
          <p:spPr bwMode="auto">
            <a:xfrm>
              <a:off x="2136" y="1553"/>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8" name="Oval 404"/>
            <p:cNvSpPr>
              <a:spLocks noChangeArrowheads="1"/>
            </p:cNvSpPr>
            <p:nvPr/>
          </p:nvSpPr>
          <p:spPr bwMode="auto">
            <a:xfrm>
              <a:off x="2194" y="1611"/>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099" name="Oval 405"/>
            <p:cNvSpPr>
              <a:spLocks noChangeArrowheads="1"/>
            </p:cNvSpPr>
            <p:nvPr/>
          </p:nvSpPr>
          <p:spPr bwMode="auto">
            <a:xfrm>
              <a:off x="2245" y="1662"/>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0" name="Oval 406"/>
            <p:cNvSpPr>
              <a:spLocks noChangeArrowheads="1"/>
            </p:cNvSpPr>
            <p:nvPr/>
          </p:nvSpPr>
          <p:spPr bwMode="auto">
            <a:xfrm>
              <a:off x="2296" y="1713"/>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1" name="Oval 407"/>
            <p:cNvSpPr>
              <a:spLocks noChangeArrowheads="1"/>
            </p:cNvSpPr>
            <p:nvPr/>
          </p:nvSpPr>
          <p:spPr bwMode="auto">
            <a:xfrm>
              <a:off x="2333" y="1757"/>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2" name="Oval 409"/>
            <p:cNvSpPr>
              <a:spLocks noChangeArrowheads="1"/>
            </p:cNvSpPr>
            <p:nvPr/>
          </p:nvSpPr>
          <p:spPr bwMode="auto">
            <a:xfrm>
              <a:off x="2376" y="1794"/>
              <a:ext cx="30"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3" name="Oval 410"/>
            <p:cNvSpPr>
              <a:spLocks noChangeArrowheads="1"/>
            </p:cNvSpPr>
            <p:nvPr/>
          </p:nvSpPr>
          <p:spPr bwMode="auto">
            <a:xfrm>
              <a:off x="2406" y="1837"/>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4" name="Oval 411"/>
            <p:cNvSpPr>
              <a:spLocks noChangeArrowheads="1"/>
            </p:cNvSpPr>
            <p:nvPr/>
          </p:nvSpPr>
          <p:spPr bwMode="auto">
            <a:xfrm>
              <a:off x="2442" y="1866"/>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5" name="Oval 412"/>
            <p:cNvSpPr>
              <a:spLocks noChangeArrowheads="1"/>
            </p:cNvSpPr>
            <p:nvPr/>
          </p:nvSpPr>
          <p:spPr bwMode="auto">
            <a:xfrm>
              <a:off x="2471" y="1903"/>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6" name="Oval 413"/>
            <p:cNvSpPr>
              <a:spLocks noChangeArrowheads="1"/>
            </p:cNvSpPr>
            <p:nvPr/>
          </p:nvSpPr>
          <p:spPr bwMode="auto">
            <a:xfrm>
              <a:off x="2493" y="1932"/>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7" name="Oval 414"/>
            <p:cNvSpPr>
              <a:spLocks noChangeArrowheads="1"/>
            </p:cNvSpPr>
            <p:nvPr/>
          </p:nvSpPr>
          <p:spPr bwMode="auto">
            <a:xfrm>
              <a:off x="2522" y="1961"/>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8" name="Oval 415"/>
            <p:cNvSpPr>
              <a:spLocks noChangeArrowheads="1"/>
            </p:cNvSpPr>
            <p:nvPr/>
          </p:nvSpPr>
          <p:spPr bwMode="auto">
            <a:xfrm>
              <a:off x="2544" y="1990"/>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09" name="Oval 416"/>
            <p:cNvSpPr>
              <a:spLocks noChangeArrowheads="1"/>
            </p:cNvSpPr>
            <p:nvPr/>
          </p:nvSpPr>
          <p:spPr bwMode="auto">
            <a:xfrm>
              <a:off x="2566" y="2012"/>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0" name="Oval 417"/>
            <p:cNvSpPr>
              <a:spLocks noChangeArrowheads="1"/>
            </p:cNvSpPr>
            <p:nvPr/>
          </p:nvSpPr>
          <p:spPr bwMode="auto">
            <a:xfrm>
              <a:off x="2588" y="2034"/>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1" name="Oval 418"/>
            <p:cNvSpPr>
              <a:spLocks noChangeArrowheads="1"/>
            </p:cNvSpPr>
            <p:nvPr/>
          </p:nvSpPr>
          <p:spPr bwMode="auto">
            <a:xfrm>
              <a:off x="2610" y="2056"/>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2" name="Oval 419"/>
            <p:cNvSpPr>
              <a:spLocks noChangeArrowheads="1"/>
            </p:cNvSpPr>
            <p:nvPr/>
          </p:nvSpPr>
          <p:spPr bwMode="auto">
            <a:xfrm>
              <a:off x="2631" y="2085"/>
              <a:ext cx="30"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3" name="Oval 420"/>
            <p:cNvSpPr>
              <a:spLocks noChangeArrowheads="1"/>
            </p:cNvSpPr>
            <p:nvPr/>
          </p:nvSpPr>
          <p:spPr bwMode="auto">
            <a:xfrm>
              <a:off x="2646" y="2114"/>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4" name="Oval 421"/>
            <p:cNvSpPr>
              <a:spLocks noChangeArrowheads="1"/>
            </p:cNvSpPr>
            <p:nvPr/>
          </p:nvSpPr>
          <p:spPr bwMode="auto">
            <a:xfrm>
              <a:off x="2668" y="2136"/>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5" name="Oval 422"/>
            <p:cNvSpPr>
              <a:spLocks noChangeArrowheads="1"/>
            </p:cNvSpPr>
            <p:nvPr/>
          </p:nvSpPr>
          <p:spPr bwMode="auto">
            <a:xfrm>
              <a:off x="2682" y="2158"/>
              <a:ext cx="30"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6" name="Oval 423"/>
            <p:cNvSpPr>
              <a:spLocks noChangeArrowheads="1"/>
            </p:cNvSpPr>
            <p:nvPr/>
          </p:nvSpPr>
          <p:spPr bwMode="auto">
            <a:xfrm>
              <a:off x="2697" y="2180"/>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7" name="Oval 424"/>
            <p:cNvSpPr>
              <a:spLocks noChangeArrowheads="1"/>
            </p:cNvSpPr>
            <p:nvPr/>
          </p:nvSpPr>
          <p:spPr bwMode="auto">
            <a:xfrm>
              <a:off x="2712" y="2194"/>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8" name="Oval 425"/>
            <p:cNvSpPr>
              <a:spLocks noChangeArrowheads="1"/>
            </p:cNvSpPr>
            <p:nvPr/>
          </p:nvSpPr>
          <p:spPr bwMode="auto">
            <a:xfrm>
              <a:off x="2726" y="2216"/>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19" name="Oval 426"/>
            <p:cNvSpPr>
              <a:spLocks noChangeArrowheads="1"/>
            </p:cNvSpPr>
            <p:nvPr/>
          </p:nvSpPr>
          <p:spPr bwMode="auto">
            <a:xfrm>
              <a:off x="2741" y="2231"/>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0" name="Oval 427"/>
            <p:cNvSpPr>
              <a:spLocks noChangeArrowheads="1"/>
            </p:cNvSpPr>
            <p:nvPr/>
          </p:nvSpPr>
          <p:spPr bwMode="auto">
            <a:xfrm>
              <a:off x="2755" y="2245"/>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1" name="Oval 428"/>
            <p:cNvSpPr>
              <a:spLocks noChangeArrowheads="1"/>
            </p:cNvSpPr>
            <p:nvPr/>
          </p:nvSpPr>
          <p:spPr bwMode="auto">
            <a:xfrm>
              <a:off x="2770" y="2274"/>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2" name="Oval 429"/>
            <p:cNvSpPr>
              <a:spLocks noChangeArrowheads="1"/>
            </p:cNvSpPr>
            <p:nvPr/>
          </p:nvSpPr>
          <p:spPr bwMode="auto">
            <a:xfrm>
              <a:off x="2784" y="2289"/>
              <a:ext cx="30"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3" name="Oval 430"/>
            <p:cNvSpPr>
              <a:spLocks noChangeArrowheads="1"/>
            </p:cNvSpPr>
            <p:nvPr/>
          </p:nvSpPr>
          <p:spPr bwMode="auto">
            <a:xfrm>
              <a:off x="2799" y="2304"/>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4" name="Oval 431"/>
            <p:cNvSpPr>
              <a:spLocks noChangeArrowheads="1"/>
            </p:cNvSpPr>
            <p:nvPr/>
          </p:nvSpPr>
          <p:spPr bwMode="auto">
            <a:xfrm>
              <a:off x="2806" y="2325"/>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5" name="Oval 432"/>
            <p:cNvSpPr>
              <a:spLocks noChangeArrowheads="1"/>
            </p:cNvSpPr>
            <p:nvPr/>
          </p:nvSpPr>
          <p:spPr bwMode="auto">
            <a:xfrm>
              <a:off x="2821" y="2347"/>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6" name="Oval 433"/>
            <p:cNvSpPr>
              <a:spLocks noChangeArrowheads="1"/>
            </p:cNvSpPr>
            <p:nvPr/>
          </p:nvSpPr>
          <p:spPr bwMode="auto">
            <a:xfrm>
              <a:off x="2828" y="2362"/>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7" name="Oval 434"/>
            <p:cNvSpPr>
              <a:spLocks noChangeArrowheads="1"/>
            </p:cNvSpPr>
            <p:nvPr/>
          </p:nvSpPr>
          <p:spPr bwMode="auto">
            <a:xfrm>
              <a:off x="2843" y="2376"/>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8" name="Oval 435"/>
            <p:cNvSpPr>
              <a:spLocks noChangeArrowheads="1"/>
            </p:cNvSpPr>
            <p:nvPr/>
          </p:nvSpPr>
          <p:spPr bwMode="auto">
            <a:xfrm>
              <a:off x="2850" y="2384"/>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29" name="Oval 436"/>
            <p:cNvSpPr>
              <a:spLocks noChangeArrowheads="1"/>
            </p:cNvSpPr>
            <p:nvPr/>
          </p:nvSpPr>
          <p:spPr bwMode="auto">
            <a:xfrm>
              <a:off x="2865" y="2406"/>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0" name="Oval 437"/>
            <p:cNvSpPr>
              <a:spLocks noChangeArrowheads="1"/>
            </p:cNvSpPr>
            <p:nvPr/>
          </p:nvSpPr>
          <p:spPr bwMode="auto">
            <a:xfrm>
              <a:off x="2872" y="2420"/>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1" name="Oval 438"/>
            <p:cNvSpPr>
              <a:spLocks noChangeArrowheads="1"/>
            </p:cNvSpPr>
            <p:nvPr/>
          </p:nvSpPr>
          <p:spPr bwMode="auto">
            <a:xfrm>
              <a:off x="2886" y="2442"/>
              <a:ext cx="30"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2" name="Oval 439"/>
            <p:cNvSpPr>
              <a:spLocks noChangeArrowheads="1"/>
            </p:cNvSpPr>
            <p:nvPr/>
          </p:nvSpPr>
          <p:spPr bwMode="auto">
            <a:xfrm>
              <a:off x="2894" y="2457"/>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3" name="Oval 440"/>
            <p:cNvSpPr>
              <a:spLocks noChangeArrowheads="1"/>
            </p:cNvSpPr>
            <p:nvPr/>
          </p:nvSpPr>
          <p:spPr bwMode="auto">
            <a:xfrm>
              <a:off x="2901" y="2471"/>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4" name="Oval 441"/>
            <p:cNvSpPr>
              <a:spLocks noChangeArrowheads="1"/>
            </p:cNvSpPr>
            <p:nvPr/>
          </p:nvSpPr>
          <p:spPr bwMode="auto">
            <a:xfrm>
              <a:off x="2916" y="2478"/>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5" name="Oval 442"/>
            <p:cNvSpPr>
              <a:spLocks noChangeArrowheads="1"/>
            </p:cNvSpPr>
            <p:nvPr/>
          </p:nvSpPr>
          <p:spPr bwMode="auto">
            <a:xfrm>
              <a:off x="2923" y="2500"/>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6" name="Oval 443"/>
            <p:cNvSpPr>
              <a:spLocks noChangeArrowheads="1"/>
            </p:cNvSpPr>
            <p:nvPr/>
          </p:nvSpPr>
          <p:spPr bwMode="auto">
            <a:xfrm>
              <a:off x="2930" y="2508"/>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7" name="Oval 444"/>
            <p:cNvSpPr>
              <a:spLocks noChangeArrowheads="1"/>
            </p:cNvSpPr>
            <p:nvPr/>
          </p:nvSpPr>
          <p:spPr bwMode="auto">
            <a:xfrm>
              <a:off x="2937" y="2529"/>
              <a:ext cx="30"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8" name="Oval 445"/>
            <p:cNvSpPr>
              <a:spLocks noChangeArrowheads="1"/>
            </p:cNvSpPr>
            <p:nvPr/>
          </p:nvSpPr>
          <p:spPr bwMode="auto">
            <a:xfrm>
              <a:off x="2945" y="2544"/>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39" name="Oval 446"/>
            <p:cNvSpPr>
              <a:spLocks noChangeArrowheads="1"/>
            </p:cNvSpPr>
            <p:nvPr/>
          </p:nvSpPr>
          <p:spPr bwMode="auto">
            <a:xfrm>
              <a:off x="2952" y="2566"/>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0" name="Oval 447"/>
            <p:cNvSpPr>
              <a:spLocks noChangeArrowheads="1"/>
            </p:cNvSpPr>
            <p:nvPr/>
          </p:nvSpPr>
          <p:spPr bwMode="auto">
            <a:xfrm>
              <a:off x="2967" y="2573"/>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1" name="Oval 448"/>
            <p:cNvSpPr>
              <a:spLocks noChangeArrowheads="1"/>
            </p:cNvSpPr>
            <p:nvPr/>
          </p:nvSpPr>
          <p:spPr bwMode="auto">
            <a:xfrm>
              <a:off x="2974" y="2580"/>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2" name="Oval 449"/>
            <p:cNvSpPr>
              <a:spLocks noChangeArrowheads="1"/>
            </p:cNvSpPr>
            <p:nvPr/>
          </p:nvSpPr>
          <p:spPr bwMode="auto">
            <a:xfrm>
              <a:off x="2981" y="2588"/>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3" name="Oval 450"/>
            <p:cNvSpPr>
              <a:spLocks noChangeArrowheads="1"/>
            </p:cNvSpPr>
            <p:nvPr/>
          </p:nvSpPr>
          <p:spPr bwMode="auto">
            <a:xfrm>
              <a:off x="2988" y="2602"/>
              <a:ext cx="30"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4" name="Oval 451"/>
            <p:cNvSpPr>
              <a:spLocks noChangeArrowheads="1"/>
            </p:cNvSpPr>
            <p:nvPr/>
          </p:nvSpPr>
          <p:spPr bwMode="auto">
            <a:xfrm>
              <a:off x="2996" y="2617"/>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5" name="Oval 452"/>
            <p:cNvSpPr>
              <a:spLocks noChangeArrowheads="1"/>
            </p:cNvSpPr>
            <p:nvPr/>
          </p:nvSpPr>
          <p:spPr bwMode="auto">
            <a:xfrm>
              <a:off x="3003" y="2631"/>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6" name="Oval 453"/>
            <p:cNvSpPr>
              <a:spLocks noChangeArrowheads="1"/>
            </p:cNvSpPr>
            <p:nvPr/>
          </p:nvSpPr>
          <p:spPr bwMode="auto">
            <a:xfrm>
              <a:off x="3010" y="2646"/>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7" name="Oval 454"/>
            <p:cNvSpPr>
              <a:spLocks noChangeArrowheads="1"/>
            </p:cNvSpPr>
            <p:nvPr/>
          </p:nvSpPr>
          <p:spPr bwMode="auto">
            <a:xfrm>
              <a:off x="3018" y="2646"/>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8" name="Oval 455"/>
            <p:cNvSpPr>
              <a:spLocks noChangeArrowheads="1"/>
            </p:cNvSpPr>
            <p:nvPr/>
          </p:nvSpPr>
          <p:spPr bwMode="auto">
            <a:xfrm>
              <a:off x="3025" y="2668"/>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49" name="Oval 456"/>
            <p:cNvSpPr>
              <a:spLocks noChangeArrowheads="1"/>
            </p:cNvSpPr>
            <p:nvPr/>
          </p:nvSpPr>
          <p:spPr bwMode="auto">
            <a:xfrm>
              <a:off x="3032" y="2682"/>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0" name="Oval 457"/>
            <p:cNvSpPr>
              <a:spLocks noChangeArrowheads="1"/>
            </p:cNvSpPr>
            <p:nvPr/>
          </p:nvSpPr>
          <p:spPr bwMode="auto">
            <a:xfrm>
              <a:off x="3039" y="2697"/>
              <a:ext cx="30"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1" name="Oval 458"/>
            <p:cNvSpPr>
              <a:spLocks noChangeArrowheads="1"/>
            </p:cNvSpPr>
            <p:nvPr/>
          </p:nvSpPr>
          <p:spPr bwMode="auto">
            <a:xfrm>
              <a:off x="3047" y="2704"/>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2" name="Oval 459"/>
            <p:cNvSpPr>
              <a:spLocks noChangeArrowheads="1"/>
            </p:cNvSpPr>
            <p:nvPr/>
          </p:nvSpPr>
          <p:spPr bwMode="auto">
            <a:xfrm>
              <a:off x="3047" y="2712"/>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3" name="Oval 460"/>
            <p:cNvSpPr>
              <a:spLocks noChangeArrowheads="1"/>
            </p:cNvSpPr>
            <p:nvPr/>
          </p:nvSpPr>
          <p:spPr bwMode="auto">
            <a:xfrm>
              <a:off x="3054" y="2719"/>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4" name="Oval 461"/>
            <p:cNvSpPr>
              <a:spLocks noChangeArrowheads="1"/>
            </p:cNvSpPr>
            <p:nvPr/>
          </p:nvSpPr>
          <p:spPr bwMode="auto">
            <a:xfrm>
              <a:off x="3061" y="2726"/>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5" name="Oval 462"/>
            <p:cNvSpPr>
              <a:spLocks noChangeArrowheads="1"/>
            </p:cNvSpPr>
            <p:nvPr/>
          </p:nvSpPr>
          <p:spPr bwMode="auto">
            <a:xfrm>
              <a:off x="3069" y="2741"/>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6" name="Oval 463"/>
            <p:cNvSpPr>
              <a:spLocks noChangeArrowheads="1"/>
            </p:cNvSpPr>
            <p:nvPr/>
          </p:nvSpPr>
          <p:spPr bwMode="auto">
            <a:xfrm>
              <a:off x="3076" y="2755"/>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7" name="Oval 464"/>
            <p:cNvSpPr>
              <a:spLocks noChangeArrowheads="1"/>
            </p:cNvSpPr>
            <p:nvPr/>
          </p:nvSpPr>
          <p:spPr bwMode="auto">
            <a:xfrm>
              <a:off x="3083" y="2763"/>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8" name="Oval 465"/>
            <p:cNvSpPr>
              <a:spLocks noChangeArrowheads="1"/>
            </p:cNvSpPr>
            <p:nvPr/>
          </p:nvSpPr>
          <p:spPr bwMode="auto">
            <a:xfrm>
              <a:off x="3090" y="2792"/>
              <a:ext cx="30"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59" name="Oval 466"/>
            <p:cNvSpPr>
              <a:spLocks noChangeArrowheads="1"/>
            </p:cNvSpPr>
            <p:nvPr/>
          </p:nvSpPr>
          <p:spPr bwMode="auto">
            <a:xfrm>
              <a:off x="3090" y="2799"/>
              <a:ext cx="30"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0" name="Oval 467"/>
            <p:cNvSpPr>
              <a:spLocks noChangeArrowheads="1"/>
            </p:cNvSpPr>
            <p:nvPr/>
          </p:nvSpPr>
          <p:spPr bwMode="auto">
            <a:xfrm>
              <a:off x="3098" y="2814"/>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1" name="Oval 468"/>
            <p:cNvSpPr>
              <a:spLocks noChangeArrowheads="1"/>
            </p:cNvSpPr>
            <p:nvPr/>
          </p:nvSpPr>
          <p:spPr bwMode="auto">
            <a:xfrm>
              <a:off x="3105" y="2821"/>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2" name="Oval 469"/>
            <p:cNvSpPr>
              <a:spLocks noChangeArrowheads="1"/>
            </p:cNvSpPr>
            <p:nvPr/>
          </p:nvSpPr>
          <p:spPr bwMode="auto">
            <a:xfrm>
              <a:off x="3112" y="2843"/>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3" name="Oval 470"/>
            <p:cNvSpPr>
              <a:spLocks noChangeArrowheads="1"/>
            </p:cNvSpPr>
            <p:nvPr/>
          </p:nvSpPr>
          <p:spPr bwMode="auto">
            <a:xfrm>
              <a:off x="3127" y="2850"/>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4" name="Oval 471"/>
            <p:cNvSpPr>
              <a:spLocks noChangeArrowheads="1"/>
            </p:cNvSpPr>
            <p:nvPr/>
          </p:nvSpPr>
          <p:spPr bwMode="auto">
            <a:xfrm>
              <a:off x="3134" y="2872"/>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5" name="Oval 472"/>
            <p:cNvSpPr>
              <a:spLocks noChangeArrowheads="1"/>
            </p:cNvSpPr>
            <p:nvPr/>
          </p:nvSpPr>
          <p:spPr bwMode="auto">
            <a:xfrm>
              <a:off x="3134" y="2879"/>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6" name="Oval 473"/>
            <p:cNvSpPr>
              <a:spLocks noChangeArrowheads="1"/>
            </p:cNvSpPr>
            <p:nvPr/>
          </p:nvSpPr>
          <p:spPr bwMode="auto">
            <a:xfrm>
              <a:off x="3141" y="2901"/>
              <a:ext cx="30"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7" name="Oval 474"/>
            <p:cNvSpPr>
              <a:spLocks noChangeArrowheads="1"/>
            </p:cNvSpPr>
            <p:nvPr/>
          </p:nvSpPr>
          <p:spPr bwMode="auto">
            <a:xfrm>
              <a:off x="3149" y="2923"/>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8" name="Oval 475"/>
            <p:cNvSpPr>
              <a:spLocks noChangeArrowheads="1"/>
            </p:cNvSpPr>
            <p:nvPr/>
          </p:nvSpPr>
          <p:spPr bwMode="auto">
            <a:xfrm>
              <a:off x="3156" y="2959"/>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69" name="Oval 476"/>
            <p:cNvSpPr>
              <a:spLocks noChangeArrowheads="1"/>
            </p:cNvSpPr>
            <p:nvPr/>
          </p:nvSpPr>
          <p:spPr bwMode="auto">
            <a:xfrm>
              <a:off x="3156" y="2974"/>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0" name="Oval 477"/>
            <p:cNvSpPr>
              <a:spLocks noChangeArrowheads="1"/>
            </p:cNvSpPr>
            <p:nvPr/>
          </p:nvSpPr>
          <p:spPr bwMode="auto">
            <a:xfrm>
              <a:off x="3200" y="3003"/>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1" name="Oval 478"/>
            <p:cNvSpPr>
              <a:spLocks noChangeArrowheads="1"/>
            </p:cNvSpPr>
            <p:nvPr/>
          </p:nvSpPr>
          <p:spPr bwMode="auto">
            <a:xfrm>
              <a:off x="3207" y="3025"/>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2" name="Oval 479"/>
            <p:cNvSpPr>
              <a:spLocks noChangeArrowheads="1"/>
            </p:cNvSpPr>
            <p:nvPr/>
          </p:nvSpPr>
          <p:spPr bwMode="auto">
            <a:xfrm>
              <a:off x="3207" y="3039"/>
              <a:ext cx="29" cy="30"/>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3" name="Oval 480"/>
            <p:cNvSpPr>
              <a:spLocks noChangeArrowheads="1"/>
            </p:cNvSpPr>
            <p:nvPr/>
          </p:nvSpPr>
          <p:spPr bwMode="auto">
            <a:xfrm>
              <a:off x="3214" y="3083"/>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4" name="Oval 481"/>
            <p:cNvSpPr>
              <a:spLocks noChangeArrowheads="1"/>
            </p:cNvSpPr>
            <p:nvPr/>
          </p:nvSpPr>
          <p:spPr bwMode="auto">
            <a:xfrm>
              <a:off x="3236" y="3156"/>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5" name="Oval 482"/>
            <p:cNvSpPr>
              <a:spLocks noChangeArrowheads="1"/>
            </p:cNvSpPr>
            <p:nvPr/>
          </p:nvSpPr>
          <p:spPr bwMode="auto">
            <a:xfrm>
              <a:off x="3236" y="3185"/>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6" name="Oval 483"/>
            <p:cNvSpPr>
              <a:spLocks noChangeArrowheads="1"/>
            </p:cNvSpPr>
            <p:nvPr/>
          </p:nvSpPr>
          <p:spPr bwMode="auto">
            <a:xfrm>
              <a:off x="3251" y="3222"/>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7" name="Oval 484"/>
            <p:cNvSpPr>
              <a:spLocks noChangeArrowheads="1"/>
            </p:cNvSpPr>
            <p:nvPr/>
          </p:nvSpPr>
          <p:spPr bwMode="auto">
            <a:xfrm>
              <a:off x="3302" y="3258"/>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8" name="Oval 485"/>
            <p:cNvSpPr>
              <a:spLocks noChangeArrowheads="1"/>
            </p:cNvSpPr>
            <p:nvPr/>
          </p:nvSpPr>
          <p:spPr bwMode="auto">
            <a:xfrm>
              <a:off x="3309" y="3309"/>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79" name="Oval 486"/>
            <p:cNvSpPr>
              <a:spLocks noChangeArrowheads="1"/>
            </p:cNvSpPr>
            <p:nvPr/>
          </p:nvSpPr>
          <p:spPr bwMode="auto">
            <a:xfrm>
              <a:off x="3324" y="3360"/>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80" name="Oval 487"/>
            <p:cNvSpPr>
              <a:spLocks noChangeArrowheads="1"/>
            </p:cNvSpPr>
            <p:nvPr/>
          </p:nvSpPr>
          <p:spPr bwMode="auto">
            <a:xfrm>
              <a:off x="3389" y="3440"/>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81" name="Oval 488"/>
            <p:cNvSpPr>
              <a:spLocks noChangeArrowheads="1"/>
            </p:cNvSpPr>
            <p:nvPr/>
          </p:nvSpPr>
          <p:spPr bwMode="auto">
            <a:xfrm>
              <a:off x="3404" y="3542"/>
              <a:ext cx="29" cy="29"/>
            </a:xfrm>
            <a:prstGeom prst="ellipse">
              <a:avLst/>
            </a:prstGeom>
            <a:noFill/>
            <a:ln w="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82" name="Rectangle 489"/>
            <p:cNvSpPr>
              <a:spLocks noChangeArrowheads="1"/>
            </p:cNvSpPr>
            <p:nvPr/>
          </p:nvSpPr>
          <p:spPr bwMode="auto">
            <a:xfrm>
              <a:off x="2640" y="3792"/>
              <a:ext cx="65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degree  (k)</a:t>
              </a:r>
              <a:endParaRPr lang="en-US"/>
            </a:p>
          </p:txBody>
        </p:sp>
        <p:sp>
          <p:nvSpPr>
            <p:cNvPr id="30183" name="Rectangle 490"/>
            <p:cNvSpPr>
              <a:spLocks noChangeArrowheads="1"/>
            </p:cNvSpPr>
            <p:nvPr/>
          </p:nvSpPr>
          <p:spPr bwMode="auto">
            <a:xfrm rot="-5400000">
              <a:off x="427" y="2245"/>
              <a:ext cx="130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cumulative probability</a:t>
              </a:r>
              <a:endParaRPr lang="en-US"/>
            </a:p>
          </p:txBody>
        </p:sp>
        <p:sp>
          <p:nvSpPr>
            <p:cNvPr id="30184" name="Rectangle 491"/>
            <p:cNvSpPr>
              <a:spLocks noChangeArrowheads="1"/>
            </p:cNvSpPr>
            <p:nvPr/>
          </p:nvSpPr>
          <p:spPr bwMode="auto">
            <a:xfrm>
              <a:off x="1429" y="3520"/>
              <a:ext cx="27"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200">
                  <a:solidFill>
                    <a:srgbClr val="000000"/>
                  </a:solidFill>
                  <a:latin typeface="Helvetica" charset="0"/>
                </a:rPr>
                <a:t> </a:t>
              </a:r>
              <a:endParaRPr lang="en-US"/>
            </a:p>
          </p:txBody>
        </p:sp>
        <p:sp>
          <p:nvSpPr>
            <p:cNvPr id="30185" name="Rectangle 492"/>
            <p:cNvSpPr>
              <a:spLocks noChangeArrowheads="1"/>
            </p:cNvSpPr>
            <p:nvPr/>
          </p:nvSpPr>
          <p:spPr bwMode="auto">
            <a:xfrm>
              <a:off x="4599" y="1087"/>
              <a:ext cx="27"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200">
                  <a:solidFill>
                    <a:srgbClr val="000000"/>
                  </a:solidFill>
                  <a:latin typeface="Helvetica" charset="0"/>
                </a:rPr>
                <a:t> </a:t>
              </a:r>
              <a:endParaRPr lang="en-US"/>
            </a:p>
          </p:txBody>
        </p:sp>
        <p:sp>
          <p:nvSpPr>
            <p:cNvPr id="30186" name="Rectangle 493"/>
            <p:cNvSpPr>
              <a:spLocks noChangeArrowheads="1"/>
            </p:cNvSpPr>
            <p:nvPr/>
          </p:nvSpPr>
          <p:spPr bwMode="auto">
            <a:xfrm>
              <a:off x="2624" y="1196"/>
              <a:ext cx="1938" cy="60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187" name="Rectangle 494"/>
            <p:cNvSpPr>
              <a:spLocks noChangeArrowheads="1"/>
            </p:cNvSpPr>
            <p:nvPr/>
          </p:nvSpPr>
          <p:spPr bwMode="auto">
            <a:xfrm>
              <a:off x="2624" y="1196"/>
              <a:ext cx="1938" cy="605"/>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188" name="Rectangle 505"/>
            <p:cNvSpPr>
              <a:spLocks noChangeArrowheads="1"/>
            </p:cNvSpPr>
            <p:nvPr/>
          </p:nvSpPr>
          <p:spPr bwMode="auto">
            <a:xfrm>
              <a:off x="3003" y="1262"/>
              <a:ext cx="3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 </a:t>
              </a:r>
              <a:endParaRPr lang="en-US"/>
            </a:p>
          </p:txBody>
        </p:sp>
        <p:sp>
          <p:nvSpPr>
            <p:cNvPr id="30189" name="Rectangle 506"/>
            <p:cNvSpPr>
              <a:spLocks noChangeArrowheads="1"/>
            </p:cNvSpPr>
            <p:nvPr/>
          </p:nvSpPr>
          <p:spPr bwMode="auto">
            <a:xfrm>
              <a:off x="3039" y="1262"/>
              <a:ext cx="8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600">
                  <a:solidFill>
                    <a:srgbClr val="000000"/>
                  </a:solidFill>
                  <a:latin typeface="Symbol" charset="0"/>
                </a:rPr>
                <a:t>a</a:t>
              </a:r>
              <a:endParaRPr lang="en-US"/>
            </a:p>
          </p:txBody>
        </p:sp>
        <p:sp>
          <p:nvSpPr>
            <p:cNvPr id="30190" name="Rectangle 507"/>
            <p:cNvSpPr>
              <a:spLocks noChangeArrowheads="1"/>
            </p:cNvSpPr>
            <p:nvPr/>
          </p:nvSpPr>
          <p:spPr bwMode="auto">
            <a:xfrm>
              <a:off x="3120" y="1262"/>
              <a:ext cx="737"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 = 1.87 fit, R</a:t>
              </a:r>
              <a:endParaRPr lang="en-US"/>
            </a:p>
          </p:txBody>
        </p:sp>
        <p:sp>
          <p:nvSpPr>
            <p:cNvPr id="30191" name="Rectangle 508"/>
            <p:cNvSpPr>
              <a:spLocks noChangeArrowheads="1"/>
            </p:cNvSpPr>
            <p:nvPr/>
          </p:nvSpPr>
          <p:spPr bwMode="auto">
            <a:xfrm>
              <a:off x="3870" y="1225"/>
              <a:ext cx="6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400">
                  <a:solidFill>
                    <a:srgbClr val="000000"/>
                  </a:solidFill>
                  <a:latin typeface="Helvetica" charset="0"/>
                </a:rPr>
                <a:t>2</a:t>
              </a:r>
              <a:endParaRPr lang="en-US"/>
            </a:p>
          </p:txBody>
        </p:sp>
        <p:sp>
          <p:nvSpPr>
            <p:cNvPr id="30192" name="Rectangle 509"/>
            <p:cNvSpPr>
              <a:spLocks noChangeArrowheads="1"/>
            </p:cNvSpPr>
            <p:nvPr/>
          </p:nvSpPr>
          <p:spPr bwMode="auto">
            <a:xfrm>
              <a:off x="3928" y="1262"/>
              <a:ext cx="57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Wingdings" charset="0"/>
                <a:buNone/>
              </a:pPr>
              <a:r>
                <a:rPr lang="en-US" sz="1700">
                  <a:solidFill>
                    <a:srgbClr val="000000"/>
                  </a:solidFill>
                  <a:latin typeface="Helvetica" charset="0"/>
                </a:rPr>
                <a:t> = 0.9730</a:t>
              </a:r>
              <a:endParaRPr lang="en-US"/>
            </a:p>
          </p:txBody>
        </p:sp>
        <p:sp>
          <p:nvSpPr>
            <p:cNvPr id="30193" name="Line 510"/>
            <p:cNvSpPr>
              <a:spLocks noChangeShapeType="1"/>
            </p:cNvSpPr>
            <p:nvPr/>
          </p:nvSpPr>
          <p:spPr bwMode="auto">
            <a:xfrm>
              <a:off x="2682" y="1320"/>
              <a:ext cx="292" cy="0"/>
            </a:xfrm>
            <a:prstGeom prst="line">
              <a:avLst/>
            </a:prstGeom>
            <a:noFill/>
            <a:ln w="0">
              <a:solidFill>
                <a:srgbClr val="000000"/>
              </a:solidFill>
              <a:prstDash val="sysDash"/>
              <a:round/>
              <a:headEnd/>
              <a:tailEnd/>
            </a:ln>
            <a:extLst>
              <a:ext uri="{909E8E84-426E-40dd-AFC4-6F175D3DCCD1}">
                <a14:hiddenFill xmlns:a14="http://schemas.microsoft.com/office/drawing/2010/main">
                  <a:noFill/>
                </a14:hiddenFill>
              </a:ext>
            </a:extLst>
          </p:spPr>
          <p:txBody>
            <a:bodyPr/>
            <a:lstStyle/>
            <a:p>
              <a:endParaRPr lang="en-US"/>
            </a:p>
          </p:txBody>
        </p:sp>
        <p:sp>
          <p:nvSpPr>
            <p:cNvPr id="30194" name="Line 515"/>
            <p:cNvSpPr>
              <a:spLocks noChangeShapeType="1"/>
            </p:cNvSpPr>
            <p:nvPr/>
          </p:nvSpPr>
          <p:spPr bwMode="auto">
            <a:xfrm flipH="1">
              <a:off x="3696" y="2256"/>
              <a:ext cx="288" cy="19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0195" name="Line 517"/>
            <p:cNvSpPr>
              <a:spLocks noChangeShapeType="1"/>
            </p:cNvSpPr>
            <p:nvPr/>
          </p:nvSpPr>
          <p:spPr bwMode="auto">
            <a:xfrm flipV="1">
              <a:off x="2688" y="2592"/>
              <a:ext cx="192" cy="96"/>
            </a:xfrm>
            <a:prstGeom prst="line">
              <a:avLst/>
            </a:prstGeom>
            <a:noFill/>
            <a:ln w="38100">
              <a:solidFill>
                <a:srgbClr val="0033CC"/>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30196" name="Text Box 519"/>
            <p:cNvSpPr txBox="1">
              <a:spLocks noChangeArrowheads="1"/>
            </p:cNvSpPr>
            <p:nvPr/>
          </p:nvSpPr>
          <p:spPr bwMode="auto">
            <a:xfrm>
              <a:off x="1584" y="2640"/>
              <a:ext cx="1344"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solidFill>
                    <a:srgbClr val="0033CC"/>
                  </a:solidFill>
                </a:rPr>
                <a:t>number of people one received replies from</a:t>
              </a:r>
            </a:p>
          </p:txBody>
        </p:sp>
      </p:grpSp>
      <p:sp>
        <p:nvSpPr>
          <p:cNvPr id="29700" name="Text Box 516"/>
          <p:cNvSpPr txBox="1">
            <a:spLocks noChangeArrowheads="1"/>
          </p:cNvSpPr>
          <p:nvPr/>
        </p:nvSpPr>
        <p:spPr bwMode="auto">
          <a:xfrm>
            <a:off x="5257800" y="2895600"/>
            <a:ext cx="1920875" cy="915988"/>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solidFill>
                  <a:srgbClr val="FF0000"/>
                </a:solidFill>
              </a:rPr>
              <a:t>number of people one replied to</a:t>
            </a:r>
          </a:p>
        </p:txBody>
      </p:sp>
      <p:sp>
        <p:nvSpPr>
          <p:cNvPr id="29701" name="Rectangle 3"/>
          <p:cNvSpPr>
            <a:spLocks noGrp="1" noChangeArrowheads="1"/>
          </p:cNvSpPr>
          <p:nvPr>
            <p:ph type="body" idx="1"/>
          </p:nvPr>
        </p:nvSpPr>
        <p:spPr>
          <a:xfrm>
            <a:off x="6477000" y="1295400"/>
            <a:ext cx="2286000" cy="4800600"/>
          </a:xfrm>
        </p:spPr>
        <p:txBody>
          <a:bodyPr>
            <a:normAutofit lnSpcReduction="10000"/>
          </a:bodyPr>
          <a:lstStyle/>
          <a:p>
            <a:pPr marL="344488" lvl="1" indent="-225425" eaLnBrk="1" hangingPunct="1">
              <a:lnSpc>
                <a:spcPct val="90000"/>
              </a:lnSpc>
            </a:pPr>
            <a:r>
              <a:rPr lang="ja-JP" altLang="en-US">
                <a:latin typeface="Arial" charset="0"/>
                <a:ea typeface="ＭＳ Ｐゴシック" charset="0"/>
              </a:rPr>
              <a:t>‘</a:t>
            </a:r>
            <a:r>
              <a:rPr lang="en-US">
                <a:latin typeface="Arial" charset="0"/>
                <a:ea typeface="ＭＳ Ｐゴシック" charset="0"/>
              </a:rPr>
              <a:t>answer people</a:t>
            </a:r>
            <a:r>
              <a:rPr lang="ja-JP" altLang="en-US">
                <a:latin typeface="Arial" charset="0"/>
                <a:ea typeface="ＭＳ Ｐゴシック" charset="0"/>
              </a:rPr>
              <a:t>’</a:t>
            </a:r>
            <a:r>
              <a:rPr lang="en-US">
                <a:latin typeface="Arial" charset="0"/>
                <a:ea typeface="ＭＳ Ｐゴシック" charset="0"/>
              </a:rPr>
              <a:t> may reply to thousands of others</a:t>
            </a:r>
          </a:p>
          <a:p>
            <a:pPr marL="344488" lvl="1" indent="-225425" eaLnBrk="1" hangingPunct="1">
              <a:lnSpc>
                <a:spcPct val="90000"/>
              </a:lnSpc>
            </a:pPr>
            <a:endParaRPr lang="en-US">
              <a:latin typeface="Arial" charset="0"/>
              <a:ea typeface="ＭＳ Ｐゴシック" charset="0"/>
            </a:endParaRPr>
          </a:p>
          <a:p>
            <a:pPr marL="344488" lvl="1" indent="-225425" eaLnBrk="1" hangingPunct="1">
              <a:lnSpc>
                <a:spcPct val="90000"/>
              </a:lnSpc>
            </a:pPr>
            <a:r>
              <a:rPr lang="ja-JP" altLang="en-US">
                <a:latin typeface="Arial" charset="0"/>
                <a:ea typeface="ＭＳ Ｐゴシック" charset="0"/>
              </a:rPr>
              <a:t>‘</a:t>
            </a:r>
            <a:r>
              <a:rPr lang="en-US">
                <a:latin typeface="Arial" charset="0"/>
                <a:ea typeface="ＭＳ Ｐゴシック" charset="0"/>
              </a:rPr>
              <a:t>question people</a:t>
            </a:r>
            <a:r>
              <a:rPr lang="ja-JP" altLang="en-US">
                <a:latin typeface="Arial" charset="0"/>
                <a:ea typeface="ＭＳ Ｐゴシック" charset="0"/>
              </a:rPr>
              <a:t>’</a:t>
            </a:r>
            <a:r>
              <a:rPr lang="en-US">
                <a:latin typeface="Arial" charset="0"/>
                <a:ea typeface="ＭＳ Ｐゴシック" charset="0"/>
              </a:rPr>
              <a:t> are also uneven in the number of repliers to their posts, but to a lesser extent</a:t>
            </a:r>
          </a:p>
          <a:p>
            <a:pPr marL="344488" lvl="1" indent="-225425" eaLnBrk="1" hangingPunct="1">
              <a:lnSpc>
                <a:spcPct val="90000"/>
              </a:lnSpc>
            </a:pPr>
            <a:endParaRPr lang="en-US">
              <a:latin typeface="Arial" charset="0"/>
              <a:ea typeface="ＭＳ Ｐゴシック" charset="0"/>
            </a:endParaRPr>
          </a:p>
          <a:p>
            <a:pPr marL="344488" lvl="1" indent="-225425" eaLnBrk="1" hangingPunct="1">
              <a:lnSpc>
                <a:spcPct val="90000"/>
              </a:lnSpc>
            </a:pPr>
            <a:endParaRPr lang="en-US">
              <a:latin typeface="Arial" charset="0"/>
              <a:ea typeface="ＭＳ Ｐゴシック" charset="0"/>
            </a:endParaRPr>
          </a:p>
        </p:txBody>
      </p:sp>
    </p:spTree>
    <p:extLst>
      <p:ext uri="{BB962C8B-B14F-4D97-AF65-F5344CB8AC3E}">
        <p14:creationId xmlns:p14="http://schemas.microsoft.com/office/powerpoint/2010/main" val="22224232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p:txBody>
          <a:bodyPr>
            <a:normAutofit fontScale="90000"/>
          </a:bodyPr>
          <a:lstStyle/>
          <a:p>
            <a:pPr eaLnBrk="1" hangingPunct="1"/>
            <a:r>
              <a:rPr lang="en-US"/>
              <a:t>Not Everyone Asks/Replies </a:t>
            </a:r>
          </a:p>
        </p:txBody>
      </p:sp>
      <p:sp>
        <p:nvSpPr>
          <p:cNvPr id="31749" name="Rectangle 3"/>
          <p:cNvSpPr>
            <a:spLocks noChangeArrowheads="1"/>
          </p:cNvSpPr>
          <p:nvPr/>
        </p:nvSpPr>
        <p:spPr bwMode="auto">
          <a:xfrm>
            <a:off x="2074863" y="40592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0"/>
              </a:spcBef>
              <a:buFontTx/>
              <a:buNone/>
            </a:pPr>
            <a:endParaRPr lang="en-US" sz="2400">
              <a:ea typeface="ヒラギノ角ゴ Pro W3" charset="0"/>
              <a:cs typeface="ヒラギノ角ゴ Pro W3" charset="0"/>
            </a:endParaRPr>
          </a:p>
        </p:txBody>
      </p:sp>
      <p:sp>
        <p:nvSpPr>
          <p:cNvPr id="31750" name="Rectangle 4"/>
          <p:cNvSpPr>
            <a:spLocks noChangeArrowheads="1"/>
          </p:cNvSpPr>
          <p:nvPr/>
        </p:nvSpPr>
        <p:spPr bwMode="auto">
          <a:xfrm>
            <a:off x="4662488" y="26558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0"/>
              </a:spcBef>
              <a:buFontTx/>
              <a:buNone/>
            </a:pPr>
            <a:endParaRPr lang="en-US" sz="2400">
              <a:ea typeface="ヒラギノ角ゴ Pro W3" charset="0"/>
              <a:cs typeface="ヒラギノ角ゴ Pro W3" charset="0"/>
            </a:endParaRPr>
          </a:p>
        </p:txBody>
      </p:sp>
      <p:sp>
        <p:nvSpPr>
          <p:cNvPr id="31751" name="Text Box 5"/>
          <p:cNvSpPr txBox="1">
            <a:spLocks noChangeArrowheads="1"/>
          </p:cNvSpPr>
          <p:nvPr/>
        </p:nvSpPr>
        <p:spPr bwMode="auto">
          <a:xfrm>
            <a:off x="304800" y="5638800"/>
            <a:ext cx="80772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a:spcBef>
                <a:spcPct val="0"/>
              </a:spcBef>
              <a:buFont typeface="Times" charset="0"/>
              <a:buChar char="•"/>
            </a:pPr>
            <a:r>
              <a:rPr lang="en-US" sz="1600">
                <a:ea typeface="ヒラギノ角ゴ Pro W3" charset="0"/>
                <a:cs typeface="ヒラギノ角ゴ Pro W3" charset="0"/>
              </a:rPr>
              <a:t> Core: A strongly connected component, in which everyone asks and answers   </a:t>
            </a:r>
          </a:p>
          <a:p>
            <a:pPr>
              <a:spcBef>
                <a:spcPct val="0"/>
              </a:spcBef>
              <a:buFont typeface="Times" charset="0"/>
              <a:buChar char="•"/>
            </a:pPr>
            <a:r>
              <a:rPr lang="en-US" sz="1600">
                <a:ea typeface="ヒラギノ角ゴ Pro W3" charset="0"/>
                <a:cs typeface="ヒラギノ角ゴ Pro W3" charset="0"/>
              </a:rPr>
              <a:t> IN: Mostly askers.</a:t>
            </a:r>
          </a:p>
          <a:p>
            <a:pPr>
              <a:spcBef>
                <a:spcPct val="0"/>
              </a:spcBef>
              <a:buFont typeface="Times" charset="0"/>
              <a:buChar char="•"/>
            </a:pPr>
            <a:r>
              <a:rPr lang="en-US" sz="1600">
                <a:ea typeface="ヒラギノ角ゴ Pro W3" charset="0"/>
                <a:cs typeface="ヒラギノ角ゴ Pro W3" charset="0"/>
              </a:rPr>
              <a:t> OUT: Mostly Helpers</a:t>
            </a:r>
            <a:endParaRPr lang="en-US">
              <a:ea typeface="ヒラギノ角ゴ Pro W3" charset="0"/>
              <a:cs typeface="ヒラギノ角ゴ Pro W3" charset="0"/>
            </a:endParaRPr>
          </a:p>
        </p:txBody>
      </p:sp>
      <p:sp>
        <p:nvSpPr>
          <p:cNvPr id="31752" name="Rectangle 7"/>
          <p:cNvSpPr>
            <a:spLocks noChangeArrowheads="1"/>
          </p:cNvSpPr>
          <p:nvPr/>
        </p:nvSpPr>
        <p:spPr bwMode="auto">
          <a:xfrm>
            <a:off x="3252788" y="27622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0"/>
              </a:spcBef>
              <a:buFontTx/>
              <a:buNone/>
            </a:pPr>
            <a:endParaRPr lang="en-US" sz="2400">
              <a:ea typeface="ヒラギノ角ゴ Pro W3" charset="0"/>
              <a:cs typeface="ヒラギノ角ゴ Pro W3" charset="0"/>
            </a:endParaRPr>
          </a:p>
        </p:txBody>
      </p:sp>
      <p:graphicFrame>
        <p:nvGraphicFramePr>
          <p:cNvPr id="31746" name="Object 2"/>
          <p:cNvGraphicFramePr>
            <a:graphicFrameLocks/>
          </p:cNvGraphicFramePr>
          <p:nvPr/>
        </p:nvGraphicFramePr>
        <p:xfrm>
          <a:off x="4953000" y="1981200"/>
          <a:ext cx="3656013" cy="2741613"/>
        </p:xfrm>
        <a:graphic>
          <a:graphicData uri="http://schemas.openxmlformats.org/presentationml/2006/ole">
            <mc:AlternateContent xmlns:mc="http://schemas.openxmlformats.org/markup-compatibility/2006">
              <mc:Choice xmlns:v="urn:schemas-microsoft-com:vml" Requires="v">
                <p:oleObj spid="_x0000_s230410" name="Document" r:id="rId4" imgW="1499616" imgH="1155192" progId="Word.Document.8">
                  <p:embed/>
                </p:oleObj>
              </mc:Choice>
              <mc:Fallback>
                <p:oleObj name="Document" r:id="rId4" imgW="1499616" imgH="1155192" progId="Word.Documen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1981200"/>
                        <a:ext cx="3656013" cy="2741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1753" name="Rectangle 9"/>
          <p:cNvSpPr>
            <a:spLocks noChangeArrowheads="1"/>
          </p:cNvSpPr>
          <p:nvPr/>
        </p:nvSpPr>
        <p:spPr bwMode="auto">
          <a:xfrm>
            <a:off x="914400" y="4800600"/>
            <a:ext cx="3030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0"/>
              </a:spcBef>
              <a:buFontTx/>
              <a:buNone/>
            </a:pPr>
            <a:r>
              <a:rPr lang="en-US" sz="2400">
                <a:ea typeface="ヒラギノ角ゴ Pro W3" charset="0"/>
                <a:cs typeface="ヒラギノ角ゴ Pro W3" charset="0"/>
              </a:rPr>
              <a:t>The Web is a bow tie</a:t>
            </a:r>
          </a:p>
        </p:txBody>
      </p:sp>
      <p:sp>
        <p:nvSpPr>
          <p:cNvPr id="31754" name="Rectangle 10"/>
          <p:cNvSpPr>
            <a:spLocks noChangeArrowheads="1"/>
          </p:cNvSpPr>
          <p:nvPr/>
        </p:nvSpPr>
        <p:spPr bwMode="auto">
          <a:xfrm>
            <a:off x="4876800" y="4800600"/>
            <a:ext cx="3944938"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0"/>
              </a:spcBef>
              <a:buFontTx/>
              <a:buNone/>
            </a:pPr>
            <a:r>
              <a:rPr lang="en-US" sz="2400">
                <a:ea typeface="ヒラギノ角ゴ Pro W3" charset="0"/>
                <a:cs typeface="ヒラギノ角ゴ Pro W3" charset="0"/>
              </a:rPr>
              <a:t>The Java Forum network is </a:t>
            </a:r>
          </a:p>
          <a:p>
            <a:pPr eaLnBrk="0" hangingPunct="0">
              <a:spcBef>
                <a:spcPct val="0"/>
              </a:spcBef>
              <a:buFontTx/>
              <a:buNone/>
            </a:pPr>
            <a:r>
              <a:rPr lang="en-US" sz="2400">
                <a:ea typeface="ヒラギノ角ゴ Pro W3" charset="0"/>
                <a:cs typeface="ヒラギノ角ゴ Pro W3" charset="0"/>
              </a:rPr>
              <a:t>an uneven bow tie</a:t>
            </a:r>
          </a:p>
          <a:p>
            <a:pPr eaLnBrk="0" hangingPunct="0">
              <a:spcBef>
                <a:spcPct val="0"/>
              </a:spcBef>
              <a:buFontTx/>
              <a:buNone/>
            </a:pPr>
            <a:endParaRPr lang="en-US" sz="2400">
              <a:ea typeface="ヒラギノ角ゴ Pro W3" charset="0"/>
              <a:cs typeface="ヒラギノ角ゴ Pro W3" charset="0"/>
            </a:endParaRPr>
          </a:p>
          <a:p>
            <a:pPr eaLnBrk="0" hangingPunct="0">
              <a:spcBef>
                <a:spcPct val="0"/>
              </a:spcBef>
              <a:buFontTx/>
              <a:buNone/>
            </a:pPr>
            <a:endParaRPr lang="en-US" sz="2400">
              <a:ea typeface="ヒラギノ角ゴ Pro W3" charset="0"/>
              <a:cs typeface="ヒラギノ角ゴ Pro W3" charset="0"/>
            </a:endParaRPr>
          </a:p>
        </p:txBody>
      </p:sp>
      <p:graphicFrame>
        <p:nvGraphicFramePr>
          <p:cNvPr id="31747" name="Object 3"/>
          <p:cNvGraphicFramePr>
            <a:graphicFrameLocks noChangeAspect="1"/>
          </p:cNvGraphicFramePr>
          <p:nvPr/>
        </p:nvGraphicFramePr>
        <p:xfrm>
          <a:off x="762000" y="2133600"/>
          <a:ext cx="3378200" cy="2082800"/>
        </p:xfrm>
        <a:graphic>
          <a:graphicData uri="http://schemas.openxmlformats.org/presentationml/2006/ole">
            <mc:AlternateContent xmlns:mc="http://schemas.openxmlformats.org/markup-compatibility/2006">
              <mc:Choice xmlns:v="urn:schemas-microsoft-com:vml" Requires="v">
                <p:oleObj spid="_x0000_s230411" name="Image" r:id="rId6" imgW="3377778" imgH="2082540" progId="PhotoshopElements.Image.2">
                  <p:embed/>
                </p:oleObj>
              </mc:Choice>
              <mc:Fallback>
                <p:oleObj name="Image" r:id="rId6" imgW="3377778" imgH="2082540" progId="PhotoshopElements.Image.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2133600"/>
                        <a:ext cx="3378200"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40400300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pPr eaLnBrk="1" hangingPunct="1"/>
            <a:r>
              <a:rPr lang="en-US"/>
              <a:t>fragment of the Java Forum</a:t>
            </a:r>
          </a:p>
        </p:txBody>
      </p:sp>
      <p:sp>
        <p:nvSpPr>
          <p:cNvPr id="33795" name="Rectangle 3"/>
          <p:cNvSpPr>
            <a:spLocks noGrp="1" noChangeArrowheads="1"/>
          </p:cNvSpPr>
          <p:nvPr>
            <p:ph type="body" idx="1"/>
          </p:nvPr>
        </p:nvSpPr>
        <p:spPr/>
        <p:txBody>
          <a:bodyPr/>
          <a:lstStyle/>
          <a:p>
            <a:pPr eaLnBrk="1" hangingPunct="1"/>
            <a:endParaRPr lang="en-US">
              <a:latin typeface="Arial" charset="0"/>
            </a:endParaRPr>
          </a:p>
        </p:txBody>
      </p:sp>
      <p:pic>
        <p:nvPicPr>
          <p:cNvPr id="33796" name="Picture 4" descr="JavaFor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066800"/>
            <a:ext cx="5857875" cy="545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88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hangingPunct="1"/>
            <a:r>
              <a:rPr lang="en-US" dirty="0"/>
              <a:t>Relating network structure to </a:t>
            </a:r>
            <a:r>
              <a:rPr lang="en-US" dirty="0" smtClean="0"/>
              <a:t>expertise</a:t>
            </a:r>
            <a:endParaRPr lang="en-US" dirty="0"/>
          </a:p>
        </p:txBody>
      </p:sp>
      <p:sp>
        <p:nvSpPr>
          <p:cNvPr id="35843" name="Rectangle 3"/>
          <p:cNvSpPr>
            <a:spLocks noGrp="1" noChangeArrowheads="1"/>
          </p:cNvSpPr>
          <p:nvPr>
            <p:ph type="body" idx="1"/>
          </p:nvPr>
        </p:nvSpPr>
        <p:spPr>
          <a:xfrm>
            <a:off x="533400" y="1066800"/>
            <a:ext cx="8229600" cy="2057400"/>
          </a:xfrm>
        </p:spPr>
        <p:txBody>
          <a:bodyPr>
            <a:normAutofit lnSpcReduction="10000"/>
          </a:bodyPr>
          <a:lstStyle/>
          <a:p>
            <a:pPr eaLnBrk="1" hangingPunct="1"/>
            <a:r>
              <a:rPr lang="en-US">
                <a:latin typeface="Arial" charset="0"/>
              </a:rPr>
              <a:t>Human-rated expertise levels</a:t>
            </a:r>
          </a:p>
          <a:p>
            <a:pPr lvl="2" eaLnBrk="1" hangingPunct="1"/>
            <a:r>
              <a:rPr lang="en-US" sz="1800">
                <a:latin typeface="Arial" charset="0"/>
                <a:ea typeface="ＭＳ Ｐゴシック" charset="0"/>
              </a:rPr>
              <a:t>2 raters</a:t>
            </a:r>
          </a:p>
          <a:p>
            <a:pPr lvl="2" eaLnBrk="1" hangingPunct="1"/>
            <a:r>
              <a:rPr lang="en-US" sz="1800">
                <a:latin typeface="Arial" charset="0"/>
                <a:ea typeface="ＭＳ Ｐゴシック" charset="0"/>
              </a:rPr>
              <a:t>135 JavaForum users with &gt;= 10 posts</a:t>
            </a:r>
          </a:p>
          <a:p>
            <a:pPr lvl="2" eaLnBrk="1" hangingPunct="1"/>
            <a:r>
              <a:rPr lang="en-US" sz="1800">
                <a:latin typeface="Arial" charset="0"/>
                <a:ea typeface="ＭＳ Ｐゴシック" charset="0"/>
              </a:rPr>
              <a:t>inter-rater agreement (</a:t>
            </a:r>
            <a:r>
              <a:rPr lang="en-US" sz="1800">
                <a:latin typeface="Symbol" charset="0"/>
                <a:ea typeface="ＭＳ Ｐゴシック" charset="0"/>
              </a:rPr>
              <a:t>t </a:t>
            </a:r>
            <a:r>
              <a:rPr lang="en-US" sz="1800">
                <a:latin typeface="Arial" charset="0"/>
                <a:ea typeface="ＭＳ Ｐゴシック" charset="0"/>
              </a:rPr>
              <a:t>= 0.74, </a:t>
            </a:r>
            <a:r>
              <a:rPr lang="en-US" sz="1800">
                <a:latin typeface="Symbol" charset="0"/>
                <a:ea typeface="ＭＳ Ｐゴシック" charset="0"/>
              </a:rPr>
              <a:t>r</a:t>
            </a:r>
            <a:r>
              <a:rPr lang="en-US" sz="1800">
                <a:latin typeface="Arial" charset="0"/>
                <a:ea typeface="ＭＳ Ｐゴシック" charset="0"/>
              </a:rPr>
              <a:t> = 0.83)</a:t>
            </a:r>
          </a:p>
          <a:p>
            <a:pPr lvl="2" eaLnBrk="1" hangingPunct="1"/>
            <a:r>
              <a:rPr lang="en-US" sz="1800">
                <a:latin typeface="Arial" charset="0"/>
                <a:ea typeface="ＭＳ Ｐゴシック" charset="0"/>
              </a:rPr>
              <a:t>for evaluation of algorithms, omit users where raters disagreed by more than 1 level (</a:t>
            </a:r>
            <a:r>
              <a:rPr lang="en-US" sz="1800">
                <a:latin typeface="Symbol" charset="0"/>
                <a:ea typeface="ＭＳ Ｐゴシック" charset="0"/>
              </a:rPr>
              <a:t>t </a:t>
            </a:r>
            <a:r>
              <a:rPr lang="en-US" sz="1800">
                <a:latin typeface="Arial" charset="0"/>
                <a:ea typeface="ＭＳ Ｐゴシック" charset="0"/>
              </a:rPr>
              <a:t>= 0.80, </a:t>
            </a:r>
            <a:r>
              <a:rPr lang="en-US" sz="1800">
                <a:latin typeface="Symbol" charset="0"/>
                <a:ea typeface="ＭＳ Ｐゴシック" charset="0"/>
              </a:rPr>
              <a:t>r</a:t>
            </a:r>
            <a:r>
              <a:rPr lang="en-US" sz="1800">
                <a:latin typeface="Arial" charset="0"/>
                <a:ea typeface="ＭＳ Ｐゴシック" charset="0"/>
              </a:rPr>
              <a:t> = 0.83)</a:t>
            </a:r>
          </a:p>
        </p:txBody>
      </p:sp>
      <p:graphicFrame>
        <p:nvGraphicFramePr>
          <p:cNvPr id="551036" name="Group 124"/>
          <p:cNvGraphicFramePr>
            <a:graphicFrameLocks noGrp="1"/>
          </p:cNvGraphicFramePr>
          <p:nvPr/>
        </p:nvGraphicFramePr>
        <p:xfrm>
          <a:off x="1600200" y="3352800"/>
          <a:ext cx="5243513" cy="2560320"/>
        </p:xfrm>
        <a:graphic>
          <a:graphicData uri="http://schemas.openxmlformats.org/drawingml/2006/table">
            <a:tbl>
              <a:tblPr/>
              <a:tblGrid>
                <a:gridCol w="438150"/>
                <a:gridCol w="1370013"/>
                <a:gridCol w="3435350"/>
              </a:tblGrid>
              <a:tr h="198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ea typeface="ＭＳ Ｐゴシック" charset="0"/>
                          <a:cs typeface="Times New Roman" charset="0"/>
                        </a:rPr>
                        <a:t>L</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ea typeface="ＭＳ Ｐゴシック" charset="0"/>
                          <a:cs typeface="Times New Roman" charset="0"/>
                        </a:rPr>
                        <a:t>Category</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ea typeface="ＭＳ Ｐゴシック" charset="0"/>
                          <a:cs typeface="Times New Roman" charset="0"/>
                        </a:rPr>
                        <a:t>Description</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5</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Top Java expert</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Knows the core Java theory and related advanced topics deeply.</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4</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Java professional</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Can answer all or most of Java concept questions. Also </a:t>
                      </a:r>
                      <a:r>
                        <a:rPr kumimoji="0" lang="en-US" altLang="zh-CN" sz="1200" b="0" i="0" u="none" strike="noStrike" cap="none" normalizeH="0" baseline="0">
                          <a:ln>
                            <a:noFill/>
                          </a:ln>
                          <a:solidFill>
                            <a:schemeClr val="tx1"/>
                          </a:solidFill>
                          <a:effectLst/>
                          <a:latin typeface="Arial" charset="0"/>
                          <a:ea typeface="宋体" charset="0"/>
                          <a:cs typeface="宋体" charset="0"/>
                        </a:rPr>
                        <a:t>knows one or some sub topics very well, </a:t>
                      </a:r>
                      <a:endParaRPr kumimoji="0" lang="en-US" altLang="zh-CN" sz="3200" b="0"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3</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Java user</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Knows advanced Java concepts. Can program relatively well. </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2</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Java learner</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Knows basic concepts and can program, but is not good at advanced topics of Java.</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1</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ＭＳ Ｐゴシック" charset="0"/>
                          <a:cs typeface="Times New Roman" charset="0"/>
                        </a:rPr>
                        <a:t>Newbie</a:t>
                      </a:r>
                      <a:endParaRPr kumimoji="0" lang="en-US" sz="3200" b="0" i="0" u="none" strike="noStrike" cap="none" normalizeH="0" baseline="0">
                        <a:ln>
                          <a:noFill/>
                        </a:ln>
                        <a:solidFill>
                          <a:schemeClr val="tx1"/>
                        </a:solidFill>
                        <a:effectLst/>
                        <a:latin typeface="Arial" charset="0"/>
                        <a:ea typeface="ＭＳ Ｐゴシック"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a:ln>
                            <a:noFill/>
                          </a:ln>
                          <a:solidFill>
                            <a:schemeClr val="tx1"/>
                          </a:solidFill>
                          <a:effectLst/>
                          <a:latin typeface="Arial" charset="0"/>
                          <a:ea typeface="宋体" charset="0"/>
                          <a:cs typeface="宋体" charset="0"/>
                        </a:rPr>
                        <a:t>Just starting to learn java.</a:t>
                      </a:r>
                      <a:endParaRPr kumimoji="0" lang="en-US" altLang="zh-CN" sz="3200" b="0" i="0" u="none" strike="noStrike" cap="none" normalizeH="0" baseline="0">
                        <a:ln>
                          <a:noFill/>
                        </a:ln>
                        <a:solidFill>
                          <a:schemeClr val="tx1"/>
                        </a:solidFill>
                        <a:effectLst/>
                        <a:latin typeface="Arial" charset="0"/>
                        <a:ea typeface="宋体" charset="0"/>
                        <a:cs typeface="宋体"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8133327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pPr eaLnBrk="1" hangingPunct="1"/>
            <a:r>
              <a:rPr lang="en-US" sz="2800"/>
              <a:t>Algorithm Rankings vs. Human Ratings</a:t>
            </a:r>
          </a:p>
        </p:txBody>
      </p:sp>
      <p:sp>
        <p:nvSpPr>
          <p:cNvPr id="37891" name="Rectangle 5"/>
          <p:cNvSpPr>
            <a:spLocks noChangeArrowheads="1"/>
          </p:cNvSpPr>
          <p:nvPr/>
        </p:nvSpPr>
        <p:spPr bwMode="auto">
          <a:xfrm>
            <a:off x="838200" y="4648200"/>
            <a:ext cx="7696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0"/>
              </a:spcBef>
              <a:buFontTx/>
              <a:buNone/>
            </a:pPr>
            <a:r>
              <a:rPr lang="en-US">
                <a:ea typeface="ヒラギノ角ゴ Pro W3" charset="0"/>
                <a:cs typeface="ヒラギノ角ゴ Pro W3" charset="0"/>
              </a:rPr>
              <a:t>simple local measures do as well (and better) than measures incorporating the wider network topology</a:t>
            </a:r>
          </a:p>
          <a:p>
            <a:pPr eaLnBrk="0" hangingPunct="0">
              <a:spcBef>
                <a:spcPct val="0"/>
              </a:spcBef>
              <a:buFontTx/>
              <a:buNone/>
            </a:pPr>
            <a:endParaRPr lang="en-US" sz="2400">
              <a:ea typeface="ヒラギノ角ゴ Pro W3" charset="0"/>
              <a:cs typeface="ヒラギノ角ゴ Pro W3" charset="0"/>
            </a:endParaRPr>
          </a:p>
        </p:txBody>
      </p:sp>
      <p:grpSp>
        <p:nvGrpSpPr>
          <p:cNvPr id="37892" name="Group 12"/>
          <p:cNvGrpSpPr>
            <a:grpSpLocks/>
          </p:cNvGrpSpPr>
          <p:nvPr/>
        </p:nvGrpSpPr>
        <p:grpSpPr bwMode="auto">
          <a:xfrm>
            <a:off x="762000" y="1219200"/>
            <a:ext cx="7723188" cy="3224213"/>
            <a:chOff x="480" y="768"/>
            <a:chExt cx="4865" cy="2031"/>
          </a:xfrm>
        </p:grpSpPr>
        <p:sp>
          <p:nvSpPr>
            <p:cNvPr id="37893" name="Rectangle 3"/>
            <p:cNvSpPr>
              <a:spLocks noChangeArrowheads="1"/>
            </p:cNvSpPr>
            <p:nvPr/>
          </p:nvSpPr>
          <p:spPr bwMode="auto">
            <a:xfrm>
              <a:off x="2063" y="1654"/>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0"/>
                </a:spcBef>
                <a:buFontTx/>
                <a:buNone/>
              </a:pPr>
              <a:endParaRPr lang="en-US" sz="2400">
                <a:ea typeface="ヒラギノ角ゴ Pro W3" charset="0"/>
                <a:cs typeface="ヒラギノ角ゴ Pro W3" charset="0"/>
              </a:endParaRPr>
            </a:p>
          </p:txBody>
        </p:sp>
        <p:pic>
          <p:nvPicPr>
            <p:cNvPr id="37894" name="Picture 4" descr="erev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 y="768"/>
              <a:ext cx="4800" cy="1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 Box 7"/>
            <p:cNvSpPr txBox="1">
              <a:spLocks noChangeArrowheads="1"/>
            </p:cNvSpPr>
            <p:nvPr/>
          </p:nvSpPr>
          <p:spPr bwMode="auto">
            <a:xfrm>
              <a:off x="1152" y="2568"/>
              <a:ext cx="500" cy="231"/>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Top K</a:t>
              </a:r>
            </a:p>
          </p:txBody>
        </p:sp>
        <p:sp>
          <p:nvSpPr>
            <p:cNvPr id="37896" name="Text Box 8"/>
            <p:cNvSpPr txBox="1">
              <a:spLocks noChangeArrowheads="1"/>
            </p:cNvSpPr>
            <p:nvPr/>
          </p:nvSpPr>
          <p:spPr bwMode="auto">
            <a:xfrm>
              <a:off x="2256" y="2566"/>
              <a:ext cx="804" cy="231"/>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Kendall</a:t>
              </a:r>
              <a:r>
                <a:rPr lang="ja-JP" altLang="en-US" sz="1800"/>
                <a:t>’</a:t>
              </a:r>
              <a:r>
                <a:rPr lang="en-US" sz="1800"/>
                <a:t>s </a:t>
              </a:r>
              <a:r>
                <a:rPr lang="en-US" sz="1800">
                  <a:latin typeface="Symbol" charset="0"/>
                </a:rPr>
                <a:t>t</a:t>
              </a:r>
            </a:p>
          </p:txBody>
        </p:sp>
        <p:sp>
          <p:nvSpPr>
            <p:cNvPr id="37897" name="Text Box 9"/>
            <p:cNvSpPr txBox="1">
              <a:spLocks noChangeArrowheads="1"/>
            </p:cNvSpPr>
            <p:nvPr/>
          </p:nvSpPr>
          <p:spPr bwMode="auto">
            <a:xfrm>
              <a:off x="3408" y="2566"/>
              <a:ext cx="1003" cy="231"/>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Spearman</a:t>
              </a:r>
              <a:r>
                <a:rPr lang="ja-JP" altLang="en-US" sz="1800"/>
                <a:t>’</a:t>
              </a:r>
              <a:r>
                <a:rPr lang="en-US" sz="1800"/>
                <a:t>s </a:t>
              </a:r>
              <a:r>
                <a:rPr lang="en-US" sz="1800">
                  <a:latin typeface="Symbol" charset="0"/>
                </a:rPr>
                <a:t>r</a:t>
              </a:r>
            </a:p>
          </p:txBody>
        </p:sp>
        <p:sp>
          <p:nvSpPr>
            <p:cNvPr id="37898" name="Text Box 10"/>
            <p:cNvSpPr txBox="1">
              <a:spLocks noChangeArrowheads="1"/>
            </p:cNvSpPr>
            <p:nvPr/>
          </p:nvSpPr>
          <p:spPr bwMode="auto">
            <a:xfrm>
              <a:off x="4540" y="1426"/>
              <a:ext cx="805" cy="574"/>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lnSpc>
                  <a:spcPct val="90000"/>
                </a:lnSpc>
                <a:spcBef>
                  <a:spcPct val="0"/>
                </a:spcBef>
                <a:buFont typeface="Wingdings" charset="0"/>
                <a:buNone/>
              </a:pPr>
              <a:r>
                <a:rPr lang="en-US" sz="1000" b="1"/>
                <a:t># answers</a:t>
              </a:r>
            </a:p>
            <a:p>
              <a:pPr eaLnBrk="1" hangingPunct="1">
                <a:lnSpc>
                  <a:spcPct val="90000"/>
                </a:lnSpc>
                <a:spcBef>
                  <a:spcPct val="0"/>
                </a:spcBef>
                <a:buFont typeface="Wingdings" charset="0"/>
                <a:buNone/>
              </a:pPr>
              <a:r>
                <a:rPr lang="en-US" sz="1000" b="1"/>
                <a:t>z-score # answers</a:t>
              </a:r>
            </a:p>
            <a:p>
              <a:pPr eaLnBrk="1" hangingPunct="1">
                <a:lnSpc>
                  <a:spcPct val="90000"/>
                </a:lnSpc>
                <a:spcBef>
                  <a:spcPct val="0"/>
                </a:spcBef>
                <a:buFont typeface="Wingdings" charset="0"/>
                <a:buNone/>
              </a:pPr>
              <a:r>
                <a:rPr lang="en-US" sz="1000" b="1"/>
                <a:t>indegree</a:t>
              </a:r>
            </a:p>
            <a:p>
              <a:pPr eaLnBrk="1" hangingPunct="1">
                <a:lnSpc>
                  <a:spcPct val="90000"/>
                </a:lnSpc>
                <a:spcBef>
                  <a:spcPct val="0"/>
                </a:spcBef>
                <a:buFont typeface="Wingdings" charset="0"/>
                <a:buNone/>
              </a:pPr>
              <a:r>
                <a:rPr lang="en-US" sz="1000" b="1"/>
                <a:t>z-score indegree</a:t>
              </a:r>
            </a:p>
            <a:p>
              <a:pPr eaLnBrk="1" hangingPunct="1">
                <a:lnSpc>
                  <a:spcPct val="90000"/>
                </a:lnSpc>
                <a:spcBef>
                  <a:spcPct val="0"/>
                </a:spcBef>
                <a:buFont typeface="Wingdings" charset="0"/>
                <a:buNone/>
              </a:pPr>
              <a:r>
                <a:rPr lang="en-US" sz="1000" b="1"/>
                <a:t>PageRank</a:t>
              </a:r>
            </a:p>
            <a:p>
              <a:pPr eaLnBrk="1" hangingPunct="1">
                <a:lnSpc>
                  <a:spcPct val="90000"/>
                </a:lnSpc>
                <a:spcBef>
                  <a:spcPct val="0"/>
                </a:spcBef>
                <a:buFont typeface="Wingdings" charset="0"/>
                <a:buNone/>
              </a:pPr>
              <a:r>
                <a:rPr lang="en-US" sz="1000" b="1"/>
                <a:t>HITS authority</a:t>
              </a:r>
            </a:p>
          </p:txBody>
        </p:sp>
        <p:sp>
          <p:nvSpPr>
            <p:cNvPr id="37899" name="Text Box 11"/>
            <p:cNvSpPr txBox="1">
              <a:spLocks noChangeArrowheads="1"/>
            </p:cNvSpPr>
            <p:nvPr/>
          </p:nvSpPr>
          <p:spPr bwMode="auto">
            <a:xfrm>
              <a:off x="528" y="816"/>
              <a:ext cx="249" cy="1875"/>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algn="r" eaLnBrk="1" hangingPunct="1">
                <a:spcAft>
                  <a:spcPct val="40000"/>
                </a:spcAft>
                <a:buFont typeface="Wingdings" charset="0"/>
                <a:buNone/>
              </a:pPr>
              <a:r>
                <a:rPr lang="en-US" sz="1200" b="1"/>
                <a:t>0.9</a:t>
              </a:r>
            </a:p>
            <a:p>
              <a:pPr algn="r" eaLnBrk="1" hangingPunct="1">
                <a:spcAft>
                  <a:spcPct val="40000"/>
                </a:spcAft>
                <a:buFont typeface="Wingdings" charset="0"/>
                <a:buNone/>
              </a:pPr>
              <a:r>
                <a:rPr lang="en-US" sz="1200" b="1"/>
                <a:t>0.8</a:t>
              </a:r>
            </a:p>
            <a:p>
              <a:pPr algn="r" eaLnBrk="1" hangingPunct="1">
                <a:spcAft>
                  <a:spcPct val="40000"/>
                </a:spcAft>
                <a:buFont typeface="Wingdings" charset="0"/>
                <a:buNone/>
              </a:pPr>
              <a:r>
                <a:rPr lang="en-US" sz="1200" b="1"/>
                <a:t>0.7</a:t>
              </a:r>
            </a:p>
            <a:p>
              <a:pPr algn="r" eaLnBrk="1" hangingPunct="1">
                <a:spcAft>
                  <a:spcPct val="40000"/>
                </a:spcAft>
                <a:buFont typeface="Wingdings" charset="0"/>
                <a:buNone/>
              </a:pPr>
              <a:r>
                <a:rPr lang="en-US" sz="1200" b="1"/>
                <a:t>0.6</a:t>
              </a:r>
            </a:p>
            <a:p>
              <a:pPr algn="r" eaLnBrk="1" hangingPunct="1">
                <a:spcAft>
                  <a:spcPct val="40000"/>
                </a:spcAft>
                <a:buFont typeface="Wingdings" charset="0"/>
                <a:buNone/>
              </a:pPr>
              <a:r>
                <a:rPr lang="en-US" sz="1200" b="1"/>
                <a:t>0.5</a:t>
              </a:r>
            </a:p>
            <a:p>
              <a:pPr algn="r" eaLnBrk="1" hangingPunct="1">
                <a:spcAft>
                  <a:spcPct val="40000"/>
                </a:spcAft>
                <a:buFont typeface="Wingdings" charset="0"/>
                <a:buNone/>
              </a:pPr>
              <a:r>
                <a:rPr lang="en-US" sz="1200" b="1"/>
                <a:t>0.4</a:t>
              </a:r>
            </a:p>
            <a:p>
              <a:pPr algn="r" eaLnBrk="1" hangingPunct="1">
                <a:spcAft>
                  <a:spcPct val="40000"/>
                </a:spcAft>
                <a:buFont typeface="Wingdings" charset="0"/>
                <a:buNone/>
              </a:pPr>
              <a:r>
                <a:rPr lang="en-US" sz="1200" b="1"/>
                <a:t>0.3</a:t>
              </a:r>
            </a:p>
            <a:p>
              <a:pPr algn="r" eaLnBrk="1" hangingPunct="1">
                <a:spcAft>
                  <a:spcPct val="40000"/>
                </a:spcAft>
                <a:buFont typeface="Wingdings" charset="0"/>
                <a:buNone/>
              </a:pPr>
              <a:r>
                <a:rPr lang="en-US" sz="1200" b="1"/>
                <a:t>0.2</a:t>
              </a:r>
            </a:p>
            <a:p>
              <a:pPr algn="r" eaLnBrk="1" hangingPunct="1">
                <a:spcAft>
                  <a:spcPct val="40000"/>
                </a:spcAft>
                <a:buFont typeface="Wingdings" charset="0"/>
                <a:buNone/>
              </a:pPr>
              <a:r>
                <a:rPr lang="en-US" sz="1200" b="1"/>
                <a:t>0.1</a:t>
              </a:r>
            </a:p>
            <a:p>
              <a:pPr algn="r" eaLnBrk="1" hangingPunct="1">
                <a:spcAft>
                  <a:spcPct val="40000"/>
                </a:spcAft>
                <a:buFont typeface="Wingdings" charset="0"/>
                <a:buNone/>
              </a:pPr>
              <a:r>
                <a:rPr lang="en-US" sz="1200" b="1"/>
                <a:t>0</a:t>
              </a:r>
            </a:p>
          </p:txBody>
        </p:sp>
      </p:grpSp>
    </p:spTree>
    <p:extLst>
      <p:ext uri="{BB962C8B-B14F-4D97-AF65-F5344CB8AC3E}">
        <p14:creationId xmlns:p14="http://schemas.microsoft.com/office/powerpoint/2010/main" val="244894900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4419600"/>
            <a:ext cx="2495550"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3"/>
          <p:cNvPicPr>
            <a:picLocks noChangeAspect="1" noChangeArrowheads="1"/>
          </p:cNvPicPr>
          <p:nvPr/>
        </p:nvPicPr>
        <p:blipFill>
          <a:blip r:embed="rId4">
            <a:extLst>
              <a:ext uri="{28A0092B-C50C-407E-A947-70E740481C1C}">
                <a14:useLocalDpi xmlns:a14="http://schemas.microsoft.com/office/drawing/2010/main" val="0"/>
              </a:ext>
            </a:extLst>
          </a:blip>
          <a:srcRect b="5917"/>
          <a:stretch>
            <a:fillRect/>
          </a:stretch>
        </p:blipFill>
        <p:spPr bwMode="auto">
          <a:xfrm>
            <a:off x="1219200" y="838200"/>
            <a:ext cx="2366963"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667000"/>
            <a:ext cx="249237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4495800"/>
            <a:ext cx="249237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Rectangle 6"/>
          <p:cNvSpPr>
            <a:spLocks noGrp="1" noChangeArrowheads="1"/>
          </p:cNvSpPr>
          <p:nvPr>
            <p:ph type="title"/>
          </p:nvPr>
        </p:nvSpPr>
        <p:spPr>
          <a:xfrm>
            <a:off x="152400" y="228600"/>
            <a:ext cx="8913813" cy="609600"/>
          </a:xfrm>
        </p:spPr>
        <p:txBody>
          <a:bodyPr>
            <a:normAutofit fontScale="90000"/>
          </a:bodyPr>
          <a:lstStyle/>
          <a:p>
            <a:pPr eaLnBrk="1" hangingPunct="1"/>
            <a:r>
              <a:rPr lang="en-US"/>
              <a:t>automated vs. human ratings</a:t>
            </a:r>
          </a:p>
        </p:txBody>
      </p:sp>
      <p:sp>
        <p:nvSpPr>
          <p:cNvPr id="39943" name="Rectangle 7"/>
          <p:cNvSpPr>
            <a:spLocks noChangeArrowheads="1"/>
          </p:cNvSpPr>
          <p:nvPr/>
        </p:nvSpPr>
        <p:spPr bwMode="auto">
          <a:xfrm>
            <a:off x="2978150" y="2814638"/>
            <a:ext cx="159385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endParaRPr lang="en-US"/>
          </a:p>
        </p:txBody>
      </p:sp>
      <p:sp>
        <p:nvSpPr>
          <p:cNvPr id="39944" name="Rectangle 8"/>
          <p:cNvSpPr>
            <a:spLocks noChangeArrowheads="1"/>
          </p:cNvSpPr>
          <p:nvPr/>
        </p:nvSpPr>
        <p:spPr bwMode="auto">
          <a:xfrm>
            <a:off x="2978150" y="2814638"/>
            <a:ext cx="159385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endParaRPr lang="en-US"/>
          </a:p>
        </p:txBody>
      </p:sp>
      <p:sp>
        <p:nvSpPr>
          <p:cNvPr id="39945" name="Rectangle 9"/>
          <p:cNvSpPr>
            <a:spLocks noChangeArrowheads="1"/>
          </p:cNvSpPr>
          <p:nvPr/>
        </p:nvSpPr>
        <p:spPr bwMode="auto">
          <a:xfrm>
            <a:off x="2978150" y="2814638"/>
            <a:ext cx="159385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endParaRPr lang="en-US"/>
          </a:p>
        </p:txBody>
      </p:sp>
      <p:sp>
        <p:nvSpPr>
          <p:cNvPr id="39946" name="Rectangle 10"/>
          <p:cNvSpPr>
            <a:spLocks noChangeArrowheads="1"/>
          </p:cNvSpPr>
          <p:nvPr/>
        </p:nvSpPr>
        <p:spPr bwMode="auto">
          <a:xfrm>
            <a:off x="2978150" y="2814638"/>
            <a:ext cx="159385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endParaRPr lang="en-US"/>
          </a:p>
        </p:txBody>
      </p:sp>
      <p:sp>
        <p:nvSpPr>
          <p:cNvPr id="39947" name="Rectangle 11"/>
          <p:cNvSpPr>
            <a:spLocks noChangeArrowheads="1"/>
          </p:cNvSpPr>
          <p:nvPr/>
        </p:nvSpPr>
        <p:spPr bwMode="auto">
          <a:xfrm>
            <a:off x="2978150" y="2814638"/>
            <a:ext cx="159385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endParaRPr lang="en-US"/>
          </a:p>
        </p:txBody>
      </p:sp>
      <p:sp>
        <p:nvSpPr>
          <p:cNvPr id="39948" name="Rectangle 12"/>
          <p:cNvSpPr>
            <a:spLocks noChangeArrowheads="1"/>
          </p:cNvSpPr>
          <p:nvPr/>
        </p:nvSpPr>
        <p:spPr bwMode="auto">
          <a:xfrm>
            <a:off x="2978150" y="2814638"/>
            <a:ext cx="159385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endParaRPr lang="en-US"/>
          </a:p>
        </p:txBody>
      </p:sp>
      <p:sp>
        <p:nvSpPr>
          <p:cNvPr id="39949" name="Text Box 13"/>
          <p:cNvSpPr txBox="1">
            <a:spLocks noChangeArrowheads="1"/>
          </p:cNvSpPr>
          <p:nvPr/>
        </p:nvSpPr>
        <p:spPr bwMode="auto">
          <a:xfrm>
            <a:off x="2819400" y="2209800"/>
            <a:ext cx="9207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 answers</a:t>
            </a:r>
          </a:p>
        </p:txBody>
      </p:sp>
      <p:sp>
        <p:nvSpPr>
          <p:cNvPr id="39950" name="Line 14"/>
          <p:cNvSpPr>
            <a:spLocks noChangeShapeType="1"/>
          </p:cNvSpPr>
          <p:nvPr/>
        </p:nvSpPr>
        <p:spPr bwMode="auto">
          <a:xfrm>
            <a:off x="1295400" y="1143000"/>
            <a:ext cx="0" cy="5410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51" name="Line 15"/>
          <p:cNvSpPr>
            <a:spLocks noChangeShapeType="1"/>
          </p:cNvSpPr>
          <p:nvPr/>
        </p:nvSpPr>
        <p:spPr bwMode="auto">
          <a:xfrm>
            <a:off x="762000" y="6324600"/>
            <a:ext cx="7086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52" name="Text Box 16"/>
          <p:cNvSpPr txBox="1">
            <a:spLocks noChangeArrowheads="1"/>
          </p:cNvSpPr>
          <p:nvPr/>
        </p:nvSpPr>
        <p:spPr bwMode="auto">
          <a:xfrm>
            <a:off x="5257800" y="6324600"/>
            <a:ext cx="15192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human rating</a:t>
            </a:r>
          </a:p>
        </p:txBody>
      </p:sp>
      <p:sp>
        <p:nvSpPr>
          <p:cNvPr id="39953" name="Text Box 17"/>
          <p:cNvSpPr txBox="1">
            <a:spLocks noChangeArrowheads="1"/>
          </p:cNvSpPr>
          <p:nvPr/>
        </p:nvSpPr>
        <p:spPr bwMode="auto">
          <a:xfrm rot="-5400000">
            <a:off x="-160337" y="2978150"/>
            <a:ext cx="20780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automated ranking</a:t>
            </a:r>
          </a:p>
        </p:txBody>
      </p:sp>
      <p:pic>
        <p:nvPicPr>
          <p:cNvPr id="39954"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838200"/>
            <a:ext cx="2505075"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5" name="Picture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2667000"/>
            <a:ext cx="2522538"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6" name="Text Box 20"/>
          <p:cNvSpPr txBox="1">
            <a:spLocks noChangeArrowheads="1"/>
          </p:cNvSpPr>
          <p:nvPr/>
        </p:nvSpPr>
        <p:spPr bwMode="auto">
          <a:xfrm>
            <a:off x="2590800" y="4038600"/>
            <a:ext cx="10398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z # answers</a:t>
            </a:r>
          </a:p>
        </p:txBody>
      </p:sp>
      <p:sp>
        <p:nvSpPr>
          <p:cNvPr id="39957" name="Text Box 21"/>
          <p:cNvSpPr txBox="1">
            <a:spLocks noChangeArrowheads="1"/>
          </p:cNvSpPr>
          <p:nvPr/>
        </p:nvSpPr>
        <p:spPr bwMode="auto">
          <a:xfrm>
            <a:off x="2362200" y="5867400"/>
            <a:ext cx="1225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HITS authority</a:t>
            </a:r>
          </a:p>
        </p:txBody>
      </p:sp>
      <p:sp>
        <p:nvSpPr>
          <p:cNvPr id="39958" name="Text Box 22"/>
          <p:cNvSpPr txBox="1">
            <a:spLocks noChangeArrowheads="1"/>
          </p:cNvSpPr>
          <p:nvPr/>
        </p:nvSpPr>
        <p:spPr bwMode="auto">
          <a:xfrm>
            <a:off x="6232525" y="2243138"/>
            <a:ext cx="819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indegree</a:t>
            </a:r>
          </a:p>
        </p:txBody>
      </p:sp>
      <p:sp>
        <p:nvSpPr>
          <p:cNvPr id="39959" name="Text Box 23"/>
          <p:cNvSpPr txBox="1">
            <a:spLocks noChangeArrowheads="1"/>
          </p:cNvSpPr>
          <p:nvPr/>
        </p:nvSpPr>
        <p:spPr bwMode="auto">
          <a:xfrm>
            <a:off x="6248400" y="4038600"/>
            <a:ext cx="9382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z indegree</a:t>
            </a:r>
          </a:p>
        </p:txBody>
      </p:sp>
      <p:sp>
        <p:nvSpPr>
          <p:cNvPr id="39960" name="Text Box 24"/>
          <p:cNvSpPr txBox="1">
            <a:spLocks noChangeArrowheads="1"/>
          </p:cNvSpPr>
          <p:nvPr/>
        </p:nvSpPr>
        <p:spPr bwMode="auto">
          <a:xfrm>
            <a:off x="6172200" y="5791200"/>
            <a:ext cx="9207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200" b="1"/>
              <a:t>PageRank</a:t>
            </a:r>
          </a:p>
        </p:txBody>
      </p:sp>
    </p:spTree>
    <p:extLst>
      <p:ext uri="{BB962C8B-B14F-4D97-AF65-F5344CB8AC3E}">
        <p14:creationId xmlns:p14="http://schemas.microsoft.com/office/powerpoint/2010/main" val="3342576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pPr eaLnBrk="1" hangingPunct="1"/>
            <a:r>
              <a:rPr lang="en-US" sz="2800" dirty="0" smtClean="0"/>
              <a:t>Modeling expertise network formation</a:t>
            </a:r>
            <a:endParaRPr lang="en-US" sz="2800" dirty="0"/>
          </a:p>
        </p:txBody>
      </p:sp>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19200"/>
            <a:ext cx="5715000"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41988" name="Text Box 5"/>
          <p:cNvSpPr txBox="1">
            <a:spLocks noChangeArrowheads="1"/>
          </p:cNvSpPr>
          <p:nvPr/>
        </p:nvSpPr>
        <p:spPr bwMode="auto">
          <a:xfrm>
            <a:off x="6096000" y="1219200"/>
            <a:ext cx="2895600" cy="334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24161750" indent="-24161750" eaLnBrk="0" hangingPunct="0">
              <a:defRPr sz="2400">
                <a:solidFill>
                  <a:schemeClr val="tx1"/>
                </a:solidFill>
                <a:latin typeface="Arial" charset="0"/>
                <a:ea typeface="ＭＳ Ｐゴシック" charset="0"/>
                <a:cs typeface="Arial" charset="0"/>
              </a:defRPr>
            </a:lvl1pPr>
            <a:lvl2pPr marL="114300" eaLnBrk="0" hangingPunct="0">
              <a:defRPr sz="2400">
                <a:solidFill>
                  <a:schemeClr val="tx1"/>
                </a:solidFill>
                <a:latin typeface="Arial" charset="0"/>
                <a:ea typeface="Arial" charset="0"/>
                <a:cs typeface="Arial" charset="0"/>
              </a:defRPr>
            </a:lvl2pPr>
            <a:lvl3pPr marL="228600"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lvl="1" eaLnBrk="1" hangingPunct="1">
              <a:buClr>
                <a:schemeClr val="tx2"/>
              </a:buClr>
              <a:buSzPct val="90000"/>
              <a:buFont typeface="Wingdings" charset="0"/>
              <a:buNone/>
            </a:pPr>
            <a:r>
              <a:rPr lang="en-US" sz="2000" b="1">
                <a:ea typeface="ＭＳ Ｐゴシック" charset="0"/>
              </a:rPr>
              <a:t>Control Parameters:  </a:t>
            </a:r>
          </a:p>
          <a:p>
            <a:pPr lvl="1" eaLnBrk="1" hangingPunct="1">
              <a:buClr>
                <a:schemeClr val="tx2"/>
              </a:buClr>
              <a:buSzPct val="90000"/>
              <a:buFont typeface="Wingdings" charset="0"/>
              <a:buChar char="n"/>
            </a:pPr>
            <a:r>
              <a:rPr lang="en-US" sz="2000">
                <a:ea typeface="ＭＳ Ｐゴシック" charset="0"/>
              </a:rPr>
              <a:t> Distribution of expertise</a:t>
            </a:r>
          </a:p>
          <a:p>
            <a:pPr lvl="1" eaLnBrk="1" hangingPunct="1">
              <a:buClr>
                <a:schemeClr val="tx2"/>
              </a:buClr>
              <a:buSzPct val="90000"/>
              <a:buFont typeface="Wingdings" charset="0"/>
              <a:buChar char="n"/>
            </a:pPr>
            <a:r>
              <a:rPr lang="en-US" sz="2000">
                <a:ea typeface="ＭＳ Ｐゴシック" charset="0"/>
              </a:rPr>
              <a:t> Who asks questions most often? </a:t>
            </a:r>
          </a:p>
          <a:p>
            <a:pPr lvl="1" eaLnBrk="1" hangingPunct="1">
              <a:buClr>
                <a:schemeClr val="tx2"/>
              </a:buClr>
              <a:buSzPct val="90000"/>
              <a:buFont typeface="Wingdings" charset="0"/>
              <a:buChar char="n"/>
            </a:pPr>
            <a:r>
              <a:rPr lang="en-US" sz="2000">
                <a:ea typeface="ＭＳ Ｐゴシック" charset="0"/>
              </a:rPr>
              <a:t> Who answers questions most often?</a:t>
            </a:r>
          </a:p>
          <a:p>
            <a:pPr lvl="2" eaLnBrk="1" hangingPunct="1">
              <a:buClr>
                <a:schemeClr val="accent1"/>
              </a:buClr>
              <a:buSzPct val="90000"/>
              <a:buFont typeface="Wingdings" charset="0"/>
              <a:buChar char="n"/>
            </a:pPr>
            <a:r>
              <a:rPr lang="en-US" sz="1800">
                <a:ea typeface="ＭＳ Ｐゴシック" charset="0"/>
              </a:rPr>
              <a:t> best expert most likely</a:t>
            </a:r>
          </a:p>
          <a:p>
            <a:pPr lvl="2" eaLnBrk="1" hangingPunct="1">
              <a:buClr>
                <a:schemeClr val="accent1"/>
              </a:buClr>
              <a:buSzPct val="90000"/>
              <a:buFont typeface="Wingdings" charset="0"/>
              <a:buChar char="n"/>
            </a:pPr>
            <a:r>
              <a:rPr lang="en-US" sz="1800">
                <a:ea typeface="ＭＳ Ｐゴシック" charset="0"/>
              </a:rPr>
              <a:t> someone a bit more expert</a:t>
            </a:r>
          </a:p>
        </p:txBody>
      </p:sp>
      <p:sp>
        <p:nvSpPr>
          <p:cNvPr id="41989" name="Text Box 6"/>
          <p:cNvSpPr txBox="1">
            <a:spLocks noChangeArrowheads="1"/>
          </p:cNvSpPr>
          <p:nvPr/>
        </p:nvSpPr>
        <p:spPr bwMode="auto">
          <a:xfrm>
            <a:off x="2057400" y="5257800"/>
            <a:ext cx="25225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ExpertiseNet Simulator</a:t>
            </a:r>
          </a:p>
        </p:txBody>
      </p:sp>
    </p:spTree>
    <p:extLst>
      <p:ext uri="{BB962C8B-B14F-4D97-AF65-F5344CB8AC3E}">
        <p14:creationId xmlns:p14="http://schemas.microsoft.com/office/powerpoint/2010/main" val="3072324567"/>
      </p:ext>
    </p:extLst>
  </p:cSld>
  <p:clrMapOvr>
    <a:masterClrMapping/>
  </p:clrMapOvr>
  <mc:AlternateContent xmlns:mc="http://schemas.openxmlformats.org/markup-compatibility/2006" xmlns:p14="http://schemas.microsoft.com/office/powerpoint/2010/main">
    <mc:Choice Requires="p14">
      <p:transition spd="slow" p14:dur="2000" advTm="147700"/>
    </mc:Choice>
    <mc:Fallback xmlns="">
      <p:transition xmlns:p14="http://schemas.microsoft.com/office/powerpoint/2010/main" spd="slow" advTm="147700"/>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a:xfrm>
            <a:off x="152400" y="304800"/>
            <a:ext cx="8913813" cy="609600"/>
          </a:xfrm>
        </p:spPr>
        <p:txBody>
          <a:bodyPr>
            <a:normAutofit fontScale="90000"/>
          </a:bodyPr>
          <a:lstStyle/>
          <a:p>
            <a:pPr eaLnBrk="1" hangingPunct="1"/>
            <a:r>
              <a:rPr lang="en-US"/>
              <a:t>Simulating probability of expertise pairing</a:t>
            </a:r>
          </a:p>
        </p:txBody>
      </p:sp>
      <p:pic>
        <p:nvPicPr>
          <p:cNvPr id="4403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67000"/>
            <a:ext cx="4608513"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4403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5488" y="2667000"/>
            <a:ext cx="4608512"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44039" name="Text Box 5"/>
          <p:cNvSpPr txBox="1">
            <a:spLocks noChangeArrowheads="1"/>
          </p:cNvSpPr>
          <p:nvPr/>
        </p:nvSpPr>
        <p:spPr bwMode="auto">
          <a:xfrm>
            <a:off x="685800" y="838200"/>
            <a:ext cx="8135938" cy="168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suppose:</a:t>
            </a:r>
          </a:p>
          <a:p>
            <a:pPr eaLnBrk="1" hangingPunct="1">
              <a:buFont typeface="Wingdings" charset="0"/>
              <a:buNone/>
            </a:pPr>
            <a:r>
              <a:rPr lang="en-US" sz="1800"/>
              <a:t>	expertise is uniformly distributed</a:t>
            </a:r>
          </a:p>
          <a:p>
            <a:pPr eaLnBrk="1" hangingPunct="1">
              <a:buFont typeface="Wingdings" charset="0"/>
              <a:buNone/>
            </a:pPr>
            <a:r>
              <a:rPr lang="en-US" sz="1800"/>
              <a:t>	probability of posing a question is inversely proportional to expertise</a:t>
            </a:r>
          </a:p>
          <a:p>
            <a:pPr eaLnBrk="1" hangingPunct="1">
              <a:buFont typeface="Wingdings" charset="0"/>
              <a:buNone/>
            </a:pPr>
            <a:r>
              <a:rPr lang="en-US" sz="1800"/>
              <a:t>	</a:t>
            </a:r>
            <a:r>
              <a:rPr lang="en-US" sz="1800" i="1"/>
              <a:t>p</a:t>
            </a:r>
            <a:r>
              <a:rPr lang="en-US" sz="1800" i="1" baseline="-25000"/>
              <a:t>ij</a:t>
            </a:r>
            <a:r>
              <a:rPr lang="en-US" sz="1800" i="1"/>
              <a:t> </a:t>
            </a:r>
            <a:r>
              <a:rPr lang="en-US" sz="1800"/>
              <a:t>= probability a user with expertise </a:t>
            </a:r>
            <a:r>
              <a:rPr lang="en-US" sz="1800" i="1"/>
              <a:t>j </a:t>
            </a:r>
            <a:r>
              <a:rPr lang="en-US" sz="1800"/>
              <a:t>replies to a user with expertise </a:t>
            </a:r>
            <a:r>
              <a:rPr lang="en-US" sz="1800" i="1"/>
              <a:t>i</a:t>
            </a:r>
          </a:p>
          <a:p>
            <a:pPr eaLnBrk="1" hangingPunct="1">
              <a:buFont typeface="Wingdings" charset="0"/>
              <a:buNone/>
            </a:pPr>
            <a:r>
              <a:rPr lang="en-US" sz="1800"/>
              <a:t>2 models:</a:t>
            </a:r>
          </a:p>
        </p:txBody>
      </p:sp>
      <p:sp>
        <p:nvSpPr>
          <p:cNvPr id="44040" name="Text Box 6"/>
          <p:cNvSpPr txBox="1">
            <a:spLocks noChangeArrowheads="1"/>
          </p:cNvSpPr>
          <p:nvPr/>
        </p:nvSpPr>
        <p:spPr bwMode="auto">
          <a:xfrm>
            <a:off x="1295400" y="2514600"/>
            <a:ext cx="184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ja-JP" altLang="en-US" sz="1800" b="1">
                <a:solidFill>
                  <a:srgbClr val="0033CC"/>
                </a:solidFill>
              </a:rPr>
              <a:t>‘</a:t>
            </a:r>
            <a:r>
              <a:rPr lang="en-US" sz="1800" b="1">
                <a:solidFill>
                  <a:srgbClr val="0033CC"/>
                </a:solidFill>
              </a:rPr>
              <a:t>best</a:t>
            </a:r>
            <a:r>
              <a:rPr lang="ja-JP" altLang="en-US" sz="1800" b="1">
                <a:solidFill>
                  <a:srgbClr val="0033CC"/>
                </a:solidFill>
              </a:rPr>
              <a:t>’</a:t>
            </a:r>
            <a:r>
              <a:rPr lang="en-US" sz="1800" b="1">
                <a:solidFill>
                  <a:srgbClr val="0033CC"/>
                </a:solidFill>
              </a:rPr>
              <a:t> preferred</a:t>
            </a:r>
          </a:p>
        </p:txBody>
      </p:sp>
      <p:sp>
        <p:nvSpPr>
          <p:cNvPr id="44041" name="Text Box 7"/>
          <p:cNvSpPr txBox="1">
            <a:spLocks noChangeArrowheads="1"/>
          </p:cNvSpPr>
          <p:nvPr/>
        </p:nvSpPr>
        <p:spPr bwMode="auto">
          <a:xfrm>
            <a:off x="5638800" y="2514600"/>
            <a:ext cx="2482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ja-JP" altLang="en-US" sz="1800" b="1">
                <a:solidFill>
                  <a:srgbClr val="0033CC"/>
                </a:solidFill>
              </a:rPr>
              <a:t>‘</a:t>
            </a:r>
            <a:r>
              <a:rPr lang="en-US" sz="1800" b="1">
                <a:solidFill>
                  <a:srgbClr val="0033CC"/>
                </a:solidFill>
              </a:rPr>
              <a:t>just better</a:t>
            </a:r>
            <a:r>
              <a:rPr lang="ja-JP" altLang="en-US" sz="1800" b="1">
                <a:solidFill>
                  <a:srgbClr val="0033CC"/>
                </a:solidFill>
              </a:rPr>
              <a:t>’</a:t>
            </a:r>
            <a:r>
              <a:rPr lang="en-US" sz="1800" b="1">
                <a:solidFill>
                  <a:srgbClr val="0033CC"/>
                </a:solidFill>
              </a:rPr>
              <a:t> preferred</a:t>
            </a:r>
          </a:p>
        </p:txBody>
      </p:sp>
      <p:sp>
        <p:nvSpPr>
          <p:cNvPr id="44042" name="Text Box 8"/>
          <p:cNvSpPr txBox="1">
            <a:spLocks noChangeArrowheads="1"/>
          </p:cNvSpPr>
          <p:nvPr/>
        </p:nvSpPr>
        <p:spPr bwMode="auto">
          <a:xfrm>
            <a:off x="517525" y="63611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endParaRPr lang="en-US" sz="1800"/>
          </a:p>
        </p:txBody>
      </p:sp>
      <p:graphicFrame>
        <p:nvGraphicFramePr>
          <p:cNvPr id="44034" name="Object 2"/>
          <p:cNvGraphicFramePr>
            <a:graphicFrameLocks noChangeAspect="1"/>
          </p:cNvGraphicFramePr>
          <p:nvPr/>
        </p:nvGraphicFramePr>
        <p:xfrm>
          <a:off x="838200" y="5867400"/>
          <a:ext cx="2552700" cy="750888"/>
        </p:xfrm>
        <a:graphic>
          <a:graphicData uri="http://schemas.openxmlformats.org/presentationml/2006/ole">
            <mc:AlternateContent xmlns:mc="http://schemas.openxmlformats.org/markup-compatibility/2006">
              <mc:Choice xmlns:v="urn:schemas-microsoft-com:vml" Requires="v">
                <p:oleObj spid="_x0000_s242698" name="Equation" r:id="rId6" imgW="863622" imgH="254287" progId="Equation.3">
                  <p:embed/>
                </p:oleObj>
              </mc:Choice>
              <mc:Fallback>
                <p:oleObj name="Equation" r:id="rId6" imgW="863622" imgH="254287"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5867400"/>
                        <a:ext cx="2552700" cy="750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4035" name="Object 3"/>
          <p:cNvGraphicFramePr>
            <a:graphicFrameLocks noChangeAspect="1"/>
          </p:cNvGraphicFramePr>
          <p:nvPr/>
        </p:nvGraphicFramePr>
        <p:xfrm>
          <a:off x="5486400" y="5867400"/>
          <a:ext cx="2514600" cy="750888"/>
        </p:xfrm>
        <a:graphic>
          <a:graphicData uri="http://schemas.openxmlformats.org/presentationml/2006/ole">
            <mc:AlternateContent xmlns:mc="http://schemas.openxmlformats.org/markup-compatibility/2006">
              <mc:Choice xmlns:v="urn:schemas-microsoft-com:vml" Requires="v">
                <p:oleObj spid="_x0000_s242699" name="Equation" r:id="rId8" imgW="850928" imgH="254287" progId="Equation.3">
                  <p:embed/>
                </p:oleObj>
              </mc:Choice>
              <mc:Fallback>
                <p:oleObj name="Equation" r:id="rId8" imgW="850928" imgH="254287"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5867400"/>
                        <a:ext cx="2514600" cy="750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4043" name="Text Box 11"/>
          <p:cNvSpPr txBox="1">
            <a:spLocks noChangeArrowheads="1"/>
          </p:cNvSpPr>
          <p:nvPr/>
        </p:nvSpPr>
        <p:spPr bwMode="auto">
          <a:xfrm>
            <a:off x="8382000" y="5943600"/>
            <a:ext cx="419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i="1"/>
              <a:t>j&gt;i</a:t>
            </a:r>
          </a:p>
        </p:txBody>
      </p:sp>
    </p:spTree>
    <p:extLst>
      <p:ext uri="{BB962C8B-B14F-4D97-AF65-F5344CB8AC3E}">
        <p14:creationId xmlns:p14="http://schemas.microsoft.com/office/powerpoint/2010/main" val="4829866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066800"/>
            <a:ext cx="7037388" cy="4778375"/>
          </a:xfrm>
          <a:prstGeom prst="rect">
            <a:avLst/>
          </a:prstGeom>
          <a:noFill/>
          <a:ln w="666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6083" name="Rectangle 2"/>
          <p:cNvSpPr>
            <a:spLocks noGrp="1" noChangeArrowheads="1"/>
          </p:cNvSpPr>
          <p:nvPr>
            <p:ph type="title"/>
          </p:nvPr>
        </p:nvSpPr>
        <p:spPr/>
        <p:txBody>
          <a:bodyPr>
            <a:normAutofit fontScale="90000"/>
          </a:bodyPr>
          <a:lstStyle/>
          <a:p>
            <a:pPr eaLnBrk="1" hangingPunct="1"/>
            <a:r>
              <a:rPr lang="en-US"/>
              <a:t>Visualization</a:t>
            </a:r>
          </a:p>
        </p:txBody>
      </p:sp>
      <p:sp>
        <p:nvSpPr>
          <p:cNvPr id="46084" name="Text Box 4"/>
          <p:cNvSpPr txBox="1">
            <a:spLocks noChangeArrowheads="1"/>
          </p:cNvSpPr>
          <p:nvPr/>
        </p:nvSpPr>
        <p:spPr bwMode="auto">
          <a:xfrm>
            <a:off x="2057400" y="5486400"/>
            <a:ext cx="1784350" cy="366713"/>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Best </a:t>
            </a:r>
            <a:r>
              <a:rPr lang="ja-JP" altLang="en-US" sz="1800"/>
              <a:t>“</a:t>
            </a:r>
            <a:r>
              <a:rPr lang="en-US" sz="1800"/>
              <a:t>preferred</a:t>
            </a:r>
            <a:r>
              <a:rPr lang="ja-JP" altLang="en-US" sz="1800"/>
              <a:t>”</a:t>
            </a:r>
            <a:endParaRPr lang="en-US" sz="1800"/>
          </a:p>
        </p:txBody>
      </p:sp>
      <p:sp>
        <p:nvSpPr>
          <p:cNvPr id="46085" name="Text Box 5"/>
          <p:cNvSpPr txBox="1">
            <a:spLocks noChangeArrowheads="1"/>
          </p:cNvSpPr>
          <p:nvPr/>
        </p:nvSpPr>
        <p:spPr bwMode="auto">
          <a:xfrm>
            <a:off x="5715000" y="5486400"/>
            <a:ext cx="1187450" cy="366713"/>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just better</a:t>
            </a:r>
          </a:p>
        </p:txBody>
      </p:sp>
      <p:sp>
        <p:nvSpPr>
          <p:cNvPr id="46086" name="Rectangle 6"/>
          <p:cNvSpPr>
            <a:spLocks noChangeArrowheads="1"/>
          </p:cNvSpPr>
          <p:nvPr/>
        </p:nvSpPr>
        <p:spPr bwMode="auto">
          <a:xfrm>
            <a:off x="1752600" y="3429000"/>
            <a:ext cx="762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p>
            <a:endParaRPr lang="en-US"/>
          </a:p>
        </p:txBody>
      </p:sp>
      <p:sp>
        <p:nvSpPr>
          <p:cNvPr id="46087" name="Rectangle 7"/>
          <p:cNvSpPr>
            <a:spLocks noChangeArrowheads="1"/>
          </p:cNvSpPr>
          <p:nvPr/>
        </p:nvSpPr>
        <p:spPr bwMode="auto">
          <a:xfrm>
            <a:off x="228600" y="3505200"/>
            <a:ext cx="228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p>
            <a:endParaRPr lang="en-US"/>
          </a:p>
        </p:txBody>
      </p:sp>
      <p:sp>
        <p:nvSpPr>
          <p:cNvPr id="46088" name="Rectangle 8"/>
          <p:cNvSpPr>
            <a:spLocks noChangeArrowheads="1"/>
          </p:cNvSpPr>
          <p:nvPr/>
        </p:nvSpPr>
        <p:spPr bwMode="auto">
          <a:xfrm>
            <a:off x="228600" y="3657600"/>
            <a:ext cx="381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p>
            <a:endParaRPr lang="en-US"/>
          </a:p>
        </p:txBody>
      </p:sp>
      <p:sp>
        <p:nvSpPr>
          <p:cNvPr id="46089" name="Line 9"/>
          <p:cNvSpPr>
            <a:spLocks noChangeShapeType="1"/>
          </p:cNvSpPr>
          <p:nvPr/>
        </p:nvSpPr>
        <p:spPr bwMode="auto">
          <a:xfrm>
            <a:off x="1828800" y="3505200"/>
            <a:ext cx="0" cy="1828800"/>
          </a:xfrm>
          <a:prstGeom prst="line">
            <a:avLst/>
          </a:prstGeom>
          <a:noFill/>
          <a:ln w="76200">
            <a:solidFill>
              <a:schemeClr val="bg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Tree>
    <p:extLst>
      <p:ext uri="{BB962C8B-B14F-4D97-AF65-F5344CB8AC3E}">
        <p14:creationId xmlns:p14="http://schemas.microsoft.com/office/powerpoint/2010/main" val="2826941621"/>
      </p:ext>
    </p:extLst>
  </p:cSld>
  <p:clrMapOvr>
    <a:masterClrMapping/>
  </p:clrMapOvr>
  <mc:AlternateContent xmlns:mc="http://schemas.openxmlformats.org/markup-compatibility/2006" xmlns:p14="http://schemas.microsoft.com/office/powerpoint/2010/main">
    <mc:Choice Requires="p14">
      <p:transition spd="slow" p14:dur="2000" advTm="147700"/>
    </mc:Choice>
    <mc:Fallback xmlns="">
      <p:transition xmlns:p14="http://schemas.microsoft.com/office/powerpoint/2010/main" spd="slow" advTm="14770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52400" y="152400"/>
            <a:ext cx="8229600" cy="530225"/>
          </a:xfrm>
        </p:spPr>
        <p:txBody>
          <a:bodyPr>
            <a:normAutofit fontScale="90000"/>
          </a:bodyPr>
          <a:lstStyle/>
          <a:p>
            <a:pPr eaLnBrk="1" hangingPunct="1"/>
            <a:r>
              <a:rPr lang="en-US"/>
              <a:t>Degree correlation profiles</a:t>
            </a:r>
          </a:p>
        </p:txBody>
      </p:sp>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352800"/>
            <a:ext cx="3524250"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481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429000"/>
            <a:ext cx="3381375"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48133" name="Text Box 5"/>
          <p:cNvSpPr txBox="1">
            <a:spLocks noChangeArrowheads="1"/>
          </p:cNvSpPr>
          <p:nvPr/>
        </p:nvSpPr>
        <p:spPr bwMode="auto">
          <a:xfrm>
            <a:off x="1066800" y="6248400"/>
            <a:ext cx="28527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best preferred (simulation)</a:t>
            </a:r>
          </a:p>
        </p:txBody>
      </p:sp>
      <p:sp>
        <p:nvSpPr>
          <p:cNvPr id="48134" name="Text Box 6"/>
          <p:cNvSpPr txBox="1">
            <a:spLocks noChangeArrowheads="1"/>
          </p:cNvSpPr>
          <p:nvPr/>
        </p:nvSpPr>
        <p:spPr bwMode="auto">
          <a:xfrm>
            <a:off x="5638800" y="6248400"/>
            <a:ext cx="24336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just better (simulation)</a:t>
            </a:r>
          </a:p>
        </p:txBody>
      </p:sp>
      <p:pic>
        <p:nvPicPr>
          <p:cNvPr id="4813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762000"/>
            <a:ext cx="2743200"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48136" name="Text Box 8"/>
          <p:cNvSpPr txBox="1">
            <a:spLocks noChangeArrowheads="1"/>
          </p:cNvSpPr>
          <p:nvPr/>
        </p:nvSpPr>
        <p:spPr bwMode="auto">
          <a:xfrm>
            <a:off x="3581400" y="2971800"/>
            <a:ext cx="2292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Java Forum Network</a:t>
            </a:r>
          </a:p>
        </p:txBody>
      </p:sp>
      <p:sp>
        <p:nvSpPr>
          <p:cNvPr id="48137" name="Text Box 9"/>
          <p:cNvSpPr txBox="1">
            <a:spLocks noChangeArrowheads="1"/>
          </p:cNvSpPr>
          <p:nvPr/>
        </p:nvSpPr>
        <p:spPr bwMode="auto">
          <a:xfrm rot="-5400000">
            <a:off x="2594769" y="1969294"/>
            <a:ext cx="1360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400"/>
              <a:t>asker indegree</a:t>
            </a:r>
          </a:p>
        </p:txBody>
      </p:sp>
      <p:sp>
        <p:nvSpPr>
          <p:cNvPr id="48138" name="Text Box 10"/>
          <p:cNvSpPr txBox="1">
            <a:spLocks noChangeArrowheads="1"/>
          </p:cNvSpPr>
          <p:nvPr/>
        </p:nvSpPr>
        <p:spPr bwMode="auto">
          <a:xfrm rot="-5400000">
            <a:off x="80169" y="4560094"/>
            <a:ext cx="1360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400"/>
              <a:t>asker indegree</a:t>
            </a:r>
          </a:p>
        </p:txBody>
      </p:sp>
      <p:sp>
        <p:nvSpPr>
          <p:cNvPr id="48139" name="Text Box 11"/>
          <p:cNvSpPr txBox="1">
            <a:spLocks noChangeArrowheads="1"/>
          </p:cNvSpPr>
          <p:nvPr/>
        </p:nvSpPr>
        <p:spPr bwMode="auto">
          <a:xfrm rot="-5400000">
            <a:off x="4347369" y="4483894"/>
            <a:ext cx="1360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400"/>
              <a:t>asker indegree</a:t>
            </a:r>
          </a:p>
        </p:txBody>
      </p:sp>
    </p:spTree>
    <p:extLst>
      <p:ext uri="{BB962C8B-B14F-4D97-AF65-F5344CB8AC3E}">
        <p14:creationId xmlns:p14="http://schemas.microsoft.com/office/powerpoint/2010/main" val="2783644919"/>
      </p:ext>
    </p:extLst>
  </p:cSld>
  <p:clrMapOvr>
    <a:masterClrMapping/>
  </p:clrMapOvr>
  <mc:AlternateContent xmlns:mc="http://schemas.openxmlformats.org/markup-compatibility/2006" xmlns:p14="http://schemas.microsoft.com/office/powerpoint/2010/main">
    <mc:Choice Requires="p14">
      <p:transition spd="slow" p14:dur="2000" advTm="147700"/>
    </mc:Choice>
    <mc:Fallback xmlns="">
      <p:transition xmlns:p14="http://schemas.microsoft.com/office/powerpoint/2010/main" spd="slow" advTm="147700"/>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2"/>
          <p:cNvSpPr>
            <a:spLocks noGrp="1" noChangeArrowheads="1"/>
          </p:cNvSpPr>
          <p:nvPr>
            <p:ph type="title"/>
          </p:nvPr>
        </p:nvSpPr>
        <p:spPr/>
        <p:txBody>
          <a:bodyPr>
            <a:normAutofit fontScale="90000"/>
          </a:bodyPr>
          <a:lstStyle/>
          <a:p>
            <a:pPr eaLnBrk="1" hangingPunct="1"/>
            <a:r>
              <a:rPr lang="en-US" dirty="0" smtClean="0"/>
              <a:t>Algorithm selection</a:t>
            </a:r>
            <a:endParaRPr lang="en-US" dirty="0"/>
          </a:p>
        </p:txBody>
      </p:sp>
      <p:graphicFrame>
        <p:nvGraphicFramePr>
          <p:cNvPr id="50178" name="Object 2"/>
          <p:cNvGraphicFramePr>
            <a:graphicFrameLocks noChangeAspect="1"/>
          </p:cNvGraphicFramePr>
          <p:nvPr/>
        </p:nvGraphicFramePr>
        <p:xfrm>
          <a:off x="685800" y="1736725"/>
          <a:ext cx="3733800" cy="3425825"/>
        </p:xfrm>
        <a:graphic>
          <a:graphicData uri="http://schemas.openxmlformats.org/presentationml/2006/ole">
            <mc:AlternateContent xmlns:mc="http://schemas.openxmlformats.org/markup-compatibility/2006">
              <mc:Choice xmlns:v="urn:schemas-microsoft-com:vml" Requires="v">
                <p:oleObj spid="_x0000_s248846" name="Document" r:id="rId4" imgW="3066288" imgH="2813304" progId="Word.Document.8">
                  <p:embed/>
                </p:oleObj>
              </mc:Choice>
              <mc:Fallback>
                <p:oleObj name="Document" r:id="rId4" imgW="3066288" imgH="2813304"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36725"/>
                        <a:ext cx="3733800" cy="342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0179" name="Object 3"/>
          <p:cNvGraphicFramePr>
            <a:graphicFrameLocks noChangeAspect="1"/>
          </p:cNvGraphicFramePr>
          <p:nvPr/>
        </p:nvGraphicFramePr>
        <p:xfrm>
          <a:off x="5181600" y="1295400"/>
          <a:ext cx="3048000" cy="1560513"/>
        </p:xfrm>
        <a:graphic>
          <a:graphicData uri="http://schemas.openxmlformats.org/presentationml/2006/ole">
            <mc:AlternateContent xmlns:mc="http://schemas.openxmlformats.org/markup-compatibility/2006">
              <mc:Choice xmlns:v="urn:schemas-microsoft-com:vml" Requires="v">
                <p:oleObj spid="_x0000_s248847" name="Document" r:id="rId6" imgW="3048000" imgH="1560576" progId="Word.Document.8">
                  <p:embed/>
                </p:oleObj>
              </mc:Choice>
              <mc:Fallback>
                <p:oleObj name="Document" r:id="rId6" imgW="3048000" imgH="1560576" progId="Word.Documen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1600" y="1295400"/>
                        <a:ext cx="3048000" cy="1560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0182" name="Rectangle 5"/>
          <p:cNvSpPr>
            <a:spLocks noChangeArrowheads="1"/>
          </p:cNvSpPr>
          <p:nvPr/>
        </p:nvSpPr>
        <p:spPr bwMode="auto">
          <a:xfrm>
            <a:off x="5815013" y="32591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0"/>
              </a:spcBef>
              <a:buFontTx/>
              <a:buNone/>
            </a:pPr>
            <a:endParaRPr lang="en-US" sz="2400">
              <a:ea typeface="ヒラギノ角ゴ Pro W3" charset="0"/>
              <a:cs typeface="ヒラギノ角ゴ Pro W3" charset="0"/>
            </a:endParaRPr>
          </a:p>
        </p:txBody>
      </p:sp>
      <p:graphicFrame>
        <p:nvGraphicFramePr>
          <p:cNvPr id="50180" name="Object 4"/>
          <p:cNvGraphicFramePr>
            <a:graphicFrameLocks noChangeAspect="1"/>
          </p:cNvGraphicFramePr>
          <p:nvPr/>
        </p:nvGraphicFramePr>
        <p:xfrm>
          <a:off x="5257800" y="3810000"/>
          <a:ext cx="3048000" cy="1481138"/>
        </p:xfrm>
        <a:graphic>
          <a:graphicData uri="http://schemas.openxmlformats.org/presentationml/2006/ole">
            <mc:AlternateContent xmlns:mc="http://schemas.openxmlformats.org/markup-compatibility/2006">
              <mc:Choice xmlns:v="urn:schemas-microsoft-com:vml" Requires="v">
                <p:oleObj spid="_x0000_s248848" name="Document" r:id="rId8" imgW="3048000" imgH="1481328" progId="Word.Document.8">
                  <p:embed/>
                </p:oleObj>
              </mc:Choice>
              <mc:Fallback>
                <p:oleObj name="Document" r:id="rId8" imgW="3048000" imgH="1481328" progId="Word.Document.8">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57800" y="3810000"/>
                        <a:ext cx="3048000" cy="148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0183" name="Rectangle 7"/>
          <p:cNvSpPr>
            <a:spLocks noChangeArrowheads="1"/>
          </p:cNvSpPr>
          <p:nvPr/>
        </p:nvSpPr>
        <p:spPr bwMode="auto">
          <a:xfrm>
            <a:off x="5449888" y="5408613"/>
            <a:ext cx="29321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0"/>
              </a:spcBef>
              <a:buFontTx/>
              <a:buNone/>
            </a:pPr>
            <a:r>
              <a:rPr lang="en-US">
                <a:latin typeface="Times New Roman" charset="0"/>
                <a:ea typeface="ヒラギノ角ゴ Pro W3" charset="0"/>
                <a:cs typeface="ヒラギノ角ゴ Pro W3" charset="0"/>
              </a:rPr>
              <a:t>Preferred Helper: </a:t>
            </a:r>
            <a:r>
              <a:rPr lang="ja-JP" altLang="en-US">
                <a:latin typeface="Times New Roman" charset="0"/>
                <a:ea typeface="ヒラギノ角ゴ Pro W3" charset="0"/>
                <a:cs typeface="ヒラギノ角ゴ Pro W3" charset="0"/>
              </a:rPr>
              <a:t>‘</a:t>
            </a:r>
            <a:r>
              <a:rPr lang="en-US">
                <a:latin typeface="Times New Roman" charset="0"/>
                <a:ea typeface="ヒラギノ角ゴ Pro W3" charset="0"/>
                <a:cs typeface="ヒラギノ角ゴ Pro W3" charset="0"/>
              </a:rPr>
              <a:t>just better</a:t>
            </a:r>
            <a:r>
              <a:rPr lang="ja-JP" altLang="en-US">
                <a:latin typeface="Times New Roman" charset="0"/>
                <a:ea typeface="ヒラギノ角ゴ Pro W3" charset="0"/>
                <a:cs typeface="ヒラギノ角ゴ Pro W3" charset="0"/>
              </a:rPr>
              <a:t>’</a:t>
            </a:r>
            <a:endParaRPr lang="en-US">
              <a:latin typeface="Times New Roman" charset="0"/>
              <a:ea typeface="ヒラギノ角ゴ Pro W3" charset="0"/>
              <a:cs typeface="ヒラギノ角ゴ Pro W3" charset="0"/>
            </a:endParaRPr>
          </a:p>
        </p:txBody>
      </p:sp>
      <p:sp>
        <p:nvSpPr>
          <p:cNvPr id="50184" name="Rectangle 8"/>
          <p:cNvSpPr>
            <a:spLocks noChangeArrowheads="1"/>
          </p:cNvSpPr>
          <p:nvPr/>
        </p:nvSpPr>
        <p:spPr bwMode="auto">
          <a:xfrm>
            <a:off x="5257800" y="2971800"/>
            <a:ext cx="3352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0"/>
              </a:spcBef>
              <a:buFontTx/>
              <a:buNone/>
            </a:pPr>
            <a:r>
              <a:rPr lang="en-US">
                <a:latin typeface="Times New Roman" charset="0"/>
                <a:ea typeface="ヒラギノ角ゴ Pro W3" charset="0"/>
                <a:cs typeface="ヒラギノ角ゴ Pro W3" charset="0"/>
              </a:rPr>
              <a:t>Preferred Helper: </a:t>
            </a:r>
            <a:r>
              <a:rPr lang="ja-JP" altLang="en-US">
                <a:latin typeface="Times New Roman" charset="0"/>
                <a:ea typeface="ヒラギノ角ゴ Pro W3" charset="0"/>
                <a:cs typeface="ヒラギノ角ゴ Pro W3" charset="0"/>
              </a:rPr>
              <a:t>‘</a:t>
            </a:r>
            <a:r>
              <a:rPr lang="en-US">
                <a:latin typeface="Times New Roman" charset="0"/>
                <a:ea typeface="ヒラギノ角ゴ Pro W3" charset="0"/>
                <a:cs typeface="ヒラギノ角ゴ Pro W3" charset="0"/>
              </a:rPr>
              <a:t>best available</a:t>
            </a:r>
            <a:r>
              <a:rPr lang="ja-JP" altLang="en-US">
                <a:latin typeface="Times New Roman" charset="0"/>
                <a:ea typeface="ヒラギノ角ゴ Pro W3" charset="0"/>
                <a:cs typeface="ヒラギノ角ゴ Pro W3" charset="0"/>
              </a:rPr>
              <a:t>’</a:t>
            </a:r>
            <a:endParaRPr lang="en-US">
              <a:latin typeface="Times New Roman" charset="0"/>
              <a:ea typeface="ヒラギノ角ゴ Pro W3" charset="0"/>
              <a:cs typeface="ヒラギノ角ゴ Pro W3" charset="0"/>
            </a:endParaRPr>
          </a:p>
        </p:txBody>
      </p:sp>
    </p:spTree>
    <p:extLst>
      <p:ext uri="{BB962C8B-B14F-4D97-AF65-F5344CB8AC3E}">
        <p14:creationId xmlns:p14="http://schemas.microsoft.com/office/powerpoint/2010/main" val="149683942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fontScale="90000"/>
          </a:bodyPr>
          <a:lstStyle/>
          <a:p>
            <a:pPr eaLnBrk="1" hangingPunct="1"/>
            <a:r>
              <a:rPr lang="en-US" dirty="0" smtClean="0"/>
              <a:t>Algorithm evaluation</a:t>
            </a:r>
            <a:endParaRPr lang="en-US" dirty="0"/>
          </a:p>
        </p:txBody>
      </p:sp>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b="10001"/>
          <a:stretch>
            <a:fillRect/>
          </a:stretch>
        </p:blipFill>
        <p:spPr bwMode="auto">
          <a:xfrm>
            <a:off x="1814513" y="1143000"/>
            <a:ext cx="55149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52228" name="Text Box 4"/>
          <p:cNvSpPr txBox="1">
            <a:spLocks noChangeArrowheads="1"/>
          </p:cNvSpPr>
          <p:nvPr/>
        </p:nvSpPr>
        <p:spPr bwMode="auto">
          <a:xfrm>
            <a:off x="1066800" y="5638800"/>
            <a:ext cx="7239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20000"/>
              </a:spcBef>
              <a:spcAft>
                <a:spcPct val="0"/>
              </a:spcAft>
              <a:defRPr sz="2400">
                <a:solidFill>
                  <a:schemeClr val="tx1"/>
                </a:solidFill>
                <a:latin typeface="Arial" charset="0"/>
                <a:ea typeface="Arial" charset="0"/>
                <a:cs typeface="Arial" charset="0"/>
              </a:defRPr>
            </a:lvl6pPr>
            <a:lvl7pPr marL="914400" eaLnBrk="0" fontAlgn="base" hangingPunct="0">
              <a:spcBef>
                <a:spcPct val="20000"/>
              </a:spcBef>
              <a:spcAft>
                <a:spcPct val="0"/>
              </a:spcAft>
              <a:defRPr sz="2400">
                <a:solidFill>
                  <a:schemeClr val="tx1"/>
                </a:solidFill>
                <a:latin typeface="Arial" charset="0"/>
                <a:ea typeface="Arial" charset="0"/>
                <a:cs typeface="Arial" charset="0"/>
              </a:defRPr>
            </a:lvl7pPr>
            <a:lvl8pPr marL="1371600" eaLnBrk="0" fontAlgn="base" hangingPunct="0">
              <a:spcBef>
                <a:spcPct val="20000"/>
              </a:spcBef>
              <a:spcAft>
                <a:spcPct val="0"/>
              </a:spcAft>
              <a:defRPr sz="2400">
                <a:solidFill>
                  <a:schemeClr val="tx1"/>
                </a:solidFill>
                <a:latin typeface="Arial" charset="0"/>
                <a:ea typeface="Arial" charset="0"/>
                <a:cs typeface="Arial" charset="0"/>
              </a:defRPr>
            </a:lvl8pPr>
            <a:lvl9pPr marL="1828800" eaLnBrk="0" fontAlgn="base" hangingPunct="0">
              <a:spcBef>
                <a:spcPct val="20000"/>
              </a:spcBef>
              <a:spcAft>
                <a:spcPct val="0"/>
              </a:spcAft>
              <a:defRPr sz="2400">
                <a:solidFill>
                  <a:schemeClr val="tx1"/>
                </a:solidFill>
                <a:latin typeface="Arial" charset="0"/>
                <a:ea typeface="Arial" charset="0"/>
                <a:cs typeface="Arial" charset="0"/>
              </a:defRPr>
            </a:lvl9pPr>
          </a:lstStyle>
          <a:p>
            <a:pPr eaLnBrk="1" hangingPunct="1">
              <a:buFont typeface="Wingdings" charset="0"/>
              <a:buNone/>
            </a:pPr>
            <a:r>
              <a:rPr lang="en-US" sz="1800"/>
              <a:t>In the </a:t>
            </a:r>
            <a:r>
              <a:rPr lang="ja-JP" altLang="en-US" sz="1800"/>
              <a:t>‘</a:t>
            </a:r>
            <a:r>
              <a:rPr lang="en-US" sz="1800"/>
              <a:t>just better</a:t>
            </a:r>
            <a:r>
              <a:rPr lang="ja-JP" altLang="en-US" sz="1800"/>
              <a:t>’</a:t>
            </a:r>
            <a:r>
              <a:rPr lang="en-US" sz="1800"/>
              <a:t> model, a node is correctly ranked by PageRank but not by HITS</a:t>
            </a:r>
          </a:p>
        </p:txBody>
      </p:sp>
    </p:spTree>
    <p:extLst>
      <p:ext uri="{BB962C8B-B14F-4D97-AF65-F5344CB8AC3E}">
        <p14:creationId xmlns:p14="http://schemas.microsoft.com/office/powerpoint/2010/main" val="4145261857"/>
      </p:ext>
    </p:extLst>
  </p:cSld>
  <p:clrMapOvr>
    <a:masterClrMapping/>
  </p:clrMapOvr>
  <mc:AlternateContent xmlns:mc="http://schemas.openxmlformats.org/markup-compatibility/2006" xmlns:p14="http://schemas.microsoft.com/office/powerpoint/2010/main">
    <mc:Choice Requires="p14">
      <p:transition spd="slow" p14:dur="2000" advTm="147700"/>
    </mc:Choice>
    <mc:Fallback xmlns="">
      <p:transition xmlns:p14="http://schemas.microsoft.com/office/powerpoint/2010/main" spd="slow" advTm="1477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Perception">
  <a:themeElements>
    <a:clrScheme name="Custom 9">
      <a:dk1>
        <a:srgbClr val="000000"/>
      </a:dk1>
      <a:lt1>
        <a:srgbClr val="FFFFFF"/>
      </a:lt1>
      <a:dk2>
        <a:srgbClr val="000000"/>
      </a:dk2>
      <a:lt2>
        <a:srgbClr val="808080"/>
      </a:lt2>
      <a:accent1>
        <a:srgbClr val="9966FF"/>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Perception.thmx</Template>
  <TotalTime>96031</TotalTime>
  <Words>948</Words>
  <Application>Microsoft Macintosh PowerPoint</Application>
  <PresentationFormat>On-screen Show (4:3)</PresentationFormat>
  <Paragraphs>228</Paragraphs>
  <Slides>18</Slides>
  <Notes>15</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18</vt:i4>
      </vt:variant>
    </vt:vector>
  </HeadingPairs>
  <TitlesOfParts>
    <vt:vector size="22" baseType="lpstr">
      <vt:lpstr>Perception</vt:lpstr>
      <vt:lpstr>Document</vt:lpstr>
      <vt:lpstr>Image</vt:lpstr>
      <vt:lpstr>Equation</vt:lpstr>
      <vt:lpstr>SNA 3C: Applications of network centrality</vt:lpstr>
      <vt:lpstr>Hospital patient transfer network</vt:lpstr>
      <vt:lpstr>simulation results</vt:lpstr>
      <vt:lpstr>Identifying expertise</vt:lpstr>
      <vt:lpstr>Java Forum</vt:lpstr>
      <vt:lpstr>Constructing an expertise network</vt:lpstr>
      <vt:lpstr>Uneven participation</vt:lpstr>
      <vt:lpstr>Not Everyone Asks/Replies </vt:lpstr>
      <vt:lpstr>fragment of the Java Forum</vt:lpstr>
      <vt:lpstr>Relating network structure to expertise</vt:lpstr>
      <vt:lpstr>Algorithm Rankings vs. Human Ratings</vt:lpstr>
      <vt:lpstr>automated vs. human ratings</vt:lpstr>
      <vt:lpstr>Modeling expertise network formation</vt:lpstr>
      <vt:lpstr>Simulating probability of expertise pairing</vt:lpstr>
      <vt:lpstr>Visualization</vt:lpstr>
      <vt:lpstr>Degree correlation profiles</vt:lpstr>
      <vt:lpstr>Algorithm selection</vt:lpstr>
      <vt:lpstr>Algorithm evaluation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Part</dc:title>
  <dc:creator>Liuling Gong</dc:creator>
  <cp:lastModifiedBy>Lada Adamic</cp:lastModifiedBy>
  <cp:revision>505</cp:revision>
  <dcterms:created xsi:type="dcterms:W3CDTF">2011-08-16T20:04:24Z</dcterms:created>
  <dcterms:modified xsi:type="dcterms:W3CDTF">2012-10-03T18:51:05Z</dcterms:modified>
</cp:coreProperties>
</file>