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0"/>
  </p:notesMasterIdLst>
  <p:sldIdLst>
    <p:sldId id="370" r:id="rId2"/>
    <p:sldId id="437" r:id="rId3"/>
    <p:sldId id="371" r:id="rId4"/>
    <p:sldId id="372" r:id="rId5"/>
    <p:sldId id="438" r:id="rId6"/>
    <p:sldId id="373" r:id="rId7"/>
    <p:sldId id="374" r:id="rId8"/>
    <p:sldId id="379" r:id="rId9"/>
    <p:sldId id="380" r:id="rId10"/>
    <p:sldId id="377" r:id="rId11"/>
    <p:sldId id="447" r:id="rId12"/>
    <p:sldId id="441" r:id="rId13"/>
    <p:sldId id="442" r:id="rId14"/>
    <p:sldId id="443" r:id="rId15"/>
    <p:sldId id="445" r:id="rId16"/>
    <p:sldId id="446" r:id="rId17"/>
    <p:sldId id="444" r:id="rId18"/>
    <p:sldId id="44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CC"/>
    <a:srgbClr val="66006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304" y="-1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43E8-58E9-4667-BD47-71334B0A527F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9187-408E-4EE0-9C6C-584AB5575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1E4649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914400"/>
          </a:xfrm>
          <a:prstGeom prst="rect">
            <a:avLst/>
          </a:prstGeom>
          <a:solidFill>
            <a:srgbClr val="1E4649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620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 Fourth level</a:t>
            </a:r>
          </a:p>
          <a:p>
            <a:pPr lvl="4"/>
            <a:r>
              <a:rPr lang="en-US" dirty="0" smtClean="0"/>
              <a:t> 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008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xStyles>
    <p:titleStyle>
      <a:lvl1pPr marL="0" indent="0"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rgbClr val="660066"/>
        </a:buClr>
        <a:buFont typeface="Wingdings 2" pitchFamily="18" charset="2"/>
        <a:buChar char="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2">
            <a:lumMod val="60000"/>
            <a:lumOff val="4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6" Type="http://schemas.openxmlformats.org/officeDocument/2006/relationships/oleObject" Target="../embeddings/Microsoft_Excel_97_-_2004_Worksheet1.xls"/><Relationship Id="rId7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10.bin"/><Relationship Id="rId8" Type="http://schemas.openxmlformats.org/officeDocument/2006/relationships/oleObject" Target="../embeddings/Microsoft_Excel_97_-_2004_Worksheet2.xls"/><Relationship Id="rId9" Type="http://schemas.openxmlformats.org/officeDocument/2006/relationships/image" Target="../media/image13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hyperlink" Target="http://www.ladamic.com/netlearn/GUESS/pagerank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rojects.si.umich.edu/netlearn/GUESS/pagerank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867400" y="1676400"/>
            <a:ext cx="3276600" cy="4419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degree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(number of connections) denoted by size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="1">
                <a:latin typeface="Arial" charset="0"/>
                <a:ea typeface="ＭＳ Ｐゴシック" charset="0"/>
                <a:cs typeface="ＭＳ Ｐゴシック" charset="0"/>
              </a:rPr>
              <a:t>closeness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(length of shortest path to all others) denoted by color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549592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Closeness and Lada's </a:t>
            </a:r>
            <a:r>
              <a:rPr lang="en-US" dirty="0" err="1" smtClean="0"/>
              <a:t>fb</a:t>
            </a:r>
            <a:r>
              <a:rPr lang="en-US" dirty="0" smtClean="0"/>
              <a:t>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05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Eigenvector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How central you are depends on how central your neighbors are</a:t>
            </a:r>
            <a:endParaRPr lang="en-US" dirty="0"/>
          </a:p>
        </p:txBody>
      </p:sp>
      <p:pic>
        <p:nvPicPr>
          <p:cNvPr id="4" name="Picture 3" descr="IMG_017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23211" r="12592" b="21727"/>
          <a:stretch/>
        </p:blipFill>
        <p:spPr>
          <a:xfrm>
            <a:off x="1447800" y="2743200"/>
            <a:ext cx="5960533" cy="377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51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480805"/>
              </p:ext>
            </p:extLst>
          </p:nvPr>
        </p:nvGraphicFramePr>
        <p:xfrm>
          <a:off x="2209800" y="2667000"/>
          <a:ext cx="45513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1" name="Equation" r:id="rId3" imgW="1320800" imgH="228600" progId="Equation.3">
                  <p:embed/>
                </p:oleObj>
              </mc:Choice>
              <mc:Fallback>
                <p:oleObj name="Equation" r:id="rId3" imgW="1320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667000"/>
                        <a:ext cx="4551362" cy="787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066800" y="3733800"/>
            <a:ext cx="72263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114300" indent="-1143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dirty="0">
                <a:latin typeface="Times New Roman" charset="0"/>
              </a:rPr>
              <a:t> </a:t>
            </a:r>
            <a:r>
              <a:rPr lang="en-US" dirty="0">
                <a:latin typeface="Symbol" charset="0"/>
              </a:rPr>
              <a:t>a</a:t>
            </a:r>
            <a:r>
              <a:rPr lang="en-US" sz="2000" dirty="0"/>
              <a:t> is a </a:t>
            </a:r>
            <a:r>
              <a:rPr lang="en-US" sz="2000" dirty="0" smtClean="0"/>
              <a:t>normalization constant  </a:t>
            </a:r>
            <a:endParaRPr 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dirty="0">
                <a:latin typeface="Times New Roman" charset="0"/>
              </a:rPr>
              <a:t> </a:t>
            </a:r>
            <a:r>
              <a:rPr lang="en-US" dirty="0" smtClean="0">
                <a:latin typeface="Symbol" charset="0"/>
              </a:rPr>
              <a:t>b</a:t>
            </a:r>
            <a:r>
              <a:rPr lang="en-US" dirty="0" smtClean="0">
                <a:latin typeface="Times New Roman" charset="0"/>
              </a:rPr>
              <a:t> </a:t>
            </a:r>
            <a:r>
              <a:rPr lang="en-US" sz="2000" dirty="0" smtClean="0"/>
              <a:t> determines how important the centrality of your neighbors is</a:t>
            </a:r>
            <a:endParaRPr 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b="1" dirty="0">
                <a:latin typeface="Times New Roman" charset="0"/>
              </a:rPr>
              <a:t>A</a:t>
            </a:r>
            <a:r>
              <a:rPr lang="en-US" dirty="0" smtClean="0">
                <a:latin typeface="Times New Roman" charset="0"/>
              </a:rPr>
              <a:t> </a:t>
            </a:r>
            <a:r>
              <a:rPr lang="en-US" sz="2000" dirty="0"/>
              <a:t>is the adjacency matrix (can be </a:t>
            </a:r>
            <a:r>
              <a:rPr lang="en-US" sz="2000" dirty="0" smtClean="0"/>
              <a:t>weighted)</a:t>
            </a:r>
            <a:endParaRPr 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b="1" dirty="0">
                <a:latin typeface="Times New Roman" charset="0"/>
              </a:rPr>
              <a:t>I</a:t>
            </a:r>
            <a:r>
              <a:rPr lang="en-US" dirty="0">
                <a:latin typeface="Times New Roman" charset="0"/>
              </a:rPr>
              <a:t> </a:t>
            </a:r>
            <a:r>
              <a:rPr lang="en-US" sz="2000" dirty="0"/>
              <a:t>is the identity matrix (1s down the </a:t>
            </a:r>
            <a:r>
              <a:rPr lang="en-US" sz="2000" dirty="0" smtClean="0"/>
              <a:t>diagonal, 0 off-diagonal) </a:t>
            </a:r>
            <a:endParaRPr lang="en-US" dirty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b="1" dirty="0">
                <a:latin typeface="Times New Roman" charset="0"/>
              </a:rPr>
              <a:t>1</a:t>
            </a:r>
            <a:r>
              <a:rPr lang="en-US" dirty="0">
                <a:latin typeface="Times New Roman" charset="0"/>
              </a:rPr>
              <a:t> </a:t>
            </a:r>
            <a:r>
              <a:rPr lang="en-US" sz="2000" dirty="0"/>
              <a:t>is a matrix of all ones.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381000"/>
            <a:ext cx="8913813" cy="609600"/>
          </a:xfrm>
          <a:prstGeom prst="rect">
            <a:avLst/>
          </a:prstGeom>
          <a:solidFill>
            <a:srgbClr val="224B50"/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Bonacich</a:t>
            </a:r>
            <a:r>
              <a:rPr lang="en-US" dirty="0" smtClean="0"/>
              <a:t> eigenvector centrality</a:t>
            </a: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73142"/>
              </p:ext>
            </p:extLst>
          </p:nvPr>
        </p:nvGraphicFramePr>
        <p:xfrm>
          <a:off x="2209800" y="1295400"/>
          <a:ext cx="4727575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2" name="Equation" r:id="rId5" imgW="1371600" imgH="393700" progId="Equation.3">
                  <p:embed/>
                </p:oleObj>
              </mc:Choice>
              <mc:Fallback>
                <p:oleObj name="Equation" r:id="rId5" imgW="1371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295400"/>
                        <a:ext cx="4727575" cy="13573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422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962025" y="1577975"/>
            <a:ext cx="746125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small </a:t>
            </a:r>
            <a:r>
              <a:rPr lang="en-US" dirty="0">
                <a:latin typeface="Symbol" charset="0"/>
                <a:cs typeface="Symbol" charset="0"/>
              </a:rPr>
              <a:t>b</a:t>
            </a:r>
            <a:r>
              <a:rPr lang="en-US" dirty="0"/>
              <a:t>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latin typeface="+mn-lt"/>
                <a:ea typeface="Wingdings"/>
                <a:cs typeface="Wingdings"/>
                <a:sym typeface="Wingdings"/>
              </a:rPr>
              <a:t> </a:t>
            </a:r>
            <a:r>
              <a:rPr lang="en-US" dirty="0" smtClean="0">
                <a:latin typeface="+mn-lt"/>
                <a:ea typeface="Wingdings"/>
                <a:cs typeface="Wingdings"/>
                <a:sym typeface="Wingdings"/>
              </a:rPr>
              <a:t>high attenuation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latin typeface="+mn-lt"/>
                <a:ea typeface="Wingdings"/>
                <a:cs typeface="Wingdings"/>
                <a:sym typeface="Wingdings"/>
              </a:rPr>
              <a:t>	</a:t>
            </a:r>
            <a:r>
              <a:rPr lang="en-US" dirty="0" smtClean="0">
                <a:latin typeface="+mn-lt"/>
                <a:ea typeface="Wingdings"/>
                <a:cs typeface="Wingdings"/>
                <a:sym typeface="Wingdings"/>
              </a:rPr>
              <a:t>only your immediate friends matter, and their importance is factored in only a bit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dirty="0">
              <a:latin typeface="+mn-lt"/>
              <a:ea typeface="Wingdings"/>
              <a:cs typeface="Wingdings"/>
              <a:sym typeface="Wingdings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>
                <a:latin typeface="+mn-lt"/>
                <a:ea typeface="Wingdings"/>
                <a:cs typeface="Wingdings"/>
                <a:sym typeface="Wingdings"/>
              </a:rPr>
              <a:t>high </a:t>
            </a:r>
            <a:r>
              <a:rPr lang="en-US" dirty="0" smtClean="0">
                <a:latin typeface="Symbol" charset="0"/>
                <a:cs typeface="Symbol" charset="0"/>
              </a:rPr>
              <a:t>b</a:t>
            </a:r>
            <a:r>
              <a:rPr lang="en-US" dirty="0" smtClean="0"/>
              <a:t>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latin typeface="+mn-lt"/>
                <a:ea typeface="Wingdings"/>
                <a:cs typeface="Wingdings"/>
                <a:sym typeface="Wingdings"/>
              </a:rPr>
              <a:t> low attenuation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latin typeface="+mn-lt"/>
                <a:ea typeface="Wingdings"/>
                <a:cs typeface="Wingdings"/>
                <a:sym typeface="Wingdings"/>
              </a:rPr>
              <a:t>	</a:t>
            </a:r>
            <a:r>
              <a:rPr lang="en-US" dirty="0" smtClean="0">
                <a:latin typeface="+mn-lt"/>
                <a:ea typeface="Wingdings"/>
                <a:cs typeface="Wingdings"/>
                <a:sym typeface="Wingdings"/>
              </a:rPr>
              <a:t>global network structure matters (your friends, your friends' of friends etc.)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dirty="0"/>
          </a:p>
          <a:p>
            <a:pPr>
              <a:spcBef>
                <a:spcPct val="0"/>
              </a:spcBef>
              <a:buFontTx/>
              <a:buNone/>
            </a:pPr>
            <a:endParaRPr lang="en-US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= </a:t>
            </a:r>
            <a:r>
              <a:rPr lang="en-US" dirty="0" smtClean="0">
                <a:latin typeface="+mn-lt"/>
              </a:rPr>
              <a:t>0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yields simple degree centrality</a:t>
            </a:r>
            <a:endParaRPr lang="en-US" dirty="0">
              <a:latin typeface="+mn-lt"/>
            </a:endParaRPr>
          </a:p>
        </p:txBody>
      </p:sp>
      <p:sp>
        <p:nvSpPr>
          <p:cNvPr id="43011" name="Rectangle 2"/>
          <p:cNvSpPr txBox="1">
            <a:spLocks noChangeArrowheads="1"/>
          </p:cNvSpPr>
          <p:nvPr/>
        </p:nvSpPr>
        <p:spPr bwMode="auto">
          <a:xfrm>
            <a:off x="304800" y="381000"/>
            <a:ext cx="8458200" cy="609600"/>
          </a:xfrm>
          <a:prstGeom prst="rect">
            <a:avLst/>
          </a:prstGeom>
          <a:solidFill>
            <a:srgbClr val="224B50"/>
          </a:solidFill>
          <a:ln>
            <a:noFill/>
          </a:ln>
          <a:extLst/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 err="1">
                <a:solidFill>
                  <a:schemeClr val="bg1"/>
                </a:solidFill>
                <a:latin typeface="+mj-lt"/>
                <a:cs typeface="ＭＳ Ｐゴシック" charset="0"/>
              </a:rPr>
              <a:t>Bonacich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ＭＳ Ｐゴシック" charset="0"/>
              </a:rPr>
              <a:t> Power Centrality: </a:t>
            </a:r>
            <a:r>
              <a:rPr lang="en-US" sz="2800" dirty="0" smtClean="0">
                <a:solidFill>
                  <a:schemeClr val="bg1"/>
                </a:solidFill>
                <a:latin typeface="+mj-lt"/>
                <a:cs typeface="ＭＳ Ｐゴシック" charset="0"/>
              </a:rPr>
              <a:t>attenuation factor </a:t>
            </a:r>
            <a:r>
              <a:rPr lang="en-US" sz="2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endParaRPr lang="en-US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452232"/>
              </p:ext>
            </p:extLst>
          </p:nvPr>
        </p:nvGraphicFramePr>
        <p:xfrm>
          <a:off x="1905000" y="5334000"/>
          <a:ext cx="4727575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004" name="Equation" r:id="rId3" imgW="1371600" imgH="393700" progId="Equation.3">
                  <p:embed/>
                </p:oleObj>
              </mc:Choice>
              <mc:Fallback>
                <p:oleObj name="Equation" r:id="rId3" imgW="1371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334000"/>
                        <a:ext cx="4727575" cy="13573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4648200" y="5410200"/>
            <a:ext cx="1143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1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962025" y="1577975"/>
            <a:ext cx="74612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If </a:t>
            </a:r>
            <a:r>
              <a:rPr lang="en-US" dirty="0">
                <a:latin typeface="Symbol" charset="0"/>
                <a:cs typeface="Symbol" charset="0"/>
              </a:rPr>
              <a:t>b</a:t>
            </a:r>
            <a:r>
              <a:rPr lang="en-US" dirty="0"/>
              <a:t> &gt; 0, </a:t>
            </a:r>
            <a:r>
              <a:rPr lang="en-US" dirty="0" smtClean="0"/>
              <a:t>nodes have </a:t>
            </a:r>
            <a:r>
              <a:rPr lang="en-US" dirty="0"/>
              <a:t>higher centrality </a:t>
            </a:r>
            <a:r>
              <a:rPr lang="en-US" dirty="0" smtClean="0"/>
              <a:t>when they have edges to other central nodes.</a:t>
            </a:r>
            <a:endParaRPr lang="en-US" dirty="0"/>
          </a:p>
          <a:p>
            <a:pPr>
              <a:spcBef>
                <a:spcPct val="0"/>
              </a:spcBef>
              <a:buFontTx/>
              <a:buNone/>
            </a:pPr>
            <a:endParaRPr lang="en-US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If </a:t>
            </a:r>
            <a:r>
              <a:rPr lang="en-US" dirty="0">
                <a:latin typeface="Symbol" charset="0"/>
                <a:cs typeface="Symbol" charset="0"/>
              </a:rPr>
              <a:t>b</a:t>
            </a:r>
            <a:r>
              <a:rPr lang="en-US" dirty="0"/>
              <a:t> &lt; 0, </a:t>
            </a:r>
            <a:r>
              <a:rPr lang="en-US" dirty="0" smtClean="0"/>
              <a:t>nodes have higher centrality when they have edges to less central nodes.</a:t>
            </a:r>
            <a:endParaRPr lang="en-US" dirty="0"/>
          </a:p>
        </p:txBody>
      </p:sp>
      <p:sp>
        <p:nvSpPr>
          <p:cNvPr id="43011" name="Rectangle 2"/>
          <p:cNvSpPr txBox="1">
            <a:spLocks noChangeArrowheads="1"/>
          </p:cNvSpPr>
          <p:nvPr/>
        </p:nvSpPr>
        <p:spPr bwMode="auto">
          <a:xfrm>
            <a:off x="304800" y="381000"/>
            <a:ext cx="8458200" cy="609600"/>
          </a:xfrm>
          <a:prstGeom prst="rect">
            <a:avLst/>
          </a:prstGeom>
          <a:solidFill>
            <a:srgbClr val="224B50"/>
          </a:solidFill>
          <a:ln>
            <a:noFill/>
          </a:ln>
          <a:extLst/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 err="1">
                <a:solidFill>
                  <a:schemeClr val="bg1"/>
                </a:solidFill>
                <a:latin typeface="+mj-lt"/>
                <a:cs typeface="ＭＳ Ｐゴシック" charset="0"/>
              </a:rPr>
              <a:t>Bonacich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ＭＳ Ｐゴシック" charset="0"/>
              </a:rPr>
              <a:t> Power Centrality: </a:t>
            </a:r>
            <a:r>
              <a:rPr lang="en-US" sz="2800" dirty="0" smtClean="0">
                <a:solidFill>
                  <a:schemeClr val="bg1"/>
                </a:solidFill>
                <a:latin typeface="+mj-lt"/>
                <a:cs typeface="ＭＳ Ｐゴシック" charset="0"/>
              </a:rPr>
              <a:t>attenuation factor </a:t>
            </a:r>
            <a:r>
              <a:rPr lang="en-US" sz="2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b</a:t>
            </a:r>
            <a:endParaRPr lang="en-US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3733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241425" y="1736725"/>
            <a:ext cx="960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>
                <a:latin typeface="Symbol" charset="0"/>
              </a:rPr>
              <a:t>b</a:t>
            </a:r>
            <a:r>
              <a:rPr lang="en-US"/>
              <a:t>=.25</a:t>
            </a:r>
          </a:p>
        </p:txBody>
      </p:sp>
      <p:pic>
        <p:nvPicPr>
          <p:cNvPr id="4403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7800"/>
            <a:ext cx="38481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371600" y="3200400"/>
            <a:ext cx="10636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>
                <a:latin typeface="Symbol" charset="0"/>
              </a:rPr>
              <a:t>b</a:t>
            </a:r>
            <a:r>
              <a:rPr lang="en-US" dirty="0"/>
              <a:t>=</a:t>
            </a:r>
            <a:r>
              <a:rPr lang="en-US" dirty="0" smtClean="0"/>
              <a:t>-.25</a:t>
            </a:r>
            <a:endParaRPr lang="en-US" dirty="0"/>
          </a:p>
        </p:txBody>
      </p:sp>
      <p:pic>
        <p:nvPicPr>
          <p:cNvPr id="4403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95600"/>
            <a:ext cx="3886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Box 11"/>
          <p:cNvSpPr txBox="1">
            <a:spLocks noChangeArrowheads="1"/>
          </p:cNvSpPr>
          <p:nvPr/>
        </p:nvSpPr>
        <p:spPr bwMode="auto">
          <a:xfrm>
            <a:off x="838200" y="4800600"/>
            <a:ext cx="77976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Why does the middle node have lower centrality than its</a:t>
            </a:r>
          </a:p>
          <a:p>
            <a:pPr eaLnBrk="1" hangingPunct="1"/>
            <a:r>
              <a:rPr lang="en-US" dirty="0"/>
              <a:t>neighbors when </a:t>
            </a:r>
            <a:r>
              <a:rPr lang="en-US" dirty="0">
                <a:latin typeface="Symbol" charset="0"/>
                <a:cs typeface="Symbol" charset="0"/>
              </a:rPr>
              <a:t>b</a:t>
            </a:r>
            <a:r>
              <a:rPr lang="en-US" dirty="0"/>
              <a:t> is negative?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04800" y="381000"/>
            <a:ext cx="8458200" cy="609600"/>
          </a:xfrm>
          <a:prstGeom prst="rect">
            <a:avLst/>
          </a:prstGeom>
          <a:solidFill>
            <a:srgbClr val="224B50"/>
          </a:solidFill>
          <a:ln>
            <a:noFill/>
          </a:ln>
          <a:extLst/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 err="1">
                <a:solidFill>
                  <a:schemeClr val="bg1"/>
                </a:solidFill>
                <a:latin typeface="+mj-lt"/>
                <a:cs typeface="ＭＳ Ｐゴシック" charset="0"/>
              </a:rPr>
              <a:t>Bonacich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ＭＳ Ｐゴシック" charset="0"/>
              </a:rPr>
              <a:t> Power Centrality: </a:t>
            </a:r>
            <a:r>
              <a:rPr lang="en-US" sz="2800" dirty="0" smtClean="0">
                <a:solidFill>
                  <a:schemeClr val="bg1"/>
                </a:solidFill>
                <a:latin typeface="+mj-lt"/>
                <a:cs typeface="ＭＳ Ｐゴシック" charset="0"/>
              </a:rPr>
              <a:t>examples</a:t>
            </a:r>
            <a:endParaRPr lang="en-US" sz="2800" dirty="0">
              <a:solidFill>
                <a:schemeClr val="bg1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11149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36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 Centrality in directed networks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WWW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food webs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population dynamics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influence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hereditary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citation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transcription regulation networks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neural networks</a:t>
            </a:r>
          </a:p>
          <a:p>
            <a:pPr eaLnBrk="1" hangingPunct="1">
              <a:buFont typeface="Wingdings" charset="0"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305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ea typeface="ＭＳ Ｐゴシック" charset="0"/>
                <a:cs typeface="ＭＳ Ｐゴシック" charset="0"/>
              </a:rPr>
              <a:t>Betweenness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centrality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in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directed networks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9144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We now consider the fraction of all directed paths between any two vertices that pass through a node</a:t>
            </a:r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533400" y="4038600"/>
            <a:ext cx="8305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/>
              <a:t>Only modification: when normalizing, we have </a:t>
            </a:r>
            <a:br>
              <a:rPr lang="en-US" sz="2400"/>
            </a:br>
            <a:r>
              <a:rPr lang="en-US" sz="2400"/>
              <a:t>(N-1)*(N-2) instead of (N-1)*(N-2)/2, because we have twice as many ordered pairs as unordered pairs</a:t>
            </a: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605088" y="2498725"/>
          <a:ext cx="33035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0" name="Equation" r:id="rId3" imgW="1244600" imgH="368300" progId="Equation.3">
                  <p:embed/>
                </p:oleObj>
              </mc:Choice>
              <mc:Fallback>
                <p:oleObj name="Equation" r:id="rId3" imgW="1244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2498725"/>
                        <a:ext cx="3303587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Text Box 6"/>
          <p:cNvSpPr txBox="1">
            <a:spLocks noChangeArrowheads="1"/>
          </p:cNvSpPr>
          <p:nvPr/>
        </p:nvSpPr>
        <p:spPr bwMode="auto">
          <a:xfrm>
            <a:off x="457200" y="2057400"/>
            <a:ext cx="2622550" cy="404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betweenness of vertex i</a:t>
            </a:r>
          </a:p>
        </p:txBody>
      </p:sp>
      <p:sp>
        <p:nvSpPr>
          <p:cNvPr id="50184" name="Line 7"/>
          <p:cNvSpPr>
            <a:spLocks noChangeShapeType="1"/>
          </p:cNvSpPr>
          <p:nvPr/>
        </p:nvSpPr>
        <p:spPr bwMode="auto">
          <a:xfrm>
            <a:off x="1600200" y="2438400"/>
            <a:ext cx="685800" cy="304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0185" name="Text Box 8"/>
          <p:cNvSpPr txBox="1">
            <a:spLocks noChangeArrowheads="1"/>
          </p:cNvSpPr>
          <p:nvPr/>
        </p:nvSpPr>
        <p:spPr bwMode="auto">
          <a:xfrm>
            <a:off x="3810000" y="1905000"/>
            <a:ext cx="4387850" cy="404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paths between j and k that pass through i</a:t>
            </a:r>
          </a:p>
        </p:txBody>
      </p:sp>
      <p:sp>
        <p:nvSpPr>
          <p:cNvPr id="50186" name="Text Box 9"/>
          <p:cNvSpPr txBox="1">
            <a:spLocks noChangeArrowheads="1"/>
          </p:cNvSpPr>
          <p:nvPr/>
        </p:nvSpPr>
        <p:spPr bwMode="auto">
          <a:xfrm>
            <a:off x="5486400" y="3429000"/>
            <a:ext cx="2736850" cy="4048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all paths between j and k</a:t>
            </a:r>
          </a:p>
        </p:txBody>
      </p:sp>
      <p:sp>
        <p:nvSpPr>
          <p:cNvPr id="50187" name="Line 10"/>
          <p:cNvSpPr>
            <a:spLocks noChangeShapeType="1"/>
          </p:cNvSpPr>
          <p:nvPr/>
        </p:nvSpPr>
        <p:spPr bwMode="auto">
          <a:xfrm flipH="1" flipV="1">
            <a:off x="5715000" y="3124200"/>
            <a:ext cx="3810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0188" name="Line 11"/>
          <p:cNvSpPr>
            <a:spLocks noChangeShapeType="1"/>
          </p:cNvSpPr>
          <p:nvPr/>
        </p:nvSpPr>
        <p:spPr bwMode="auto">
          <a:xfrm flipH="1">
            <a:off x="4648200" y="2362200"/>
            <a:ext cx="990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928813" y="5367338"/>
          <a:ext cx="48545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11" name="Equation" r:id="rId5" imgW="1828800" imgH="228600" progId="Equation.3">
                  <p:embed/>
                </p:oleObj>
              </mc:Choice>
              <mc:Fallback>
                <p:oleObj name="Equation" r:id="rId5" imgW="1828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5367338"/>
                        <a:ext cx="4854575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3075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Directed geodesics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9906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 node does not necessarily lie on a geodesic from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j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k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if it lies on a geodesic from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k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to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j</a:t>
            </a:r>
          </a:p>
        </p:txBody>
      </p:sp>
      <p:sp>
        <p:nvSpPr>
          <p:cNvPr id="51204" name="Oval 4"/>
          <p:cNvSpPr>
            <a:spLocks noChangeArrowheads="1"/>
          </p:cNvSpPr>
          <p:nvPr/>
        </p:nvSpPr>
        <p:spPr bwMode="auto">
          <a:xfrm>
            <a:off x="3614738" y="3443288"/>
            <a:ext cx="228600" cy="228600"/>
          </a:xfrm>
          <a:prstGeom prst="ellips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05" name="Oval 7"/>
          <p:cNvSpPr>
            <a:spLocks noChangeArrowheads="1"/>
          </p:cNvSpPr>
          <p:nvPr/>
        </p:nvSpPr>
        <p:spPr bwMode="auto">
          <a:xfrm>
            <a:off x="4224338" y="2986088"/>
            <a:ext cx="228600" cy="228600"/>
          </a:xfrm>
          <a:prstGeom prst="ellips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06" name="Oval 9"/>
          <p:cNvSpPr>
            <a:spLocks noChangeArrowheads="1"/>
          </p:cNvSpPr>
          <p:nvPr/>
        </p:nvSpPr>
        <p:spPr bwMode="auto">
          <a:xfrm>
            <a:off x="3005138" y="3748088"/>
            <a:ext cx="228600" cy="228600"/>
          </a:xfrm>
          <a:prstGeom prst="ellips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07" name="Oval 10"/>
          <p:cNvSpPr>
            <a:spLocks noChangeArrowheads="1"/>
          </p:cNvSpPr>
          <p:nvPr/>
        </p:nvSpPr>
        <p:spPr bwMode="auto">
          <a:xfrm>
            <a:off x="3690938" y="4129088"/>
            <a:ext cx="228600" cy="228600"/>
          </a:xfrm>
          <a:prstGeom prst="ellipse">
            <a:avLst/>
          </a:prstGeom>
          <a:noFill/>
          <a:ln w="38100">
            <a:solidFill>
              <a:srgbClr val="0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51208" name="AutoShape 11"/>
          <p:cNvCxnSpPr>
            <a:cxnSpLocks noChangeShapeType="1"/>
            <a:stCxn id="51206" idx="7"/>
            <a:endCxn id="51204" idx="2"/>
          </p:cNvCxnSpPr>
          <p:nvPr/>
        </p:nvCxnSpPr>
        <p:spPr bwMode="auto">
          <a:xfrm flipV="1">
            <a:off x="3200400" y="3557588"/>
            <a:ext cx="395288" cy="204787"/>
          </a:xfrm>
          <a:prstGeom prst="straightConnector1">
            <a:avLst/>
          </a:prstGeom>
          <a:noFill/>
          <a:ln w="38100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9" name="AutoShape 14"/>
          <p:cNvCxnSpPr>
            <a:cxnSpLocks noChangeShapeType="1"/>
            <a:stCxn id="51207" idx="0"/>
            <a:endCxn id="51204" idx="4"/>
          </p:cNvCxnSpPr>
          <p:nvPr/>
        </p:nvCxnSpPr>
        <p:spPr bwMode="auto">
          <a:xfrm flipH="1" flipV="1">
            <a:off x="3729038" y="3690938"/>
            <a:ext cx="76200" cy="4191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0" name="AutoShape 16"/>
          <p:cNvCxnSpPr>
            <a:cxnSpLocks noChangeShapeType="1"/>
            <a:stCxn id="51205" idx="3"/>
            <a:endCxn id="51204" idx="7"/>
          </p:cNvCxnSpPr>
          <p:nvPr/>
        </p:nvCxnSpPr>
        <p:spPr bwMode="auto">
          <a:xfrm flipH="1">
            <a:off x="3810000" y="3200400"/>
            <a:ext cx="447675" cy="257175"/>
          </a:xfrm>
          <a:prstGeom prst="straightConnector1">
            <a:avLst/>
          </a:prstGeom>
          <a:noFill/>
          <a:ln w="38100">
            <a:solidFill>
              <a:srgbClr val="990099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1" name="Oval 17"/>
          <p:cNvSpPr>
            <a:spLocks noChangeArrowheads="1"/>
          </p:cNvSpPr>
          <p:nvPr/>
        </p:nvSpPr>
        <p:spPr bwMode="auto">
          <a:xfrm>
            <a:off x="2395538" y="4129088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51212" name="AutoShape 18"/>
          <p:cNvCxnSpPr>
            <a:cxnSpLocks noChangeShapeType="1"/>
            <a:stCxn id="51211" idx="7"/>
          </p:cNvCxnSpPr>
          <p:nvPr/>
        </p:nvCxnSpPr>
        <p:spPr bwMode="auto">
          <a:xfrm flipV="1">
            <a:off x="2590800" y="3938588"/>
            <a:ext cx="395288" cy="204787"/>
          </a:xfrm>
          <a:prstGeom prst="straightConnector1">
            <a:avLst/>
          </a:prstGeom>
          <a:noFill/>
          <a:ln w="38100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3" name="Oval 23"/>
          <p:cNvSpPr>
            <a:spLocks noChangeArrowheads="1"/>
          </p:cNvSpPr>
          <p:nvPr/>
        </p:nvSpPr>
        <p:spPr bwMode="auto">
          <a:xfrm>
            <a:off x="4757738" y="2605088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1214" name="AutoShape 24"/>
          <p:cNvCxnSpPr>
            <a:cxnSpLocks noChangeShapeType="1"/>
            <a:stCxn id="51213" idx="2"/>
            <a:endCxn id="51205" idx="7"/>
          </p:cNvCxnSpPr>
          <p:nvPr/>
        </p:nvCxnSpPr>
        <p:spPr bwMode="auto">
          <a:xfrm flipH="1">
            <a:off x="4419600" y="2719388"/>
            <a:ext cx="319088" cy="280987"/>
          </a:xfrm>
          <a:prstGeom prst="straightConnector1">
            <a:avLst/>
          </a:prstGeom>
          <a:noFill/>
          <a:ln w="38100">
            <a:solidFill>
              <a:srgbClr val="990099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5" name="AutoShape 26"/>
          <p:cNvCxnSpPr>
            <a:cxnSpLocks noChangeShapeType="1"/>
            <a:stCxn id="51213" idx="4"/>
            <a:endCxn id="51207" idx="7"/>
          </p:cNvCxnSpPr>
          <p:nvPr/>
        </p:nvCxnSpPr>
        <p:spPr bwMode="auto">
          <a:xfrm flipH="1">
            <a:off x="3886200" y="2852738"/>
            <a:ext cx="985838" cy="1290637"/>
          </a:xfrm>
          <a:prstGeom prst="straightConnector1">
            <a:avLst/>
          </a:prstGeom>
          <a:noFill/>
          <a:ln w="38100">
            <a:solidFill>
              <a:srgbClr val="0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16" name="AutoShape 28"/>
          <p:cNvCxnSpPr>
            <a:cxnSpLocks noChangeShapeType="1"/>
            <a:stCxn id="51207" idx="2"/>
            <a:endCxn id="51211" idx="6"/>
          </p:cNvCxnSpPr>
          <p:nvPr/>
        </p:nvCxnSpPr>
        <p:spPr bwMode="auto">
          <a:xfrm flipH="1">
            <a:off x="2643188" y="4243388"/>
            <a:ext cx="1028700" cy="0"/>
          </a:xfrm>
          <a:prstGeom prst="straightConnector1">
            <a:avLst/>
          </a:prstGeom>
          <a:noFill/>
          <a:ln w="38100">
            <a:solidFill>
              <a:srgbClr val="0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17" name="Text Box 32"/>
          <p:cNvSpPr txBox="1">
            <a:spLocks noChangeArrowheads="1"/>
          </p:cNvSpPr>
          <p:nvPr/>
        </p:nvSpPr>
        <p:spPr bwMode="auto">
          <a:xfrm>
            <a:off x="2346325" y="437991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k</a:t>
            </a:r>
          </a:p>
        </p:txBody>
      </p:sp>
      <p:sp>
        <p:nvSpPr>
          <p:cNvPr id="51218" name="Text Box 33"/>
          <p:cNvSpPr txBox="1">
            <a:spLocks noChangeArrowheads="1"/>
          </p:cNvSpPr>
          <p:nvPr/>
        </p:nvSpPr>
        <p:spPr bwMode="auto">
          <a:xfrm>
            <a:off x="5105400" y="2590800"/>
            <a:ext cx="234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59059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Directed closeness centrality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2971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choose a direction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in-closeness (e.g. prestige in citation networks)</a:t>
            </a: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out-closeness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usually consider only vertices from which the node </a:t>
            </a:r>
            <a:r>
              <a:rPr lang="en-US" i="1" dirty="0" err="1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in question can be reached</a:t>
            </a:r>
          </a:p>
          <a:p>
            <a:pPr lvl="2" eaLnBrk="1" hangingPunct="1"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3581400" y="4876800"/>
            <a:ext cx="228600" cy="228600"/>
          </a:xfrm>
          <a:prstGeom prst="ellips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98525" y="2855913"/>
            <a:ext cx="1841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sz="1800"/>
          </a:p>
          <a:p>
            <a:pPr eaLnBrk="1" hangingPunct="1"/>
            <a:endParaRPr lang="en-US" sz="1800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2971800" y="44958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3505200" y="41148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4191000" y="4419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267200" y="51054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2971800" y="5181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3657600" y="5562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48140" name="AutoShape 12"/>
          <p:cNvCxnSpPr>
            <a:cxnSpLocks noChangeShapeType="1"/>
            <a:stCxn id="48138" idx="7"/>
            <a:endCxn id="48132" idx="2"/>
          </p:cNvCxnSpPr>
          <p:nvPr/>
        </p:nvCxnSpPr>
        <p:spPr bwMode="auto">
          <a:xfrm flipV="1">
            <a:off x="3167063" y="4991100"/>
            <a:ext cx="395287" cy="204788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1" name="AutoShape 13"/>
          <p:cNvCxnSpPr>
            <a:cxnSpLocks noChangeShapeType="1"/>
            <a:endCxn id="48132" idx="1"/>
          </p:cNvCxnSpPr>
          <p:nvPr/>
        </p:nvCxnSpPr>
        <p:spPr bwMode="auto">
          <a:xfrm>
            <a:off x="3200400" y="4624388"/>
            <a:ext cx="414338" cy="2667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2" name="AutoShape 14"/>
          <p:cNvCxnSpPr>
            <a:cxnSpLocks noChangeShapeType="1"/>
            <a:endCxn id="48132" idx="0"/>
          </p:cNvCxnSpPr>
          <p:nvPr/>
        </p:nvCxnSpPr>
        <p:spPr bwMode="auto">
          <a:xfrm>
            <a:off x="3657600" y="4343400"/>
            <a:ext cx="38100" cy="51435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3" name="AutoShape 15"/>
          <p:cNvCxnSpPr>
            <a:cxnSpLocks noChangeShapeType="1"/>
            <a:stCxn id="48139" idx="0"/>
            <a:endCxn id="48132" idx="4"/>
          </p:cNvCxnSpPr>
          <p:nvPr/>
        </p:nvCxnSpPr>
        <p:spPr bwMode="auto">
          <a:xfrm flipH="1" flipV="1">
            <a:off x="3695700" y="5124450"/>
            <a:ext cx="76200" cy="4191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4" name="AutoShape 16"/>
          <p:cNvCxnSpPr>
            <a:cxnSpLocks noChangeShapeType="1"/>
            <a:stCxn id="48137" idx="2"/>
            <a:endCxn id="48132" idx="6"/>
          </p:cNvCxnSpPr>
          <p:nvPr/>
        </p:nvCxnSpPr>
        <p:spPr bwMode="auto">
          <a:xfrm flipH="1" flipV="1">
            <a:off x="3829050" y="4991100"/>
            <a:ext cx="419100" cy="2286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5" name="AutoShape 17"/>
          <p:cNvCxnSpPr>
            <a:cxnSpLocks noChangeShapeType="1"/>
            <a:stCxn id="48136" idx="3"/>
            <a:endCxn id="48132" idx="7"/>
          </p:cNvCxnSpPr>
          <p:nvPr/>
        </p:nvCxnSpPr>
        <p:spPr bwMode="auto">
          <a:xfrm flipH="1">
            <a:off x="3776663" y="4633913"/>
            <a:ext cx="447675" cy="257175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6" name="Oval 18"/>
          <p:cNvSpPr>
            <a:spLocks noChangeArrowheads="1"/>
          </p:cNvSpPr>
          <p:nvPr/>
        </p:nvSpPr>
        <p:spPr bwMode="auto">
          <a:xfrm>
            <a:off x="2362200" y="5562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48147" name="AutoShape 19"/>
          <p:cNvCxnSpPr>
            <a:cxnSpLocks noChangeShapeType="1"/>
            <a:stCxn id="48146" idx="7"/>
          </p:cNvCxnSpPr>
          <p:nvPr/>
        </p:nvCxnSpPr>
        <p:spPr bwMode="auto">
          <a:xfrm flipV="1">
            <a:off x="2557463" y="5372100"/>
            <a:ext cx="395287" cy="204788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8" name="Oval 20"/>
          <p:cNvSpPr>
            <a:spLocks noChangeArrowheads="1"/>
          </p:cNvSpPr>
          <p:nvPr/>
        </p:nvSpPr>
        <p:spPr bwMode="auto">
          <a:xfrm>
            <a:off x="2286000" y="44958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8149" name="AutoShape 21"/>
          <p:cNvCxnSpPr>
            <a:cxnSpLocks noChangeShapeType="1"/>
            <a:stCxn id="48148" idx="6"/>
            <a:endCxn id="48134" idx="2"/>
          </p:cNvCxnSpPr>
          <p:nvPr/>
        </p:nvCxnSpPr>
        <p:spPr bwMode="auto">
          <a:xfrm>
            <a:off x="2533650" y="4610100"/>
            <a:ext cx="419100" cy="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0" name="Oval 22"/>
          <p:cNvSpPr>
            <a:spLocks noChangeArrowheads="1"/>
          </p:cNvSpPr>
          <p:nvPr/>
        </p:nvSpPr>
        <p:spPr bwMode="auto">
          <a:xfrm>
            <a:off x="2362200" y="50292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8151" name="AutoShape 23"/>
          <p:cNvCxnSpPr>
            <a:cxnSpLocks noChangeShapeType="1"/>
            <a:stCxn id="48150" idx="6"/>
            <a:endCxn id="48138" idx="2"/>
          </p:cNvCxnSpPr>
          <p:nvPr/>
        </p:nvCxnSpPr>
        <p:spPr bwMode="auto">
          <a:xfrm>
            <a:off x="2609850" y="5143500"/>
            <a:ext cx="342900" cy="1524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2" name="Oval 24"/>
          <p:cNvSpPr>
            <a:spLocks noChangeArrowheads="1"/>
          </p:cNvSpPr>
          <p:nvPr/>
        </p:nvSpPr>
        <p:spPr bwMode="auto">
          <a:xfrm>
            <a:off x="4724400" y="40386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8153" name="AutoShape 25"/>
          <p:cNvCxnSpPr>
            <a:cxnSpLocks noChangeShapeType="1"/>
            <a:stCxn id="48152" idx="2"/>
            <a:endCxn id="48136" idx="7"/>
          </p:cNvCxnSpPr>
          <p:nvPr/>
        </p:nvCxnSpPr>
        <p:spPr bwMode="auto">
          <a:xfrm flipH="1">
            <a:off x="4386263" y="4152900"/>
            <a:ext cx="319087" cy="280988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4" name="Oval 26"/>
          <p:cNvSpPr>
            <a:spLocks noChangeArrowheads="1"/>
          </p:cNvSpPr>
          <p:nvPr/>
        </p:nvSpPr>
        <p:spPr bwMode="auto">
          <a:xfrm>
            <a:off x="4876800" y="5029200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8155" name="AutoShape 27"/>
          <p:cNvCxnSpPr>
            <a:cxnSpLocks noChangeShapeType="1"/>
            <a:stCxn id="48154" idx="2"/>
            <a:endCxn id="48137" idx="6"/>
          </p:cNvCxnSpPr>
          <p:nvPr/>
        </p:nvCxnSpPr>
        <p:spPr bwMode="auto">
          <a:xfrm flipH="1">
            <a:off x="4514850" y="5143500"/>
            <a:ext cx="342900" cy="762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6" name="Oval 28"/>
          <p:cNvSpPr>
            <a:spLocks noChangeArrowheads="1"/>
          </p:cNvSpPr>
          <p:nvPr/>
        </p:nvSpPr>
        <p:spPr bwMode="auto">
          <a:xfrm>
            <a:off x="4038600" y="6081713"/>
            <a:ext cx="228600" cy="228600"/>
          </a:xfrm>
          <a:prstGeom prst="ellips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8157" name="AutoShape 29"/>
          <p:cNvCxnSpPr>
            <a:cxnSpLocks noChangeShapeType="1"/>
            <a:stCxn id="48156" idx="1"/>
            <a:endCxn id="48139" idx="5"/>
          </p:cNvCxnSpPr>
          <p:nvPr/>
        </p:nvCxnSpPr>
        <p:spPr bwMode="auto">
          <a:xfrm flipH="1" flipV="1">
            <a:off x="3852863" y="5776913"/>
            <a:ext cx="219075" cy="319087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8" name="AutoShape 30"/>
          <p:cNvCxnSpPr>
            <a:cxnSpLocks noChangeShapeType="1"/>
            <a:stCxn id="48137" idx="0"/>
            <a:endCxn id="48136" idx="4"/>
          </p:cNvCxnSpPr>
          <p:nvPr/>
        </p:nvCxnSpPr>
        <p:spPr bwMode="auto">
          <a:xfrm flipH="1" flipV="1">
            <a:off x="4305300" y="4667250"/>
            <a:ext cx="762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59" name="AutoShape 31"/>
          <p:cNvCxnSpPr>
            <a:cxnSpLocks noChangeShapeType="1"/>
            <a:stCxn id="48137" idx="7"/>
            <a:endCxn id="48152" idx="4"/>
          </p:cNvCxnSpPr>
          <p:nvPr/>
        </p:nvCxnSpPr>
        <p:spPr bwMode="auto">
          <a:xfrm flipV="1">
            <a:off x="4462463" y="4286250"/>
            <a:ext cx="376237" cy="833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0" name="AutoShape 32"/>
          <p:cNvCxnSpPr>
            <a:cxnSpLocks noChangeShapeType="1"/>
            <a:stCxn id="48139" idx="2"/>
            <a:endCxn id="48138" idx="5"/>
          </p:cNvCxnSpPr>
          <p:nvPr/>
        </p:nvCxnSpPr>
        <p:spPr bwMode="auto">
          <a:xfrm flipH="1" flipV="1">
            <a:off x="3167063" y="5395913"/>
            <a:ext cx="471487" cy="28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0452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720" y="304800"/>
            <a:ext cx="8913813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Eigenvector centrality in directed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PageRank brings order to the Web:</a:t>
            </a:r>
          </a:p>
          <a:p>
            <a:pPr lvl="1"/>
            <a:r>
              <a:rPr lang="en-US" dirty="0" smtClean="0"/>
              <a:t>it's not just the pages that point to you, but how many pages point to those pages, etc.</a:t>
            </a:r>
          </a:p>
          <a:p>
            <a:pPr lvl="1"/>
            <a:r>
              <a:rPr lang="en-US" dirty="0" smtClean="0"/>
              <a:t>more difficult to artificially inflate centrality with a recursive definition</a:t>
            </a:r>
            <a:endParaRPr lang="en-US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3886200" y="50292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5029200" y="56388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953000" y="45720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029200" y="51054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124200" y="50292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3352800" y="5105400"/>
            <a:ext cx="533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4114800" y="4648200"/>
            <a:ext cx="838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 flipV="1">
            <a:off x="4114800" y="5105400"/>
            <a:ext cx="914400" cy="152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4114800" y="5257800"/>
            <a:ext cx="914400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" name="AutoShape 13"/>
          <p:cNvSpPr>
            <a:spLocks/>
          </p:cNvSpPr>
          <p:nvPr/>
        </p:nvSpPr>
        <p:spPr bwMode="auto">
          <a:xfrm>
            <a:off x="5410200" y="4495800"/>
            <a:ext cx="381000" cy="1371600"/>
          </a:xfrm>
          <a:prstGeom prst="rightBrace">
            <a:avLst>
              <a:gd name="adj1" fmla="val 30000"/>
              <a:gd name="adj2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851525" y="4913313"/>
            <a:ext cx="28511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Many webpages scattered</a:t>
            </a:r>
          </a:p>
          <a:p>
            <a:pPr eaLnBrk="1" hangingPunct="1"/>
            <a:r>
              <a:rPr lang="en-US" sz="1800"/>
              <a:t>across the web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962400" y="4495800"/>
            <a:ext cx="0" cy="4572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652713" y="4029075"/>
            <a:ext cx="344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an important page, e.g. slashdot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2209800" y="5181600"/>
            <a:ext cx="838200" cy="3048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762000" y="5410200"/>
            <a:ext cx="3143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if a web page is</a:t>
            </a:r>
            <a:br>
              <a:rPr lang="en-US" sz="1800"/>
            </a:br>
            <a:r>
              <a:rPr lang="en-US" sz="1800"/>
              <a:t>slashdotted, it gains attention</a:t>
            </a:r>
          </a:p>
        </p:txBody>
      </p:sp>
    </p:spTree>
    <p:extLst>
      <p:ext uri="{BB962C8B-B14F-4D97-AF65-F5344CB8AC3E}">
        <p14:creationId xmlns:p14="http://schemas.microsoft.com/office/powerpoint/2010/main" val="970683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Ranking pages by tracking a drunk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5105400" cy="2286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random walker following edges in a network for a very long time will spend a proportion of time at each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node which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can be used as a measure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of importance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2971800" y="6172200"/>
            <a:ext cx="381000" cy="3810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6248400" y="5176837"/>
            <a:ext cx="304800" cy="304800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H="1">
            <a:off x="3352800" y="5405437"/>
            <a:ext cx="2895600" cy="9144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7315200" y="3576637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6477000" y="3805237"/>
            <a:ext cx="914400" cy="1371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8458200" y="2357437"/>
            <a:ext cx="152400" cy="1524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H="1">
            <a:off x="7467600" y="2509837"/>
            <a:ext cx="990600" cy="106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8077200" y="4643437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6553200" y="4795837"/>
            <a:ext cx="1524000" cy="5334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 flipV="1">
            <a:off x="7543800" y="3805237"/>
            <a:ext cx="609600" cy="838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663" name="Freeform 15"/>
          <p:cNvSpPr>
            <a:spLocks/>
          </p:cNvSpPr>
          <p:nvPr/>
        </p:nvSpPr>
        <p:spPr bwMode="auto">
          <a:xfrm>
            <a:off x="4787900" y="2451100"/>
            <a:ext cx="3736975" cy="3444875"/>
          </a:xfrm>
          <a:custGeom>
            <a:avLst/>
            <a:gdLst>
              <a:gd name="T0" fmla="*/ 2147483647 w 2354"/>
              <a:gd name="T1" fmla="*/ 0 h 2170"/>
              <a:gd name="T2" fmla="*/ 2147483647 w 2354"/>
              <a:gd name="T3" fmla="*/ 2147483647 h 2170"/>
              <a:gd name="T4" fmla="*/ 2147483647 w 2354"/>
              <a:gd name="T5" fmla="*/ 2147483647 h 2170"/>
              <a:gd name="T6" fmla="*/ 2147483647 w 2354"/>
              <a:gd name="T7" fmla="*/ 2147483647 h 2170"/>
              <a:gd name="T8" fmla="*/ 2147483647 w 2354"/>
              <a:gd name="T9" fmla="*/ 2147483647 h 2170"/>
              <a:gd name="T10" fmla="*/ 2147483647 w 2354"/>
              <a:gd name="T11" fmla="*/ 2147483647 h 2170"/>
              <a:gd name="T12" fmla="*/ 2147483647 w 2354"/>
              <a:gd name="T13" fmla="*/ 2147483647 h 2170"/>
              <a:gd name="T14" fmla="*/ 2147483647 w 2354"/>
              <a:gd name="T15" fmla="*/ 2147483647 h 2170"/>
              <a:gd name="T16" fmla="*/ 2147483647 w 2354"/>
              <a:gd name="T17" fmla="*/ 2147483647 h 2170"/>
              <a:gd name="T18" fmla="*/ 2147483647 w 2354"/>
              <a:gd name="T19" fmla="*/ 2147483647 h 2170"/>
              <a:gd name="T20" fmla="*/ 2147483647 w 2354"/>
              <a:gd name="T21" fmla="*/ 2147483647 h 2170"/>
              <a:gd name="T22" fmla="*/ 2147483647 w 2354"/>
              <a:gd name="T23" fmla="*/ 2147483647 h 2170"/>
              <a:gd name="T24" fmla="*/ 2147483647 w 2354"/>
              <a:gd name="T25" fmla="*/ 2147483647 h 2170"/>
              <a:gd name="T26" fmla="*/ 2147483647 w 2354"/>
              <a:gd name="T27" fmla="*/ 2147483647 h 2170"/>
              <a:gd name="T28" fmla="*/ 2147483647 w 2354"/>
              <a:gd name="T29" fmla="*/ 2147483647 h 2170"/>
              <a:gd name="T30" fmla="*/ 2147483647 w 2354"/>
              <a:gd name="T31" fmla="*/ 2147483647 h 2170"/>
              <a:gd name="T32" fmla="*/ 2147483647 w 2354"/>
              <a:gd name="T33" fmla="*/ 2147483647 h 2170"/>
              <a:gd name="T34" fmla="*/ 2147483647 w 2354"/>
              <a:gd name="T35" fmla="*/ 2147483647 h 2170"/>
              <a:gd name="T36" fmla="*/ 2147483647 w 2354"/>
              <a:gd name="T37" fmla="*/ 2147483647 h 2170"/>
              <a:gd name="T38" fmla="*/ 2147483647 w 2354"/>
              <a:gd name="T39" fmla="*/ 2147483647 h 2170"/>
              <a:gd name="T40" fmla="*/ 2147483647 w 2354"/>
              <a:gd name="T41" fmla="*/ 2147483647 h 2170"/>
              <a:gd name="T42" fmla="*/ 2147483647 w 2354"/>
              <a:gd name="T43" fmla="*/ 2147483647 h 2170"/>
              <a:gd name="T44" fmla="*/ 2147483647 w 2354"/>
              <a:gd name="T45" fmla="*/ 2147483647 h 2170"/>
              <a:gd name="T46" fmla="*/ 2147483647 w 2354"/>
              <a:gd name="T47" fmla="*/ 2147483647 h 2170"/>
              <a:gd name="T48" fmla="*/ 2147483647 w 2354"/>
              <a:gd name="T49" fmla="*/ 2147483647 h 2170"/>
              <a:gd name="T50" fmla="*/ 2147483647 w 2354"/>
              <a:gd name="T51" fmla="*/ 2147483647 h 2170"/>
              <a:gd name="T52" fmla="*/ 2147483647 w 2354"/>
              <a:gd name="T53" fmla="*/ 2147483647 h 2170"/>
              <a:gd name="T54" fmla="*/ 2147483647 w 2354"/>
              <a:gd name="T55" fmla="*/ 2147483647 h 2170"/>
              <a:gd name="T56" fmla="*/ 2147483647 w 2354"/>
              <a:gd name="T57" fmla="*/ 2147483647 h 2170"/>
              <a:gd name="T58" fmla="*/ 2147483647 w 2354"/>
              <a:gd name="T59" fmla="*/ 2147483647 h 2170"/>
              <a:gd name="T60" fmla="*/ 2147483647 w 2354"/>
              <a:gd name="T61" fmla="*/ 2147483647 h 2170"/>
              <a:gd name="T62" fmla="*/ 2147483647 w 2354"/>
              <a:gd name="T63" fmla="*/ 2147483647 h 2170"/>
              <a:gd name="T64" fmla="*/ 2147483647 w 2354"/>
              <a:gd name="T65" fmla="*/ 2147483647 h 2170"/>
              <a:gd name="T66" fmla="*/ 2147483647 w 2354"/>
              <a:gd name="T67" fmla="*/ 2147483647 h 2170"/>
              <a:gd name="T68" fmla="*/ 2147483647 w 2354"/>
              <a:gd name="T69" fmla="*/ 2147483647 h 2170"/>
              <a:gd name="T70" fmla="*/ 2147483647 w 2354"/>
              <a:gd name="T71" fmla="*/ 2147483647 h 2170"/>
              <a:gd name="T72" fmla="*/ 2147483647 w 2354"/>
              <a:gd name="T73" fmla="*/ 2147483647 h 2170"/>
              <a:gd name="T74" fmla="*/ 2147483647 w 2354"/>
              <a:gd name="T75" fmla="*/ 2147483647 h 2170"/>
              <a:gd name="T76" fmla="*/ 2147483647 w 2354"/>
              <a:gd name="T77" fmla="*/ 2147483647 h 2170"/>
              <a:gd name="T78" fmla="*/ 2147483647 w 2354"/>
              <a:gd name="T79" fmla="*/ 2147483647 h 2170"/>
              <a:gd name="T80" fmla="*/ 2147483647 w 2354"/>
              <a:gd name="T81" fmla="*/ 2147483647 h 2170"/>
              <a:gd name="T82" fmla="*/ 2147483647 w 2354"/>
              <a:gd name="T83" fmla="*/ 2147483647 h 2170"/>
              <a:gd name="T84" fmla="*/ 2147483647 w 2354"/>
              <a:gd name="T85" fmla="*/ 2147483647 h 2170"/>
              <a:gd name="T86" fmla="*/ 2147483647 w 2354"/>
              <a:gd name="T87" fmla="*/ 2147483647 h 2170"/>
              <a:gd name="T88" fmla="*/ 2147483647 w 2354"/>
              <a:gd name="T89" fmla="*/ 2147483647 h 2170"/>
              <a:gd name="T90" fmla="*/ 2147483647 w 2354"/>
              <a:gd name="T91" fmla="*/ 2147483647 h 2170"/>
              <a:gd name="T92" fmla="*/ 2147483647 w 2354"/>
              <a:gd name="T93" fmla="*/ 2147483647 h 2170"/>
              <a:gd name="T94" fmla="*/ 2147483647 w 2354"/>
              <a:gd name="T95" fmla="*/ 2147483647 h 2170"/>
              <a:gd name="T96" fmla="*/ 2147483647 w 2354"/>
              <a:gd name="T97" fmla="*/ 2147483647 h 2170"/>
              <a:gd name="T98" fmla="*/ 2147483647 w 2354"/>
              <a:gd name="T99" fmla="*/ 2147483647 h 2170"/>
              <a:gd name="T100" fmla="*/ 2147483647 w 2354"/>
              <a:gd name="T101" fmla="*/ 2147483647 h 2170"/>
              <a:gd name="T102" fmla="*/ 2147483647 w 2354"/>
              <a:gd name="T103" fmla="*/ 2147483647 h 2170"/>
              <a:gd name="T104" fmla="*/ 2147483647 w 2354"/>
              <a:gd name="T105" fmla="*/ 2147483647 h 2170"/>
              <a:gd name="T106" fmla="*/ 2147483647 w 2354"/>
              <a:gd name="T107" fmla="*/ 2147483647 h 2170"/>
              <a:gd name="T108" fmla="*/ 2147483647 w 2354"/>
              <a:gd name="T109" fmla="*/ 2147483647 h 2170"/>
              <a:gd name="T110" fmla="*/ 2147483647 w 2354"/>
              <a:gd name="T111" fmla="*/ 2147483647 h 2170"/>
              <a:gd name="T112" fmla="*/ 2147483647 w 2354"/>
              <a:gd name="T113" fmla="*/ 2147483647 h 2170"/>
              <a:gd name="T114" fmla="*/ 2147483647 w 2354"/>
              <a:gd name="T115" fmla="*/ 2147483647 h 2170"/>
              <a:gd name="T116" fmla="*/ 2147483647 w 2354"/>
              <a:gd name="T117" fmla="*/ 2147483647 h 2170"/>
              <a:gd name="T118" fmla="*/ 2147483647 w 2354"/>
              <a:gd name="T119" fmla="*/ 2147483647 h 2170"/>
              <a:gd name="T120" fmla="*/ 0 w 2354"/>
              <a:gd name="T121" fmla="*/ 2147483647 h 217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354"/>
              <a:gd name="T184" fmla="*/ 0 h 2170"/>
              <a:gd name="T185" fmla="*/ 2354 w 2354"/>
              <a:gd name="T186" fmla="*/ 2170 h 217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354" h="2170">
                <a:moveTo>
                  <a:pt x="2354" y="0"/>
                </a:moveTo>
                <a:cubicBezTo>
                  <a:pt x="2317" y="3"/>
                  <a:pt x="2280" y="0"/>
                  <a:pt x="2244" y="9"/>
                </a:cubicBezTo>
                <a:cubicBezTo>
                  <a:pt x="2192" y="23"/>
                  <a:pt x="2145" y="86"/>
                  <a:pt x="2117" y="127"/>
                </a:cubicBezTo>
                <a:cubicBezTo>
                  <a:pt x="2109" y="153"/>
                  <a:pt x="2100" y="178"/>
                  <a:pt x="2092" y="204"/>
                </a:cubicBezTo>
                <a:cubicBezTo>
                  <a:pt x="2086" y="310"/>
                  <a:pt x="2107" y="375"/>
                  <a:pt x="2024" y="432"/>
                </a:cubicBezTo>
                <a:cubicBezTo>
                  <a:pt x="2018" y="441"/>
                  <a:pt x="2016" y="452"/>
                  <a:pt x="2007" y="458"/>
                </a:cubicBezTo>
                <a:cubicBezTo>
                  <a:pt x="1963" y="486"/>
                  <a:pt x="1877" y="494"/>
                  <a:pt x="1829" y="500"/>
                </a:cubicBezTo>
                <a:cubicBezTo>
                  <a:pt x="1781" y="513"/>
                  <a:pt x="1759" y="541"/>
                  <a:pt x="1719" y="568"/>
                </a:cubicBezTo>
                <a:cubicBezTo>
                  <a:pt x="1702" y="593"/>
                  <a:pt x="1695" y="616"/>
                  <a:pt x="1685" y="644"/>
                </a:cubicBezTo>
                <a:cubicBezTo>
                  <a:pt x="1688" y="667"/>
                  <a:pt x="1688" y="690"/>
                  <a:pt x="1694" y="712"/>
                </a:cubicBezTo>
                <a:cubicBezTo>
                  <a:pt x="1712" y="776"/>
                  <a:pt x="1746" y="681"/>
                  <a:pt x="1702" y="813"/>
                </a:cubicBezTo>
                <a:cubicBezTo>
                  <a:pt x="1692" y="844"/>
                  <a:pt x="1626" y="873"/>
                  <a:pt x="1626" y="873"/>
                </a:cubicBezTo>
                <a:cubicBezTo>
                  <a:pt x="1595" y="959"/>
                  <a:pt x="1445" y="1000"/>
                  <a:pt x="1363" y="1025"/>
                </a:cubicBezTo>
                <a:cubicBezTo>
                  <a:pt x="1337" y="1052"/>
                  <a:pt x="1332" y="1067"/>
                  <a:pt x="1321" y="1101"/>
                </a:cubicBezTo>
                <a:cubicBezTo>
                  <a:pt x="1336" y="1148"/>
                  <a:pt x="1335" y="1195"/>
                  <a:pt x="1363" y="1237"/>
                </a:cubicBezTo>
                <a:cubicBezTo>
                  <a:pt x="1359" y="1382"/>
                  <a:pt x="1419" y="1574"/>
                  <a:pt x="1236" y="1584"/>
                </a:cubicBezTo>
                <a:cubicBezTo>
                  <a:pt x="1143" y="1589"/>
                  <a:pt x="1050" y="1590"/>
                  <a:pt x="957" y="1593"/>
                </a:cubicBezTo>
                <a:cubicBezTo>
                  <a:pt x="914" y="1650"/>
                  <a:pt x="916" y="1718"/>
                  <a:pt x="957" y="1779"/>
                </a:cubicBezTo>
                <a:cubicBezTo>
                  <a:pt x="960" y="1788"/>
                  <a:pt x="958" y="1800"/>
                  <a:pt x="965" y="1805"/>
                </a:cubicBezTo>
                <a:cubicBezTo>
                  <a:pt x="985" y="1819"/>
                  <a:pt x="1054" y="1827"/>
                  <a:pt x="1075" y="1830"/>
                </a:cubicBezTo>
                <a:cubicBezTo>
                  <a:pt x="1138" y="1849"/>
                  <a:pt x="1199" y="1870"/>
                  <a:pt x="1262" y="1889"/>
                </a:cubicBezTo>
                <a:cubicBezTo>
                  <a:pt x="1284" y="1886"/>
                  <a:pt x="1309" y="1891"/>
                  <a:pt x="1329" y="1881"/>
                </a:cubicBezTo>
                <a:cubicBezTo>
                  <a:pt x="1340" y="1875"/>
                  <a:pt x="1339" y="1858"/>
                  <a:pt x="1346" y="1847"/>
                </a:cubicBezTo>
                <a:cubicBezTo>
                  <a:pt x="1354" y="1835"/>
                  <a:pt x="1361" y="1822"/>
                  <a:pt x="1372" y="1813"/>
                </a:cubicBezTo>
                <a:cubicBezTo>
                  <a:pt x="1433" y="1759"/>
                  <a:pt x="1502" y="1722"/>
                  <a:pt x="1550" y="1652"/>
                </a:cubicBezTo>
                <a:cubicBezTo>
                  <a:pt x="1540" y="1625"/>
                  <a:pt x="1539" y="1584"/>
                  <a:pt x="1558" y="1559"/>
                </a:cubicBezTo>
                <a:cubicBezTo>
                  <a:pt x="1573" y="1540"/>
                  <a:pt x="1609" y="1508"/>
                  <a:pt x="1609" y="1508"/>
                </a:cubicBezTo>
                <a:cubicBezTo>
                  <a:pt x="1673" y="1514"/>
                  <a:pt x="1720" y="1521"/>
                  <a:pt x="1778" y="1542"/>
                </a:cubicBezTo>
                <a:cubicBezTo>
                  <a:pt x="1818" y="1581"/>
                  <a:pt x="1862" y="1609"/>
                  <a:pt x="1914" y="1627"/>
                </a:cubicBezTo>
                <a:cubicBezTo>
                  <a:pt x="2141" y="1616"/>
                  <a:pt x="2055" y="1655"/>
                  <a:pt x="2143" y="1567"/>
                </a:cubicBezTo>
                <a:cubicBezTo>
                  <a:pt x="2162" y="1452"/>
                  <a:pt x="2154" y="1500"/>
                  <a:pt x="2168" y="1423"/>
                </a:cubicBezTo>
                <a:cubicBezTo>
                  <a:pt x="2174" y="1391"/>
                  <a:pt x="2208" y="1370"/>
                  <a:pt x="2219" y="1339"/>
                </a:cubicBezTo>
                <a:cubicBezTo>
                  <a:pt x="2213" y="1311"/>
                  <a:pt x="2214" y="1280"/>
                  <a:pt x="2202" y="1254"/>
                </a:cubicBezTo>
                <a:cubicBezTo>
                  <a:pt x="2201" y="1251"/>
                  <a:pt x="2123" y="1220"/>
                  <a:pt x="2117" y="1220"/>
                </a:cubicBezTo>
                <a:cubicBezTo>
                  <a:pt x="2052" y="1215"/>
                  <a:pt x="1987" y="1215"/>
                  <a:pt x="1922" y="1212"/>
                </a:cubicBezTo>
                <a:cubicBezTo>
                  <a:pt x="1882" y="1196"/>
                  <a:pt x="1860" y="1193"/>
                  <a:pt x="1846" y="1152"/>
                </a:cubicBezTo>
                <a:cubicBezTo>
                  <a:pt x="1860" y="1073"/>
                  <a:pt x="1875" y="1085"/>
                  <a:pt x="1914" y="1025"/>
                </a:cubicBezTo>
                <a:cubicBezTo>
                  <a:pt x="1906" y="965"/>
                  <a:pt x="1912" y="947"/>
                  <a:pt x="1872" y="907"/>
                </a:cubicBezTo>
                <a:cubicBezTo>
                  <a:pt x="1857" y="864"/>
                  <a:pt x="1829" y="836"/>
                  <a:pt x="1787" y="822"/>
                </a:cubicBezTo>
                <a:cubicBezTo>
                  <a:pt x="1667" y="706"/>
                  <a:pt x="1515" y="789"/>
                  <a:pt x="1423" y="881"/>
                </a:cubicBezTo>
                <a:cubicBezTo>
                  <a:pt x="1401" y="963"/>
                  <a:pt x="1435" y="1084"/>
                  <a:pt x="1473" y="1161"/>
                </a:cubicBezTo>
                <a:cubicBezTo>
                  <a:pt x="1470" y="1189"/>
                  <a:pt x="1474" y="1219"/>
                  <a:pt x="1465" y="1245"/>
                </a:cubicBezTo>
                <a:cubicBezTo>
                  <a:pt x="1455" y="1273"/>
                  <a:pt x="1429" y="1280"/>
                  <a:pt x="1406" y="1288"/>
                </a:cubicBezTo>
                <a:cubicBezTo>
                  <a:pt x="1341" y="1310"/>
                  <a:pt x="1278" y="1322"/>
                  <a:pt x="1211" y="1330"/>
                </a:cubicBezTo>
                <a:cubicBezTo>
                  <a:pt x="1172" y="1343"/>
                  <a:pt x="1140" y="1363"/>
                  <a:pt x="1101" y="1373"/>
                </a:cubicBezTo>
                <a:cubicBezTo>
                  <a:pt x="1071" y="1391"/>
                  <a:pt x="1052" y="1402"/>
                  <a:pt x="1033" y="1432"/>
                </a:cubicBezTo>
                <a:cubicBezTo>
                  <a:pt x="1030" y="1582"/>
                  <a:pt x="1029" y="1731"/>
                  <a:pt x="1024" y="1881"/>
                </a:cubicBezTo>
                <a:cubicBezTo>
                  <a:pt x="1022" y="1941"/>
                  <a:pt x="1012" y="2035"/>
                  <a:pt x="948" y="2050"/>
                </a:cubicBezTo>
                <a:cubicBezTo>
                  <a:pt x="883" y="2047"/>
                  <a:pt x="817" y="2052"/>
                  <a:pt x="753" y="2042"/>
                </a:cubicBezTo>
                <a:cubicBezTo>
                  <a:pt x="741" y="2040"/>
                  <a:pt x="737" y="2024"/>
                  <a:pt x="728" y="2016"/>
                </a:cubicBezTo>
                <a:cubicBezTo>
                  <a:pt x="706" y="1997"/>
                  <a:pt x="703" y="1999"/>
                  <a:pt x="677" y="1991"/>
                </a:cubicBezTo>
                <a:cubicBezTo>
                  <a:pt x="648" y="1973"/>
                  <a:pt x="602" y="1961"/>
                  <a:pt x="576" y="1940"/>
                </a:cubicBezTo>
                <a:cubicBezTo>
                  <a:pt x="446" y="1835"/>
                  <a:pt x="576" y="1922"/>
                  <a:pt x="499" y="1872"/>
                </a:cubicBezTo>
                <a:cubicBezTo>
                  <a:pt x="462" y="1876"/>
                  <a:pt x="420" y="1868"/>
                  <a:pt x="389" y="1889"/>
                </a:cubicBezTo>
                <a:cubicBezTo>
                  <a:pt x="363" y="1906"/>
                  <a:pt x="365" y="1919"/>
                  <a:pt x="347" y="1940"/>
                </a:cubicBezTo>
                <a:cubicBezTo>
                  <a:pt x="313" y="1980"/>
                  <a:pt x="282" y="2022"/>
                  <a:pt x="245" y="2059"/>
                </a:cubicBezTo>
                <a:cubicBezTo>
                  <a:pt x="242" y="2067"/>
                  <a:pt x="241" y="2076"/>
                  <a:pt x="237" y="2084"/>
                </a:cubicBezTo>
                <a:cubicBezTo>
                  <a:pt x="232" y="2093"/>
                  <a:pt x="224" y="2100"/>
                  <a:pt x="220" y="2109"/>
                </a:cubicBezTo>
                <a:cubicBezTo>
                  <a:pt x="197" y="2170"/>
                  <a:pt x="232" y="2138"/>
                  <a:pt x="186" y="2169"/>
                </a:cubicBezTo>
                <a:cubicBezTo>
                  <a:pt x="144" y="2163"/>
                  <a:pt x="107" y="2157"/>
                  <a:pt x="67" y="2143"/>
                </a:cubicBezTo>
                <a:cubicBezTo>
                  <a:pt x="45" y="2121"/>
                  <a:pt x="21" y="2106"/>
                  <a:pt x="0" y="2084"/>
                </a:cubicBezTo>
              </a:path>
            </a:pathLst>
          </a:custGeom>
          <a:noFill/>
          <a:ln w="38100">
            <a:solidFill>
              <a:schemeClr val="fol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3" name="Picture 2" descr="IMG_0172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15" b="84245" l="23926" r="53516">
                        <a14:foregroundMark x1="51074" y1="49609" x2="51074" y2="49609"/>
                        <a14:foregroundMark x1="50195" y1="51172" x2="50195" y2="51172"/>
                        <a14:foregroundMark x1="48926" y1="46224" x2="48926" y2="46224"/>
                        <a14:foregroundMark x1="63477" y1="44401" x2="63477" y2="44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04" t="33828" r="46296" b="16049"/>
          <a:stretch/>
        </p:blipFill>
        <p:spPr>
          <a:xfrm>
            <a:off x="3810000" y="3637374"/>
            <a:ext cx="1786467" cy="223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Trapping a drunk</a:t>
            </a:r>
          </a:p>
        </p:txBody>
      </p:sp>
      <p:sp>
        <p:nvSpPr>
          <p:cNvPr id="28677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9144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Problem with pure random walk metric: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Drunk can be </a:t>
            </a:r>
            <a:r>
              <a:rPr lang="ja-JP" altLang="en-US" dirty="0">
                <a:latin typeface="Arial" charset="0"/>
                <a:ea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</a:rPr>
              <a:t>trapped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</a:rPr>
              <a:t> and end up going in circles</a:t>
            </a:r>
          </a:p>
        </p:txBody>
      </p:sp>
      <p:sp>
        <p:nvSpPr>
          <p:cNvPr id="28678" name="Oval 5"/>
          <p:cNvSpPr>
            <a:spLocks noChangeArrowheads="1"/>
          </p:cNvSpPr>
          <p:nvPr/>
        </p:nvSpPr>
        <p:spPr bwMode="auto">
          <a:xfrm>
            <a:off x="1231900" y="5778500"/>
            <a:ext cx="381000" cy="3810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8679" name="Oval 6"/>
          <p:cNvSpPr>
            <a:spLocks noChangeArrowheads="1"/>
          </p:cNvSpPr>
          <p:nvPr/>
        </p:nvSpPr>
        <p:spPr bwMode="auto">
          <a:xfrm>
            <a:off x="4508500" y="4783138"/>
            <a:ext cx="304800" cy="304800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612900" y="5011738"/>
            <a:ext cx="2895600" cy="914400"/>
          </a:xfrm>
          <a:prstGeom prst="line">
            <a:avLst/>
          </a:prstGeom>
          <a:noFill/>
          <a:ln w="7620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28681" name="Oval 8"/>
          <p:cNvSpPr>
            <a:spLocks noChangeArrowheads="1"/>
          </p:cNvSpPr>
          <p:nvPr/>
        </p:nvSpPr>
        <p:spPr bwMode="auto">
          <a:xfrm>
            <a:off x="2667000" y="2971800"/>
            <a:ext cx="228600" cy="228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4800600" y="3733800"/>
            <a:ext cx="1981200" cy="1143000"/>
          </a:xfrm>
          <a:prstGeom prst="line">
            <a:avLst/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2895600" y="3200400"/>
            <a:ext cx="1676400" cy="1600200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1447800" y="3200400"/>
            <a:ext cx="1295400" cy="2514600"/>
          </a:xfrm>
          <a:prstGeom prst="line">
            <a:avLst/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28687" name="Freeform 18"/>
          <p:cNvSpPr>
            <a:spLocks noChangeArrowheads="1"/>
          </p:cNvSpPr>
          <p:nvPr/>
        </p:nvSpPr>
        <p:spPr bwMode="auto">
          <a:xfrm>
            <a:off x="1257300" y="3136900"/>
            <a:ext cx="5491163" cy="2944813"/>
          </a:xfrm>
          <a:custGeom>
            <a:avLst/>
            <a:gdLst>
              <a:gd name="T0" fmla="*/ 0 w 5491349"/>
              <a:gd name="T1" fmla="*/ 0 h 2944849"/>
              <a:gd name="T2" fmla="*/ 5491349 w 5491349"/>
              <a:gd name="T3" fmla="*/ 2944849 h 2944849"/>
            </a:gdLst>
            <a:ahLst/>
            <a:cxnLst/>
            <a:rect l="T0" t="T1" r="T2" b="T3"/>
            <a:pathLst>
              <a:path w="5491349" h="2944849">
                <a:moveTo>
                  <a:pt x="5491349" y="841803"/>
                </a:moveTo>
                <a:cubicBezTo>
                  <a:pt x="5479254" y="837771"/>
                  <a:pt x="5467743" y="831043"/>
                  <a:pt x="5455063" y="829708"/>
                </a:cubicBezTo>
                <a:cubicBezTo>
                  <a:pt x="5231641" y="806190"/>
                  <a:pt x="5114122" y="822080"/>
                  <a:pt x="4862396" y="829708"/>
                </a:cubicBezTo>
                <a:cubicBezTo>
                  <a:pt x="4828019" y="864087"/>
                  <a:pt x="4837859" y="851966"/>
                  <a:pt x="4801920" y="902280"/>
                </a:cubicBezTo>
                <a:cubicBezTo>
                  <a:pt x="4793471" y="914109"/>
                  <a:pt x="4787036" y="927398"/>
                  <a:pt x="4777730" y="938565"/>
                </a:cubicBezTo>
                <a:cubicBezTo>
                  <a:pt x="4732243" y="993149"/>
                  <a:pt x="4750016" y="953804"/>
                  <a:pt x="4717254" y="1011137"/>
                </a:cubicBezTo>
                <a:cubicBezTo>
                  <a:pt x="4708308" y="1026792"/>
                  <a:pt x="4702619" y="1044228"/>
                  <a:pt x="4693063" y="1059518"/>
                </a:cubicBezTo>
                <a:cubicBezTo>
                  <a:pt x="4682379" y="1076613"/>
                  <a:pt x="4668337" y="1091384"/>
                  <a:pt x="4656777" y="1107899"/>
                </a:cubicBezTo>
                <a:cubicBezTo>
                  <a:pt x="4640105" y="1131717"/>
                  <a:pt x="4628954" y="1159912"/>
                  <a:pt x="4608396" y="1180470"/>
                </a:cubicBezTo>
                <a:cubicBezTo>
                  <a:pt x="4561832" y="1227035"/>
                  <a:pt x="4581600" y="1202524"/>
                  <a:pt x="4547920" y="1253041"/>
                </a:cubicBezTo>
                <a:cubicBezTo>
                  <a:pt x="4543888" y="1265136"/>
                  <a:pt x="4543235" y="1278952"/>
                  <a:pt x="4535825" y="1289327"/>
                </a:cubicBezTo>
                <a:cubicBezTo>
                  <a:pt x="4497586" y="1342863"/>
                  <a:pt x="4484350" y="1338946"/>
                  <a:pt x="4426968" y="1361899"/>
                </a:cubicBezTo>
                <a:cubicBezTo>
                  <a:pt x="4350365" y="1353835"/>
                  <a:pt x="4273045" y="1350906"/>
                  <a:pt x="4197158" y="1337708"/>
                </a:cubicBezTo>
                <a:cubicBezTo>
                  <a:pt x="4144574" y="1328563"/>
                  <a:pt x="4150999" y="1304738"/>
                  <a:pt x="4112492" y="1277232"/>
                </a:cubicBezTo>
                <a:cubicBezTo>
                  <a:pt x="4086335" y="1258548"/>
                  <a:pt x="4057438" y="1250817"/>
                  <a:pt x="4027825" y="1240946"/>
                </a:cubicBezTo>
                <a:cubicBezTo>
                  <a:pt x="4003635" y="1244978"/>
                  <a:pt x="3978744" y="1245994"/>
                  <a:pt x="3955254" y="1253041"/>
                </a:cubicBezTo>
                <a:cubicBezTo>
                  <a:pt x="3937984" y="1258222"/>
                  <a:pt x="3923446" y="1270129"/>
                  <a:pt x="3906873" y="1277232"/>
                </a:cubicBezTo>
                <a:cubicBezTo>
                  <a:pt x="3895154" y="1282254"/>
                  <a:pt x="3882682" y="1285295"/>
                  <a:pt x="3870587" y="1289327"/>
                </a:cubicBezTo>
                <a:cubicBezTo>
                  <a:pt x="3858492" y="1301422"/>
                  <a:pt x="3845252" y="1312472"/>
                  <a:pt x="3834301" y="1325613"/>
                </a:cubicBezTo>
                <a:cubicBezTo>
                  <a:pt x="3758021" y="1417150"/>
                  <a:pt x="3856291" y="1315721"/>
                  <a:pt x="3785920" y="1386089"/>
                </a:cubicBezTo>
                <a:cubicBezTo>
                  <a:pt x="3748927" y="1497072"/>
                  <a:pt x="3810763" y="1324307"/>
                  <a:pt x="3737539" y="1470756"/>
                </a:cubicBezTo>
                <a:cubicBezTo>
                  <a:pt x="3730105" y="1485624"/>
                  <a:pt x="3730011" y="1503153"/>
                  <a:pt x="3725444" y="1519137"/>
                </a:cubicBezTo>
                <a:cubicBezTo>
                  <a:pt x="3721942" y="1531396"/>
                  <a:pt x="3717381" y="1543327"/>
                  <a:pt x="3713349" y="1555422"/>
                </a:cubicBezTo>
                <a:cubicBezTo>
                  <a:pt x="3709317" y="1652184"/>
                  <a:pt x="3708408" y="1749127"/>
                  <a:pt x="3701254" y="1845708"/>
                </a:cubicBezTo>
                <a:cubicBezTo>
                  <a:pt x="3698056" y="1888886"/>
                  <a:pt x="3675210" y="1893685"/>
                  <a:pt x="3640777" y="1918280"/>
                </a:cubicBezTo>
                <a:cubicBezTo>
                  <a:pt x="3628948" y="1926729"/>
                  <a:pt x="3617853" y="1936744"/>
                  <a:pt x="3604492" y="1942470"/>
                </a:cubicBezTo>
                <a:cubicBezTo>
                  <a:pt x="3589213" y="1949018"/>
                  <a:pt x="3572338" y="1950959"/>
                  <a:pt x="3556111" y="1954565"/>
                </a:cubicBezTo>
                <a:cubicBezTo>
                  <a:pt x="3469592" y="1973791"/>
                  <a:pt x="3477929" y="1968270"/>
                  <a:pt x="3362587" y="1978756"/>
                </a:cubicBezTo>
                <a:cubicBezTo>
                  <a:pt x="3342428" y="1982788"/>
                  <a:pt x="3322669" y="1990851"/>
                  <a:pt x="3302111" y="1990851"/>
                </a:cubicBezTo>
                <a:cubicBezTo>
                  <a:pt x="3213321" y="1990851"/>
                  <a:pt x="3124563" y="1985315"/>
                  <a:pt x="3036016" y="1978756"/>
                </a:cubicBezTo>
                <a:cubicBezTo>
                  <a:pt x="3008663" y="1976730"/>
                  <a:pt x="2955519" y="1960867"/>
                  <a:pt x="2927158" y="1954565"/>
                </a:cubicBezTo>
                <a:cubicBezTo>
                  <a:pt x="2907090" y="1950105"/>
                  <a:pt x="2886626" y="1947456"/>
                  <a:pt x="2866682" y="1942470"/>
                </a:cubicBezTo>
                <a:cubicBezTo>
                  <a:pt x="2838207" y="1935351"/>
                  <a:pt x="2810129" y="1926714"/>
                  <a:pt x="2782016" y="1918280"/>
                </a:cubicBezTo>
                <a:cubicBezTo>
                  <a:pt x="2769804" y="1914616"/>
                  <a:pt x="2758099" y="1909276"/>
                  <a:pt x="2745730" y="1906184"/>
                </a:cubicBezTo>
                <a:cubicBezTo>
                  <a:pt x="2725786" y="1901198"/>
                  <a:pt x="2705413" y="1898121"/>
                  <a:pt x="2685254" y="1894089"/>
                </a:cubicBezTo>
                <a:cubicBezTo>
                  <a:pt x="2669127" y="1886026"/>
                  <a:pt x="2654829" y="1871531"/>
                  <a:pt x="2636873" y="1869899"/>
                </a:cubicBezTo>
                <a:cubicBezTo>
                  <a:pt x="2557439" y="1862678"/>
                  <a:pt x="2547341" y="1891198"/>
                  <a:pt x="2479635" y="1918280"/>
                </a:cubicBezTo>
                <a:cubicBezTo>
                  <a:pt x="2464201" y="1924454"/>
                  <a:pt x="2447381" y="1926343"/>
                  <a:pt x="2431254" y="1930375"/>
                </a:cubicBezTo>
                <a:cubicBezTo>
                  <a:pt x="2399000" y="1950534"/>
                  <a:pt x="2366140" y="1969753"/>
                  <a:pt x="2334492" y="1990851"/>
                </a:cubicBezTo>
                <a:cubicBezTo>
                  <a:pt x="2322397" y="1998914"/>
                  <a:pt x="2309681" y="2006116"/>
                  <a:pt x="2298206" y="2015041"/>
                </a:cubicBezTo>
                <a:cubicBezTo>
                  <a:pt x="2273350" y="2034373"/>
                  <a:pt x="2250491" y="2056186"/>
                  <a:pt x="2225635" y="2075518"/>
                </a:cubicBezTo>
                <a:cubicBezTo>
                  <a:pt x="2214160" y="2084443"/>
                  <a:pt x="2200516" y="2090402"/>
                  <a:pt x="2189349" y="2099708"/>
                </a:cubicBezTo>
                <a:cubicBezTo>
                  <a:pt x="2154425" y="2128811"/>
                  <a:pt x="2152658" y="2136601"/>
                  <a:pt x="2128873" y="2172280"/>
                </a:cubicBezTo>
                <a:cubicBezTo>
                  <a:pt x="2136936" y="2184375"/>
                  <a:pt x="2153063" y="2194029"/>
                  <a:pt x="2153063" y="2208565"/>
                </a:cubicBezTo>
                <a:cubicBezTo>
                  <a:pt x="2153063" y="2223102"/>
                  <a:pt x="2136577" y="2232524"/>
                  <a:pt x="2128873" y="2244851"/>
                </a:cubicBezTo>
                <a:cubicBezTo>
                  <a:pt x="2103851" y="2284886"/>
                  <a:pt x="2094611" y="2314249"/>
                  <a:pt x="2056301" y="2341613"/>
                </a:cubicBezTo>
                <a:cubicBezTo>
                  <a:pt x="2041629" y="2352093"/>
                  <a:pt x="2023210" y="2356247"/>
                  <a:pt x="2007920" y="2365803"/>
                </a:cubicBezTo>
                <a:cubicBezTo>
                  <a:pt x="1958612" y="2396621"/>
                  <a:pt x="1913456" y="2434058"/>
                  <a:pt x="1862777" y="2462565"/>
                </a:cubicBezTo>
                <a:cubicBezTo>
                  <a:pt x="1848289" y="2470715"/>
                  <a:pt x="1830380" y="2470093"/>
                  <a:pt x="1814396" y="2474660"/>
                </a:cubicBezTo>
                <a:cubicBezTo>
                  <a:pt x="1802137" y="2478163"/>
                  <a:pt x="1790206" y="2482724"/>
                  <a:pt x="1778111" y="2486756"/>
                </a:cubicBezTo>
                <a:cubicBezTo>
                  <a:pt x="1759970" y="2484488"/>
                  <a:pt x="1676386" y="2480463"/>
                  <a:pt x="1645063" y="2462565"/>
                </a:cubicBezTo>
                <a:cubicBezTo>
                  <a:pt x="1627560" y="2452564"/>
                  <a:pt x="1614985" y="2434728"/>
                  <a:pt x="1596682" y="2426280"/>
                </a:cubicBezTo>
                <a:cubicBezTo>
                  <a:pt x="1561954" y="2410252"/>
                  <a:pt x="1524111" y="2402089"/>
                  <a:pt x="1487825" y="2389994"/>
                </a:cubicBezTo>
                <a:cubicBezTo>
                  <a:pt x="1464904" y="2382354"/>
                  <a:pt x="1397343" y="2357771"/>
                  <a:pt x="1366873" y="2353708"/>
                </a:cubicBezTo>
                <a:cubicBezTo>
                  <a:pt x="1322731" y="2347823"/>
                  <a:pt x="1278174" y="2345645"/>
                  <a:pt x="1233825" y="2341613"/>
                </a:cubicBezTo>
                <a:cubicBezTo>
                  <a:pt x="1132656" y="2316321"/>
                  <a:pt x="1143153" y="2312876"/>
                  <a:pt x="979825" y="2353708"/>
                </a:cubicBezTo>
                <a:cubicBezTo>
                  <a:pt x="963230" y="2357857"/>
                  <a:pt x="954107" y="2376544"/>
                  <a:pt x="943539" y="2389994"/>
                </a:cubicBezTo>
                <a:cubicBezTo>
                  <a:pt x="909659" y="2433114"/>
                  <a:pt x="877195" y="2477413"/>
                  <a:pt x="846777" y="2523041"/>
                </a:cubicBezTo>
                <a:cubicBezTo>
                  <a:pt x="838714" y="2535136"/>
                  <a:pt x="829088" y="2546325"/>
                  <a:pt x="822587" y="2559327"/>
                </a:cubicBezTo>
                <a:cubicBezTo>
                  <a:pt x="816885" y="2570731"/>
                  <a:pt x="814969" y="2583675"/>
                  <a:pt x="810492" y="2595613"/>
                </a:cubicBezTo>
                <a:cubicBezTo>
                  <a:pt x="802868" y="2615942"/>
                  <a:pt x="794365" y="2635930"/>
                  <a:pt x="786301" y="2656089"/>
                </a:cubicBezTo>
                <a:cubicBezTo>
                  <a:pt x="778238" y="2696406"/>
                  <a:pt x="772083" y="2737153"/>
                  <a:pt x="762111" y="2777041"/>
                </a:cubicBezTo>
                <a:cubicBezTo>
                  <a:pt x="751517" y="2819418"/>
                  <a:pt x="755816" y="2872742"/>
                  <a:pt x="713730" y="2897994"/>
                </a:cubicBezTo>
                <a:cubicBezTo>
                  <a:pt x="702797" y="2904554"/>
                  <a:pt x="689539" y="2906057"/>
                  <a:pt x="677444" y="2910089"/>
                </a:cubicBezTo>
                <a:cubicBezTo>
                  <a:pt x="624004" y="2908180"/>
                  <a:pt x="337254" y="2944849"/>
                  <a:pt x="242016" y="2849613"/>
                </a:cubicBezTo>
                <a:lnTo>
                  <a:pt x="157349" y="2764946"/>
                </a:lnTo>
                <a:cubicBezTo>
                  <a:pt x="141222" y="2748819"/>
                  <a:pt x="121056" y="2735905"/>
                  <a:pt x="108968" y="2716565"/>
                </a:cubicBezTo>
                <a:cubicBezTo>
                  <a:pt x="88809" y="2684311"/>
                  <a:pt x="68912" y="2651892"/>
                  <a:pt x="48492" y="2619803"/>
                </a:cubicBezTo>
                <a:cubicBezTo>
                  <a:pt x="40688" y="2607539"/>
                  <a:pt x="24301" y="2583518"/>
                  <a:pt x="24301" y="2583518"/>
                </a:cubicBezTo>
                <a:cubicBezTo>
                  <a:pt x="6286" y="2511456"/>
                  <a:pt x="9118" y="2559583"/>
                  <a:pt x="24301" y="2498851"/>
                </a:cubicBezTo>
                <a:cubicBezTo>
                  <a:pt x="29287" y="2478907"/>
                  <a:pt x="27889" y="2457090"/>
                  <a:pt x="36396" y="2438375"/>
                </a:cubicBezTo>
                <a:cubicBezTo>
                  <a:pt x="76139" y="2350941"/>
                  <a:pt x="68937" y="2383313"/>
                  <a:pt x="121063" y="2341613"/>
                </a:cubicBezTo>
                <a:cubicBezTo>
                  <a:pt x="129968" y="2334489"/>
                  <a:pt x="135475" y="2323289"/>
                  <a:pt x="145254" y="2317422"/>
                </a:cubicBezTo>
                <a:cubicBezTo>
                  <a:pt x="156186" y="2310863"/>
                  <a:pt x="169821" y="2310349"/>
                  <a:pt x="181539" y="2305327"/>
                </a:cubicBezTo>
                <a:cubicBezTo>
                  <a:pt x="198112" y="2298225"/>
                  <a:pt x="212428" y="2285510"/>
                  <a:pt x="229920" y="2281137"/>
                </a:cubicBezTo>
                <a:cubicBezTo>
                  <a:pt x="261455" y="2273253"/>
                  <a:pt x="294428" y="2273073"/>
                  <a:pt x="326682" y="2269041"/>
                </a:cubicBezTo>
                <a:cubicBezTo>
                  <a:pt x="407708" y="2242033"/>
                  <a:pt x="321361" y="2267999"/>
                  <a:pt x="471825" y="2244851"/>
                </a:cubicBezTo>
                <a:cubicBezTo>
                  <a:pt x="488255" y="2242323"/>
                  <a:pt x="504079" y="2236788"/>
                  <a:pt x="520206" y="2232756"/>
                </a:cubicBezTo>
                <a:cubicBezTo>
                  <a:pt x="528269" y="2224692"/>
                  <a:pt x="535491" y="2215689"/>
                  <a:pt x="544396" y="2208565"/>
                </a:cubicBezTo>
                <a:cubicBezTo>
                  <a:pt x="579325" y="2180622"/>
                  <a:pt x="578911" y="2192636"/>
                  <a:pt x="604873" y="2160184"/>
                </a:cubicBezTo>
                <a:cubicBezTo>
                  <a:pt x="613954" y="2148833"/>
                  <a:pt x="622102" y="2136660"/>
                  <a:pt x="629063" y="2123899"/>
                </a:cubicBezTo>
                <a:cubicBezTo>
                  <a:pt x="675420" y="2038910"/>
                  <a:pt x="668772" y="2053153"/>
                  <a:pt x="689539" y="1990851"/>
                </a:cubicBezTo>
                <a:cubicBezTo>
                  <a:pt x="693571" y="1809422"/>
                  <a:pt x="690545" y="1627699"/>
                  <a:pt x="701635" y="1446565"/>
                </a:cubicBezTo>
                <a:cubicBezTo>
                  <a:pt x="702737" y="1428568"/>
                  <a:pt x="718723" y="1414757"/>
                  <a:pt x="725825" y="1398184"/>
                </a:cubicBezTo>
                <a:cubicBezTo>
                  <a:pt x="742503" y="1359269"/>
                  <a:pt x="738817" y="1316316"/>
                  <a:pt x="798396" y="1301422"/>
                </a:cubicBezTo>
                <a:lnTo>
                  <a:pt x="846777" y="1289327"/>
                </a:lnTo>
                <a:cubicBezTo>
                  <a:pt x="913308" y="1222799"/>
                  <a:pt x="815320" y="1312486"/>
                  <a:pt x="919349" y="1253041"/>
                </a:cubicBezTo>
                <a:cubicBezTo>
                  <a:pt x="934200" y="1244554"/>
                  <a:pt x="941403" y="1226244"/>
                  <a:pt x="955635" y="1216756"/>
                </a:cubicBezTo>
                <a:cubicBezTo>
                  <a:pt x="966243" y="1209684"/>
                  <a:pt x="980517" y="1210362"/>
                  <a:pt x="991920" y="1204660"/>
                </a:cubicBezTo>
                <a:cubicBezTo>
                  <a:pt x="1085697" y="1157771"/>
                  <a:pt x="973296" y="1198773"/>
                  <a:pt x="1064492" y="1168375"/>
                </a:cubicBezTo>
                <a:cubicBezTo>
                  <a:pt x="1076587" y="1152248"/>
                  <a:pt x="1087658" y="1135300"/>
                  <a:pt x="1100777" y="1119994"/>
                </a:cubicBezTo>
                <a:cubicBezTo>
                  <a:pt x="1111909" y="1107007"/>
                  <a:pt x="1135542" y="1100746"/>
                  <a:pt x="1137063" y="1083708"/>
                </a:cubicBezTo>
                <a:cubicBezTo>
                  <a:pt x="1158822" y="840005"/>
                  <a:pt x="990486" y="531602"/>
                  <a:pt x="1209635" y="406375"/>
                </a:cubicBezTo>
                <a:cubicBezTo>
                  <a:pt x="1220704" y="400050"/>
                  <a:pt x="1233825" y="398312"/>
                  <a:pt x="1245920" y="394280"/>
                </a:cubicBezTo>
                <a:cubicBezTo>
                  <a:pt x="1270111" y="378153"/>
                  <a:pt x="1290911" y="355094"/>
                  <a:pt x="1318492" y="345899"/>
                </a:cubicBezTo>
                <a:cubicBezTo>
                  <a:pt x="1330587" y="341867"/>
                  <a:pt x="1343374" y="339505"/>
                  <a:pt x="1354777" y="333803"/>
                </a:cubicBezTo>
                <a:cubicBezTo>
                  <a:pt x="1367779" y="327302"/>
                  <a:pt x="1377779" y="315517"/>
                  <a:pt x="1391063" y="309613"/>
                </a:cubicBezTo>
                <a:cubicBezTo>
                  <a:pt x="1414365" y="299257"/>
                  <a:pt x="1442418" y="299566"/>
                  <a:pt x="1463635" y="285422"/>
                </a:cubicBezTo>
                <a:cubicBezTo>
                  <a:pt x="1475730" y="277359"/>
                  <a:pt x="1488091" y="269681"/>
                  <a:pt x="1499920" y="261232"/>
                </a:cubicBezTo>
                <a:cubicBezTo>
                  <a:pt x="1516324" y="249515"/>
                  <a:pt x="1529880" y="233133"/>
                  <a:pt x="1548301" y="224946"/>
                </a:cubicBezTo>
                <a:cubicBezTo>
                  <a:pt x="1567087" y="216597"/>
                  <a:pt x="1588709" y="217311"/>
                  <a:pt x="1608777" y="212851"/>
                </a:cubicBezTo>
                <a:cubicBezTo>
                  <a:pt x="1625004" y="209245"/>
                  <a:pt x="1641031" y="204788"/>
                  <a:pt x="1657158" y="200756"/>
                </a:cubicBezTo>
                <a:cubicBezTo>
                  <a:pt x="1681349" y="188661"/>
                  <a:pt x="1704764" y="174872"/>
                  <a:pt x="1729730" y="164470"/>
                </a:cubicBezTo>
                <a:cubicBezTo>
                  <a:pt x="1753267" y="154663"/>
                  <a:pt x="1778111" y="148343"/>
                  <a:pt x="1802301" y="140280"/>
                </a:cubicBezTo>
                <a:lnTo>
                  <a:pt x="1874873" y="116089"/>
                </a:lnTo>
                <a:lnTo>
                  <a:pt x="1923254" y="103994"/>
                </a:lnTo>
                <a:cubicBezTo>
                  <a:pt x="1935349" y="108026"/>
                  <a:pt x="1953837" y="104686"/>
                  <a:pt x="1959539" y="116089"/>
                </a:cubicBezTo>
                <a:cubicBezTo>
                  <a:pt x="1972289" y="141588"/>
                  <a:pt x="1966535" y="172707"/>
                  <a:pt x="1971635" y="200756"/>
                </a:cubicBezTo>
                <a:cubicBezTo>
                  <a:pt x="1974609" y="217111"/>
                  <a:pt x="1979698" y="233010"/>
                  <a:pt x="1983730" y="249137"/>
                </a:cubicBezTo>
                <a:cubicBezTo>
                  <a:pt x="1987762" y="374121"/>
                  <a:pt x="1988482" y="499256"/>
                  <a:pt x="1995825" y="624089"/>
                </a:cubicBezTo>
                <a:cubicBezTo>
                  <a:pt x="1996574" y="636817"/>
                  <a:pt x="2002898" y="648656"/>
                  <a:pt x="2007920" y="660375"/>
                </a:cubicBezTo>
                <a:cubicBezTo>
                  <a:pt x="2022277" y="693875"/>
                  <a:pt x="2055069" y="759853"/>
                  <a:pt x="2092587" y="769232"/>
                </a:cubicBezTo>
                <a:lnTo>
                  <a:pt x="2140968" y="781327"/>
                </a:lnTo>
                <a:lnTo>
                  <a:pt x="2419158" y="769232"/>
                </a:lnTo>
                <a:cubicBezTo>
                  <a:pt x="2597388" y="758430"/>
                  <a:pt x="2479658" y="748501"/>
                  <a:pt x="2624777" y="769232"/>
                </a:cubicBezTo>
                <a:cubicBezTo>
                  <a:pt x="2632841" y="777295"/>
                  <a:pt x="2643868" y="783222"/>
                  <a:pt x="2648968" y="793422"/>
                </a:cubicBezTo>
                <a:cubicBezTo>
                  <a:pt x="2656402" y="808290"/>
                  <a:pt x="2656496" y="825819"/>
                  <a:pt x="2661063" y="841803"/>
                </a:cubicBezTo>
                <a:cubicBezTo>
                  <a:pt x="2684884" y="925178"/>
                  <a:pt x="2663424" y="819689"/>
                  <a:pt x="2685254" y="950660"/>
                </a:cubicBezTo>
                <a:cubicBezTo>
                  <a:pt x="2689286" y="1047422"/>
                  <a:pt x="2686248" y="1144738"/>
                  <a:pt x="2697349" y="1240946"/>
                </a:cubicBezTo>
                <a:cubicBezTo>
                  <a:pt x="2698656" y="1252274"/>
                  <a:pt x="2711339" y="1260037"/>
                  <a:pt x="2721539" y="1265137"/>
                </a:cubicBezTo>
                <a:cubicBezTo>
                  <a:pt x="2736407" y="1272571"/>
                  <a:pt x="2753350" y="1275906"/>
                  <a:pt x="2769920" y="1277232"/>
                </a:cubicBezTo>
                <a:cubicBezTo>
                  <a:pt x="2854413" y="1283991"/>
                  <a:pt x="2939253" y="1285295"/>
                  <a:pt x="3023920" y="1289327"/>
                </a:cubicBezTo>
                <a:cubicBezTo>
                  <a:pt x="3036015" y="1297391"/>
                  <a:pt x="3047584" y="1306306"/>
                  <a:pt x="3060206" y="1313518"/>
                </a:cubicBezTo>
                <a:cubicBezTo>
                  <a:pt x="3075861" y="1322464"/>
                  <a:pt x="3094897" y="1325974"/>
                  <a:pt x="3108587" y="1337708"/>
                </a:cubicBezTo>
                <a:cubicBezTo>
                  <a:pt x="3123893" y="1350827"/>
                  <a:pt x="3130619" y="1371835"/>
                  <a:pt x="3144873" y="1386089"/>
                </a:cubicBezTo>
                <a:cubicBezTo>
                  <a:pt x="3159127" y="1400343"/>
                  <a:pt x="3176850" y="1410658"/>
                  <a:pt x="3193254" y="1422375"/>
                </a:cubicBezTo>
                <a:cubicBezTo>
                  <a:pt x="3233143" y="1450867"/>
                  <a:pt x="3230676" y="1447133"/>
                  <a:pt x="3277920" y="1470756"/>
                </a:cubicBezTo>
                <a:cubicBezTo>
                  <a:pt x="3346466" y="1573570"/>
                  <a:pt x="3233561" y="1414299"/>
                  <a:pt x="3374682" y="1555422"/>
                </a:cubicBezTo>
                <a:lnTo>
                  <a:pt x="3435158" y="1615899"/>
                </a:lnTo>
                <a:lnTo>
                  <a:pt x="3459349" y="1640089"/>
                </a:lnTo>
                <a:lnTo>
                  <a:pt x="3495635" y="1676375"/>
                </a:lnTo>
                <a:cubicBezTo>
                  <a:pt x="3548150" y="1781407"/>
                  <a:pt x="3487461" y="1672777"/>
                  <a:pt x="3556111" y="1761041"/>
                </a:cubicBezTo>
                <a:cubicBezTo>
                  <a:pt x="3556125" y="1761059"/>
                  <a:pt x="3616580" y="1851747"/>
                  <a:pt x="3628682" y="1869899"/>
                </a:cubicBezTo>
                <a:cubicBezTo>
                  <a:pt x="3636745" y="1881994"/>
                  <a:pt x="3644151" y="1894555"/>
                  <a:pt x="3652873" y="1906184"/>
                </a:cubicBezTo>
                <a:cubicBezTo>
                  <a:pt x="3736262" y="2017371"/>
                  <a:pt x="3707413" y="1966885"/>
                  <a:pt x="3749635" y="2051327"/>
                </a:cubicBezTo>
                <a:cubicBezTo>
                  <a:pt x="3731376" y="2069586"/>
                  <a:pt x="3703527" y="2102180"/>
                  <a:pt x="3677063" y="2111803"/>
                </a:cubicBezTo>
                <a:cubicBezTo>
                  <a:pt x="3626055" y="2130351"/>
                  <a:pt x="3561796" y="2139078"/>
                  <a:pt x="3507730" y="2148089"/>
                </a:cubicBezTo>
                <a:cubicBezTo>
                  <a:pt x="3483539" y="2156153"/>
                  <a:pt x="3460643" y="2171431"/>
                  <a:pt x="3435158" y="2172280"/>
                </a:cubicBezTo>
                <a:cubicBezTo>
                  <a:pt x="3194120" y="2180314"/>
                  <a:pt x="3228589" y="2188089"/>
                  <a:pt x="3108587" y="2148089"/>
                </a:cubicBezTo>
                <a:cubicBezTo>
                  <a:pt x="3026128" y="2024402"/>
                  <a:pt x="3158833" y="2228857"/>
                  <a:pt x="3060206" y="2051327"/>
                </a:cubicBezTo>
                <a:cubicBezTo>
                  <a:pt x="3050416" y="2033705"/>
                  <a:pt x="3036015" y="2019073"/>
                  <a:pt x="3023920" y="2002946"/>
                </a:cubicBezTo>
                <a:cubicBezTo>
                  <a:pt x="2994938" y="1887017"/>
                  <a:pt x="3033177" y="2030713"/>
                  <a:pt x="2987635" y="1894089"/>
                </a:cubicBezTo>
                <a:cubicBezTo>
                  <a:pt x="2982378" y="1878319"/>
                  <a:pt x="2982973" y="1860576"/>
                  <a:pt x="2975539" y="1845708"/>
                </a:cubicBezTo>
                <a:cubicBezTo>
                  <a:pt x="2962537" y="1819704"/>
                  <a:pt x="2927158" y="1773137"/>
                  <a:pt x="2927158" y="1773137"/>
                </a:cubicBezTo>
                <a:cubicBezTo>
                  <a:pt x="2874745" y="1781200"/>
                  <a:pt x="2822142" y="1788111"/>
                  <a:pt x="2769920" y="1797327"/>
                </a:cubicBezTo>
                <a:cubicBezTo>
                  <a:pt x="2753550" y="1800216"/>
                  <a:pt x="2735370" y="1800201"/>
                  <a:pt x="2721539" y="1809422"/>
                </a:cubicBezTo>
                <a:cubicBezTo>
                  <a:pt x="2603856" y="1887878"/>
                  <a:pt x="2700805" y="1842252"/>
                  <a:pt x="2636873" y="1906184"/>
                </a:cubicBezTo>
                <a:cubicBezTo>
                  <a:pt x="2626594" y="1916463"/>
                  <a:pt x="2611755" y="1921069"/>
                  <a:pt x="2600587" y="1930375"/>
                </a:cubicBezTo>
                <a:cubicBezTo>
                  <a:pt x="2587446" y="1941325"/>
                  <a:pt x="2577288" y="1955528"/>
                  <a:pt x="2564301" y="1966660"/>
                </a:cubicBezTo>
                <a:cubicBezTo>
                  <a:pt x="2534356" y="1992327"/>
                  <a:pt x="2514585" y="1998569"/>
                  <a:pt x="2491730" y="2027137"/>
                </a:cubicBezTo>
                <a:cubicBezTo>
                  <a:pt x="2482649" y="2038488"/>
                  <a:pt x="2475988" y="2051593"/>
                  <a:pt x="2467539" y="2063422"/>
                </a:cubicBezTo>
                <a:cubicBezTo>
                  <a:pt x="2455822" y="2079826"/>
                  <a:pt x="2444159" y="2096317"/>
                  <a:pt x="2431254" y="2111803"/>
                </a:cubicBezTo>
                <a:cubicBezTo>
                  <a:pt x="2423954" y="2120564"/>
                  <a:pt x="2414187" y="2127089"/>
                  <a:pt x="2407063" y="2135994"/>
                </a:cubicBezTo>
                <a:cubicBezTo>
                  <a:pt x="2381877" y="2167477"/>
                  <a:pt x="2363001" y="2204248"/>
                  <a:pt x="2334492" y="2232756"/>
                </a:cubicBezTo>
                <a:cubicBezTo>
                  <a:pt x="2240162" y="2327082"/>
                  <a:pt x="2396095" y="2174317"/>
                  <a:pt x="2274016" y="2281137"/>
                </a:cubicBezTo>
                <a:cubicBezTo>
                  <a:pt x="2252561" y="2299910"/>
                  <a:pt x="2236346" y="2324508"/>
                  <a:pt x="2213539" y="2341613"/>
                </a:cubicBezTo>
                <a:cubicBezTo>
                  <a:pt x="2197412" y="2353708"/>
                  <a:pt x="2180464" y="2364780"/>
                  <a:pt x="2165158" y="2377899"/>
                </a:cubicBezTo>
                <a:cubicBezTo>
                  <a:pt x="2152171" y="2389031"/>
                  <a:pt x="2141860" y="2403052"/>
                  <a:pt x="2128873" y="2414184"/>
                </a:cubicBezTo>
                <a:cubicBezTo>
                  <a:pt x="2113567" y="2427303"/>
                  <a:pt x="2095798" y="2437351"/>
                  <a:pt x="2080492" y="2450470"/>
                </a:cubicBezTo>
                <a:cubicBezTo>
                  <a:pt x="2067505" y="2461602"/>
                  <a:pt x="2058125" y="2476814"/>
                  <a:pt x="2044206" y="2486756"/>
                </a:cubicBezTo>
                <a:cubicBezTo>
                  <a:pt x="2029534" y="2497236"/>
                  <a:pt x="2011952" y="2502883"/>
                  <a:pt x="1995825" y="2510946"/>
                </a:cubicBezTo>
                <a:cubicBezTo>
                  <a:pt x="1901673" y="2605101"/>
                  <a:pt x="1969378" y="2549672"/>
                  <a:pt x="1669254" y="2510946"/>
                </a:cubicBezTo>
                <a:cubicBezTo>
                  <a:pt x="1643965" y="2507683"/>
                  <a:pt x="1621054" y="2494255"/>
                  <a:pt x="1596682" y="2486756"/>
                </a:cubicBezTo>
                <a:cubicBezTo>
                  <a:pt x="1509091" y="2459805"/>
                  <a:pt x="1511169" y="2468190"/>
                  <a:pt x="1427349" y="2426280"/>
                </a:cubicBezTo>
                <a:cubicBezTo>
                  <a:pt x="1414347" y="2419779"/>
                  <a:pt x="1403685" y="2409301"/>
                  <a:pt x="1391063" y="2402089"/>
                </a:cubicBezTo>
                <a:cubicBezTo>
                  <a:pt x="1375408" y="2393143"/>
                  <a:pt x="1358809" y="2385962"/>
                  <a:pt x="1342682" y="2377899"/>
                </a:cubicBezTo>
                <a:cubicBezTo>
                  <a:pt x="1338650" y="2361772"/>
                  <a:pt x="1342341" y="2341273"/>
                  <a:pt x="1330587" y="2329518"/>
                </a:cubicBezTo>
                <a:cubicBezTo>
                  <a:pt x="1315235" y="2314165"/>
                  <a:pt x="1290708" y="2312193"/>
                  <a:pt x="1270111" y="2305327"/>
                </a:cubicBezTo>
                <a:cubicBezTo>
                  <a:pt x="1254341" y="2300070"/>
                  <a:pt x="1237652" y="2298009"/>
                  <a:pt x="1221730" y="2293232"/>
                </a:cubicBezTo>
                <a:cubicBezTo>
                  <a:pt x="1197306" y="2285905"/>
                  <a:pt x="1173349" y="2277105"/>
                  <a:pt x="1149158" y="2269041"/>
                </a:cubicBezTo>
                <a:cubicBezTo>
                  <a:pt x="1104809" y="2277105"/>
                  <a:pt x="1059355" y="2280513"/>
                  <a:pt x="1016111" y="2293232"/>
                </a:cubicBezTo>
                <a:cubicBezTo>
                  <a:pt x="990164" y="2300864"/>
                  <a:pt x="968161" y="2318326"/>
                  <a:pt x="943539" y="2329518"/>
                </a:cubicBezTo>
                <a:cubicBezTo>
                  <a:pt x="923774" y="2338502"/>
                  <a:pt x="903222" y="2345645"/>
                  <a:pt x="883063" y="2353708"/>
                </a:cubicBezTo>
                <a:cubicBezTo>
                  <a:pt x="861177" y="2386537"/>
                  <a:pt x="845688" y="2414911"/>
                  <a:pt x="810492" y="2438375"/>
                </a:cubicBezTo>
                <a:cubicBezTo>
                  <a:pt x="798397" y="2446438"/>
                  <a:pt x="785071" y="2452907"/>
                  <a:pt x="774206" y="2462565"/>
                </a:cubicBezTo>
                <a:cubicBezTo>
                  <a:pt x="748637" y="2485293"/>
                  <a:pt x="725825" y="2510946"/>
                  <a:pt x="701635" y="2535137"/>
                </a:cubicBezTo>
                <a:cubicBezTo>
                  <a:pt x="685508" y="2551264"/>
                  <a:pt x="665905" y="2564542"/>
                  <a:pt x="653254" y="2583518"/>
                </a:cubicBezTo>
                <a:cubicBezTo>
                  <a:pt x="629550" y="2619072"/>
                  <a:pt x="614664" y="2640154"/>
                  <a:pt x="592777" y="2680280"/>
                </a:cubicBezTo>
                <a:cubicBezTo>
                  <a:pt x="566597" y="2728277"/>
                  <a:pt x="558468" y="2762971"/>
                  <a:pt x="520206" y="2801232"/>
                </a:cubicBezTo>
                <a:cubicBezTo>
                  <a:pt x="509927" y="2811511"/>
                  <a:pt x="496015" y="2817359"/>
                  <a:pt x="483920" y="2825422"/>
                </a:cubicBezTo>
                <a:cubicBezTo>
                  <a:pt x="463761" y="2817359"/>
                  <a:pt x="442423" y="2811776"/>
                  <a:pt x="423444" y="2801232"/>
                </a:cubicBezTo>
                <a:cubicBezTo>
                  <a:pt x="405822" y="2791442"/>
                  <a:pt x="391467" y="2776663"/>
                  <a:pt x="375063" y="2764946"/>
                </a:cubicBezTo>
                <a:cubicBezTo>
                  <a:pt x="310587" y="2718892"/>
                  <a:pt x="363510" y="2765489"/>
                  <a:pt x="290396" y="2692375"/>
                </a:cubicBezTo>
                <a:cubicBezTo>
                  <a:pt x="278301" y="2668184"/>
                  <a:pt x="269113" y="2642307"/>
                  <a:pt x="254111" y="2619803"/>
                </a:cubicBezTo>
                <a:cubicBezTo>
                  <a:pt x="237082" y="2594259"/>
                  <a:pt x="174568" y="2550443"/>
                  <a:pt x="157349" y="2535137"/>
                </a:cubicBezTo>
                <a:cubicBezTo>
                  <a:pt x="109355" y="2492475"/>
                  <a:pt x="114821" y="2495535"/>
                  <a:pt x="84777" y="2450470"/>
                </a:cubicBezTo>
                <a:cubicBezTo>
                  <a:pt x="60913" y="2331146"/>
                  <a:pt x="73066" y="2419743"/>
                  <a:pt x="84777" y="2220660"/>
                </a:cubicBezTo>
                <a:cubicBezTo>
                  <a:pt x="89518" y="2140064"/>
                  <a:pt x="81626" y="2058039"/>
                  <a:pt x="96873" y="1978756"/>
                </a:cubicBezTo>
                <a:cubicBezTo>
                  <a:pt x="102364" y="1950206"/>
                  <a:pt x="124696" y="1926742"/>
                  <a:pt x="145254" y="1906184"/>
                </a:cubicBezTo>
                <a:cubicBezTo>
                  <a:pt x="189426" y="1862012"/>
                  <a:pt x="257264" y="1817079"/>
                  <a:pt x="314587" y="1785232"/>
                </a:cubicBezTo>
                <a:cubicBezTo>
                  <a:pt x="330349" y="1776475"/>
                  <a:pt x="346085" y="1767372"/>
                  <a:pt x="362968" y="1761041"/>
                </a:cubicBezTo>
                <a:cubicBezTo>
                  <a:pt x="391835" y="1750216"/>
                  <a:pt x="458839" y="1741031"/>
                  <a:pt x="483920" y="1736851"/>
                </a:cubicBezTo>
                <a:cubicBezTo>
                  <a:pt x="515880" y="1724067"/>
                  <a:pt x="547495" y="1710047"/>
                  <a:pt x="580682" y="1700565"/>
                </a:cubicBezTo>
                <a:cubicBezTo>
                  <a:pt x="596666" y="1695998"/>
                  <a:pt x="613079" y="1693037"/>
                  <a:pt x="629063" y="1688470"/>
                </a:cubicBezTo>
                <a:cubicBezTo>
                  <a:pt x="641322" y="1684968"/>
                  <a:pt x="652903" y="1679141"/>
                  <a:pt x="665349" y="1676375"/>
                </a:cubicBezTo>
                <a:cubicBezTo>
                  <a:pt x="728615" y="1662316"/>
                  <a:pt x="771202" y="1665481"/>
                  <a:pt x="834682" y="1640089"/>
                </a:cubicBezTo>
                <a:cubicBezTo>
                  <a:pt x="854841" y="1632026"/>
                  <a:pt x="874561" y="1622765"/>
                  <a:pt x="895158" y="1615899"/>
                </a:cubicBezTo>
                <a:cubicBezTo>
                  <a:pt x="918403" y="1608151"/>
                  <a:pt x="956533" y="1603353"/>
                  <a:pt x="979825" y="1591708"/>
                </a:cubicBezTo>
                <a:cubicBezTo>
                  <a:pt x="1013506" y="1574868"/>
                  <a:pt x="1025645" y="1557984"/>
                  <a:pt x="1052396" y="1531232"/>
                </a:cubicBezTo>
                <a:cubicBezTo>
                  <a:pt x="1056428" y="1519137"/>
                  <a:pt x="1059470" y="1506665"/>
                  <a:pt x="1064492" y="1494946"/>
                </a:cubicBezTo>
                <a:cubicBezTo>
                  <a:pt x="1071595" y="1478373"/>
                  <a:pt x="1087961" y="1464581"/>
                  <a:pt x="1088682" y="1446565"/>
                </a:cubicBezTo>
                <a:cubicBezTo>
                  <a:pt x="1092070" y="1361870"/>
                  <a:pt x="1083626" y="1277035"/>
                  <a:pt x="1076587" y="1192565"/>
                </a:cubicBezTo>
                <a:cubicBezTo>
                  <a:pt x="1075528" y="1179860"/>
                  <a:pt x="1071051" y="1167212"/>
                  <a:pt x="1064492" y="1156280"/>
                </a:cubicBezTo>
                <a:cubicBezTo>
                  <a:pt x="1058625" y="1146501"/>
                  <a:pt x="1048365" y="1140153"/>
                  <a:pt x="1040301" y="1132089"/>
                </a:cubicBezTo>
                <a:cubicBezTo>
                  <a:pt x="1036269" y="1115962"/>
                  <a:pt x="1034043" y="1099273"/>
                  <a:pt x="1028206" y="1083708"/>
                </a:cubicBezTo>
                <a:cubicBezTo>
                  <a:pt x="980766" y="957199"/>
                  <a:pt x="1022971" y="1111142"/>
                  <a:pt x="991920" y="986946"/>
                </a:cubicBezTo>
                <a:cubicBezTo>
                  <a:pt x="995952" y="942597"/>
                  <a:pt x="983353" y="893347"/>
                  <a:pt x="1004016" y="853899"/>
                </a:cubicBezTo>
                <a:cubicBezTo>
                  <a:pt x="1030473" y="803391"/>
                  <a:pt x="1079354" y="767156"/>
                  <a:pt x="1124968" y="732946"/>
                </a:cubicBezTo>
                <a:cubicBezTo>
                  <a:pt x="1127495" y="731051"/>
                  <a:pt x="1263812" y="630388"/>
                  <a:pt x="1282206" y="611994"/>
                </a:cubicBezTo>
                <a:cubicBezTo>
                  <a:pt x="1302365" y="591835"/>
                  <a:pt x="1321492" y="570589"/>
                  <a:pt x="1342682" y="551518"/>
                </a:cubicBezTo>
                <a:cubicBezTo>
                  <a:pt x="1361871" y="534248"/>
                  <a:pt x="1384128" y="520581"/>
                  <a:pt x="1403158" y="503137"/>
                </a:cubicBezTo>
                <a:lnTo>
                  <a:pt x="1536206" y="370089"/>
                </a:lnTo>
                <a:cubicBezTo>
                  <a:pt x="1548301" y="357994"/>
                  <a:pt x="1563004" y="348036"/>
                  <a:pt x="1572492" y="333803"/>
                </a:cubicBezTo>
                <a:lnTo>
                  <a:pt x="1620873" y="261232"/>
                </a:lnTo>
                <a:cubicBezTo>
                  <a:pt x="1624905" y="249137"/>
                  <a:pt x="1627946" y="236665"/>
                  <a:pt x="1632968" y="224946"/>
                </a:cubicBezTo>
                <a:cubicBezTo>
                  <a:pt x="1640070" y="208373"/>
                  <a:pt x="1655364" y="194506"/>
                  <a:pt x="1657158" y="176565"/>
                </a:cubicBezTo>
                <a:cubicBezTo>
                  <a:pt x="1665041" y="97737"/>
                  <a:pt x="1652242" y="119015"/>
                  <a:pt x="1620873" y="79803"/>
                </a:cubicBezTo>
                <a:cubicBezTo>
                  <a:pt x="1611792" y="68452"/>
                  <a:pt x="1604746" y="55613"/>
                  <a:pt x="1596682" y="43518"/>
                </a:cubicBezTo>
                <a:cubicBezTo>
                  <a:pt x="1604746" y="31423"/>
                  <a:pt x="1606408" y="8678"/>
                  <a:pt x="1620873" y="7232"/>
                </a:cubicBezTo>
                <a:cubicBezTo>
                  <a:pt x="1693196" y="0"/>
                  <a:pt x="1766177" y="13031"/>
                  <a:pt x="1838587" y="19327"/>
                </a:cubicBezTo>
                <a:cubicBezTo>
                  <a:pt x="1877393" y="22701"/>
                  <a:pt x="1937454" y="41940"/>
                  <a:pt x="1971635" y="55613"/>
                </a:cubicBezTo>
                <a:cubicBezTo>
                  <a:pt x="1988376" y="62309"/>
                  <a:pt x="2003889" y="71740"/>
                  <a:pt x="2020016" y="79803"/>
                </a:cubicBezTo>
                <a:cubicBezTo>
                  <a:pt x="2028079" y="87867"/>
                  <a:pt x="2037881" y="94506"/>
                  <a:pt x="2044206" y="103994"/>
                </a:cubicBezTo>
                <a:cubicBezTo>
                  <a:pt x="2079039" y="156244"/>
                  <a:pt x="2065873" y="159162"/>
                  <a:pt x="2080492" y="224946"/>
                </a:cubicBezTo>
                <a:cubicBezTo>
                  <a:pt x="2091310" y="273628"/>
                  <a:pt x="2104682" y="321708"/>
                  <a:pt x="2116777" y="370089"/>
                </a:cubicBezTo>
                <a:cubicBezTo>
                  <a:pt x="2120809" y="386216"/>
                  <a:pt x="2125613" y="402169"/>
                  <a:pt x="2128873" y="418470"/>
                </a:cubicBezTo>
                <a:cubicBezTo>
                  <a:pt x="2132905" y="438629"/>
                  <a:pt x="2135061" y="459255"/>
                  <a:pt x="2140968" y="478946"/>
                </a:cubicBezTo>
                <a:cubicBezTo>
                  <a:pt x="2155062" y="525927"/>
                  <a:pt x="2194461" y="598028"/>
                  <a:pt x="2213539" y="636184"/>
                </a:cubicBezTo>
                <a:lnTo>
                  <a:pt x="2237730" y="684565"/>
                </a:lnTo>
                <a:cubicBezTo>
                  <a:pt x="2275528" y="835759"/>
                  <a:pt x="2227227" y="647808"/>
                  <a:pt x="2261920" y="769232"/>
                </a:cubicBezTo>
                <a:cubicBezTo>
                  <a:pt x="2278928" y="828759"/>
                  <a:pt x="2265998" y="809628"/>
                  <a:pt x="2298206" y="865994"/>
                </a:cubicBezTo>
                <a:cubicBezTo>
                  <a:pt x="2305418" y="878615"/>
                  <a:pt x="2309394" y="895779"/>
                  <a:pt x="2322396" y="902280"/>
                </a:cubicBezTo>
                <a:cubicBezTo>
                  <a:pt x="2344331" y="913248"/>
                  <a:pt x="2370777" y="910343"/>
                  <a:pt x="2394968" y="914375"/>
                </a:cubicBezTo>
                <a:cubicBezTo>
                  <a:pt x="2419158" y="926470"/>
                  <a:pt x="2443897" y="937526"/>
                  <a:pt x="2467539" y="950660"/>
                </a:cubicBezTo>
                <a:cubicBezTo>
                  <a:pt x="2480246" y="957720"/>
                  <a:pt x="2490163" y="969883"/>
                  <a:pt x="2503825" y="974851"/>
                </a:cubicBezTo>
                <a:cubicBezTo>
                  <a:pt x="2535070" y="986213"/>
                  <a:pt x="2600587" y="999041"/>
                  <a:pt x="2600587" y="999041"/>
                </a:cubicBezTo>
                <a:cubicBezTo>
                  <a:pt x="2707459" y="985682"/>
                  <a:pt x="2713375" y="975130"/>
                  <a:pt x="2830396" y="1011137"/>
                </a:cubicBezTo>
                <a:cubicBezTo>
                  <a:pt x="2841295" y="1014491"/>
                  <a:pt x="2846523" y="1027264"/>
                  <a:pt x="2854587" y="1035327"/>
                </a:cubicBezTo>
                <a:cubicBezTo>
                  <a:pt x="2862650" y="1055486"/>
                  <a:pt x="2869067" y="1076384"/>
                  <a:pt x="2878777" y="1095803"/>
                </a:cubicBezTo>
                <a:cubicBezTo>
                  <a:pt x="2885278" y="1108805"/>
                  <a:pt x="2896467" y="1119087"/>
                  <a:pt x="2902968" y="1132089"/>
                </a:cubicBezTo>
                <a:cubicBezTo>
                  <a:pt x="2908670" y="1143493"/>
                  <a:pt x="2910041" y="1156656"/>
                  <a:pt x="2915063" y="1168375"/>
                </a:cubicBezTo>
                <a:cubicBezTo>
                  <a:pt x="2938665" y="1223447"/>
                  <a:pt x="2938000" y="1202983"/>
                  <a:pt x="2951349" y="1253041"/>
                </a:cubicBezTo>
                <a:cubicBezTo>
                  <a:pt x="2964199" y="1301227"/>
                  <a:pt x="2952372" y="1362920"/>
                  <a:pt x="2987635" y="1398184"/>
                </a:cubicBezTo>
                <a:cubicBezTo>
                  <a:pt x="2995698" y="1406248"/>
                  <a:pt x="3004701" y="1413470"/>
                  <a:pt x="3011825" y="1422375"/>
                </a:cubicBezTo>
                <a:cubicBezTo>
                  <a:pt x="3027034" y="1441387"/>
                  <a:pt x="3037745" y="1469375"/>
                  <a:pt x="3060206" y="1482851"/>
                </a:cubicBezTo>
                <a:cubicBezTo>
                  <a:pt x="3071139" y="1489411"/>
                  <a:pt x="3084397" y="1490914"/>
                  <a:pt x="3096492" y="1494946"/>
                </a:cubicBezTo>
                <a:cubicBezTo>
                  <a:pt x="3104555" y="1503010"/>
                  <a:pt x="3110904" y="1513270"/>
                  <a:pt x="3120682" y="1519137"/>
                </a:cubicBezTo>
                <a:cubicBezTo>
                  <a:pt x="3131615" y="1525697"/>
                  <a:pt x="3145361" y="1525956"/>
                  <a:pt x="3156968" y="1531232"/>
                </a:cubicBezTo>
                <a:cubicBezTo>
                  <a:pt x="3189797" y="1546154"/>
                  <a:pt x="3221476" y="1563486"/>
                  <a:pt x="3253730" y="1579613"/>
                </a:cubicBezTo>
                <a:cubicBezTo>
                  <a:pt x="3365415" y="1654068"/>
                  <a:pt x="3228033" y="1559055"/>
                  <a:pt x="3314206" y="1627994"/>
                </a:cubicBezTo>
                <a:cubicBezTo>
                  <a:pt x="3325557" y="1637075"/>
                  <a:pt x="3338397" y="1644121"/>
                  <a:pt x="3350492" y="1652184"/>
                </a:cubicBezTo>
                <a:cubicBezTo>
                  <a:pt x="3365588" y="1742765"/>
                  <a:pt x="3380914" y="1777734"/>
                  <a:pt x="3326301" y="1881994"/>
                </a:cubicBezTo>
                <a:cubicBezTo>
                  <a:pt x="3298077" y="1935876"/>
                  <a:pt x="3216036" y="1984861"/>
                  <a:pt x="3169063" y="2027137"/>
                </a:cubicBezTo>
                <a:cubicBezTo>
                  <a:pt x="3147873" y="2046208"/>
                  <a:pt x="3131942" y="2071264"/>
                  <a:pt x="3108587" y="2087613"/>
                </a:cubicBezTo>
                <a:cubicBezTo>
                  <a:pt x="2875798" y="2250564"/>
                  <a:pt x="3229672" y="1959837"/>
                  <a:pt x="2987635" y="2148089"/>
                </a:cubicBezTo>
                <a:cubicBezTo>
                  <a:pt x="2969632" y="2162091"/>
                  <a:pt x="2956665" y="2181738"/>
                  <a:pt x="2939254" y="2196470"/>
                </a:cubicBezTo>
                <a:cubicBezTo>
                  <a:pt x="2904162" y="2226163"/>
                  <a:pt x="2868645" y="2255638"/>
                  <a:pt x="2830396" y="2281137"/>
                </a:cubicBezTo>
                <a:cubicBezTo>
                  <a:pt x="2778803" y="2315533"/>
                  <a:pt x="2761515" y="2331392"/>
                  <a:pt x="2709444" y="2353708"/>
                </a:cubicBezTo>
                <a:cubicBezTo>
                  <a:pt x="2697725" y="2358730"/>
                  <a:pt x="2685253" y="2361771"/>
                  <a:pt x="2673158" y="2365803"/>
                </a:cubicBezTo>
                <a:cubicBezTo>
                  <a:pt x="2594911" y="2417970"/>
                  <a:pt x="2684652" y="2365953"/>
                  <a:pt x="2540111" y="2402089"/>
                </a:cubicBezTo>
                <a:cubicBezTo>
                  <a:pt x="2522619" y="2406462"/>
                  <a:pt x="2507857" y="2418216"/>
                  <a:pt x="2491730" y="2426280"/>
                </a:cubicBezTo>
                <a:cubicBezTo>
                  <a:pt x="2400594" y="2403495"/>
                  <a:pt x="2468383" y="2435562"/>
                  <a:pt x="2419158" y="2317422"/>
                </a:cubicBezTo>
                <a:cubicBezTo>
                  <a:pt x="2411405" y="2298814"/>
                  <a:pt x="2396266" y="2284108"/>
                  <a:pt x="2382873" y="2269041"/>
                </a:cubicBezTo>
                <a:cubicBezTo>
                  <a:pt x="2363933" y="2247733"/>
                  <a:pt x="2342555" y="2228724"/>
                  <a:pt x="2322396" y="2208565"/>
                </a:cubicBezTo>
                <a:cubicBezTo>
                  <a:pt x="2310301" y="2196470"/>
                  <a:pt x="2302338" y="2177689"/>
                  <a:pt x="2286111" y="2172280"/>
                </a:cubicBezTo>
                <a:cubicBezTo>
                  <a:pt x="2133183" y="2121301"/>
                  <a:pt x="2377701" y="2206347"/>
                  <a:pt x="2213539" y="2135994"/>
                </a:cubicBezTo>
                <a:cubicBezTo>
                  <a:pt x="2198260" y="2129446"/>
                  <a:pt x="2181285" y="2127931"/>
                  <a:pt x="2165158" y="2123899"/>
                </a:cubicBezTo>
                <a:cubicBezTo>
                  <a:pt x="2104682" y="2127931"/>
                  <a:pt x="2043970" y="2129301"/>
                  <a:pt x="1983730" y="2135994"/>
                </a:cubicBezTo>
                <a:cubicBezTo>
                  <a:pt x="1971058" y="2137402"/>
                  <a:pt x="1958200" y="2141244"/>
                  <a:pt x="1947444" y="2148089"/>
                </a:cubicBezTo>
                <a:cubicBezTo>
                  <a:pt x="1871393" y="2196484"/>
                  <a:pt x="1845803" y="2228487"/>
                  <a:pt x="1778111" y="2281137"/>
                </a:cubicBezTo>
                <a:cubicBezTo>
                  <a:pt x="1766636" y="2290062"/>
                  <a:pt x="1753581" y="2296777"/>
                  <a:pt x="1741825" y="2305327"/>
                </a:cubicBezTo>
                <a:cubicBezTo>
                  <a:pt x="1709219" y="2329041"/>
                  <a:pt x="1678610" y="2355535"/>
                  <a:pt x="1645063" y="2377899"/>
                </a:cubicBezTo>
                <a:cubicBezTo>
                  <a:pt x="1632968" y="2385962"/>
                  <a:pt x="1621398" y="2394877"/>
                  <a:pt x="1608777" y="2402089"/>
                </a:cubicBezTo>
                <a:cubicBezTo>
                  <a:pt x="1593122" y="2411035"/>
                  <a:pt x="1575398" y="2416278"/>
                  <a:pt x="1560396" y="2426280"/>
                </a:cubicBezTo>
                <a:cubicBezTo>
                  <a:pt x="1538916" y="2440600"/>
                  <a:pt x="1519521" y="2457859"/>
                  <a:pt x="1499920" y="2474660"/>
                </a:cubicBezTo>
                <a:cubicBezTo>
                  <a:pt x="1491262" y="2482081"/>
                  <a:pt x="1485218" y="2492525"/>
                  <a:pt x="1475730" y="2498851"/>
                </a:cubicBezTo>
                <a:cubicBezTo>
                  <a:pt x="1460728" y="2508853"/>
                  <a:pt x="1443004" y="2514095"/>
                  <a:pt x="1427349" y="2523041"/>
                </a:cubicBezTo>
                <a:cubicBezTo>
                  <a:pt x="1386526" y="2546368"/>
                  <a:pt x="1345517" y="2569532"/>
                  <a:pt x="1306396" y="2595613"/>
                </a:cubicBezTo>
                <a:cubicBezTo>
                  <a:pt x="1282206" y="2611740"/>
                  <a:pt x="1257338" y="2626894"/>
                  <a:pt x="1233825" y="2643994"/>
                </a:cubicBezTo>
                <a:cubicBezTo>
                  <a:pt x="1214238" y="2658239"/>
                  <a:pt x="1165413" y="2702390"/>
                  <a:pt x="1137063" y="2716565"/>
                </a:cubicBezTo>
                <a:cubicBezTo>
                  <a:pt x="1125659" y="2722267"/>
                  <a:pt x="1112872" y="2724628"/>
                  <a:pt x="1100777" y="2728660"/>
                </a:cubicBezTo>
                <a:cubicBezTo>
                  <a:pt x="1007074" y="2705235"/>
                  <a:pt x="1067525" y="2727272"/>
                  <a:pt x="943539" y="2631899"/>
                </a:cubicBezTo>
                <a:cubicBezTo>
                  <a:pt x="830179" y="2544699"/>
                  <a:pt x="965153" y="2643905"/>
                  <a:pt x="834682" y="2571422"/>
                </a:cubicBezTo>
                <a:cubicBezTo>
                  <a:pt x="817060" y="2561632"/>
                  <a:pt x="804331" y="2544152"/>
                  <a:pt x="786301" y="2535137"/>
                </a:cubicBezTo>
                <a:cubicBezTo>
                  <a:pt x="771433" y="2527703"/>
                  <a:pt x="753842" y="2527818"/>
                  <a:pt x="737920" y="2523041"/>
                </a:cubicBezTo>
                <a:cubicBezTo>
                  <a:pt x="713497" y="2515714"/>
                  <a:pt x="689539" y="2506914"/>
                  <a:pt x="665349" y="2498851"/>
                </a:cubicBezTo>
                <a:lnTo>
                  <a:pt x="629063" y="2486756"/>
                </a:lnTo>
                <a:cubicBezTo>
                  <a:pt x="511161" y="2545706"/>
                  <a:pt x="649069" y="2467738"/>
                  <a:pt x="544396" y="2559327"/>
                </a:cubicBezTo>
                <a:cubicBezTo>
                  <a:pt x="526704" y="2574808"/>
                  <a:pt x="503855" y="2583153"/>
                  <a:pt x="483920" y="2595613"/>
                </a:cubicBezTo>
                <a:cubicBezTo>
                  <a:pt x="430328" y="2629108"/>
                  <a:pt x="467301" y="2613247"/>
                  <a:pt x="411349" y="2631899"/>
                </a:cubicBezTo>
                <a:cubicBezTo>
                  <a:pt x="328092" y="2548642"/>
                  <a:pt x="470589" y="2686039"/>
                  <a:pt x="338777" y="2583518"/>
                </a:cubicBezTo>
                <a:cubicBezTo>
                  <a:pt x="316273" y="2566015"/>
                  <a:pt x="294115" y="2546762"/>
                  <a:pt x="278301" y="2523041"/>
                </a:cubicBezTo>
                <a:cubicBezTo>
                  <a:pt x="247785" y="2477268"/>
                  <a:pt x="264390" y="2497035"/>
                  <a:pt x="229920" y="2462565"/>
                </a:cubicBezTo>
                <a:cubicBezTo>
                  <a:pt x="217825" y="2426279"/>
                  <a:pt x="186988" y="2391374"/>
                  <a:pt x="193635" y="2353708"/>
                </a:cubicBezTo>
                <a:cubicBezTo>
                  <a:pt x="198969" y="2323481"/>
                  <a:pt x="214903" y="2151325"/>
                  <a:pt x="254111" y="2087613"/>
                </a:cubicBezTo>
                <a:cubicBezTo>
                  <a:pt x="275241" y="2053276"/>
                  <a:pt x="302492" y="2023105"/>
                  <a:pt x="326682" y="1990851"/>
                </a:cubicBezTo>
                <a:lnTo>
                  <a:pt x="362968" y="1942470"/>
                </a:lnTo>
                <a:cubicBezTo>
                  <a:pt x="375063" y="1926343"/>
                  <a:pt x="383513" y="1906682"/>
                  <a:pt x="399254" y="1894089"/>
                </a:cubicBezTo>
                <a:cubicBezTo>
                  <a:pt x="419413" y="1877962"/>
                  <a:pt x="438581" y="1860512"/>
                  <a:pt x="459730" y="1845708"/>
                </a:cubicBezTo>
                <a:cubicBezTo>
                  <a:pt x="478989" y="1832226"/>
                  <a:pt x="500270" y="1821882"/>
                  <a:pt x="520206" y="1809422"/>
                </a:cubicBezTo>
                <a:cubicBezTo>
                  <a:pt x="532533" y="1801718"/>
                  <a:pt x="543490" y="1791733"/>
                  <a:pt x="556492" y="1785232"/>
                </a:cubicBezTo>
                <a:cubicBezTo>
                  <a:pt x="567895" y="1779530"/>
                  <a:pt x="581632" y="1779329"/>
                  <a:pt x="592777" y="1773137"/>
                </a:cubicBezTo>
                <a:cubicBezTo>
                  <a:pt x="618192" y="1759018"/>
                  <a:pt x="639345" y="1737758"/>
                  <a:pt x="665349" y="1724756"/>
                </a:cubicBezTo>
                <a:cubicBezTo>
                  <a:pt x="694800" y="1710030"/>
                  <a:pt x="751574" y="1697152"/>
                  <a:pt x="786301" y="1688470"/>
                </a:cubicBezTo>
                <a:cubicBezTo>
                  <a:pt x="895750" y="1579021"/>
                  <a:pt x="743607" y="1723514"/>
                  <a:pt x="870968" y="1627994"/>
                </a:cubicBezTo>
                <a:cubicBezTo>
                  <a:pt x="889214" y="1614310"/>
                  <a:pt x="901828" y="1594214"/>
                  <a:pt x="919349" y="1579613"/>
                </a:cubicBezTo>
                <a:cubicBezTo>
                  <a:pt x="943539" y="1559454"/>
                  <a:pt x="966454" y="1537658"/>
                  <a:pt x="991920" y="1519137"/>
                </a:cubicBezTo>
                <a:cubicBezTo>
                  <a:pt x="1102131" y="1438983"/>
                  <a:pt x="1010258" y="1524989"/>
                  <a:pt x="1088682" y="1446565"/>
                </a:cubicBezTo>
                <a:cubicBezTo>
                  <a:pt x="1099546" y="1403110"/>
                  <a:pt x="1114101" y="1372215"/>
                  <a:pt x="1088682" y="1325613"/>
                </a:cubicBezTo>
                <a:cubicBezTo>
                  <a:pt x="1071812" y="1294685"/>
                  <a:pt x="994450" y="1239659"/>
                  <a:pt x="967730" y="1216756"/>
                </a:cubicBezTo>
                <a:cubicBezTo>
                  <a:pt x="937981" y="1191257"/>
                  <a:pt x="926596" y="1170772"/>
                  <a:pt x="907254" y="1132089"/>
                </a:cubicBezTo>
                <a:cubicBezTo>
                  <a:pt x="901552" y="1120685"/>
                  <a:pt x="899190" y="1107898"/>
                  <a:pt x="895158" y="1095803"/>
                </a:cubicBezTo>
                <a:cubicBezTo>
                  <a:pt x="899190" y="1059517"/>
                  <a:pt x="897224" y="1022050"/>
                  <a:pt x="907254" y="986946"/>
                </a:cubicBezTo>
                <a:cubicBezTo>
                  <a:pt x="913712" y="964342"/>
                  <a:pt x="930499" y="946030"/>
                  <a:pt x="943539" y="926470"/>
                </a:cubicBezTo>
                <a:cubicBezTo>
                  <a:pt x="963560" y="896439"/>
                  <a:pt x="988081" y="865161"/>
                  <a:pt x="1016111" y="841803"/>
                </a:cubicBezTo>
                <a:cubicBezTo>
                  <a:pt x="1027278" y="832497"/>
                  <a:pt x="1041045" y="826694"/>
                  <a:pt x="1052396" y="817613"/>
                </a:cubicBezTo>
                <a:cubicBezTo>
                  <a:pt x="1061301" y="810489"/>
                  <a:pt x="1067464" y="800264"/>
                  <a:pt x="1076587" y="793422"/>
                </a:cubicBezTo>
                <a:cubicBezTo>
                  <a:pt x="1099846" y="775978"/>
                  <a:pt x="1149158" y="745041"/>
                  <a:pt x="1149158" y="745041"/>
                </a:cubicBezTo>
                <a:cubicBezTo>
                  <a:pt x="1170906" y="712420"/>
                  <a:pt x="1177098" y="710029"/>
                  <a:pt x="1185444" y="672470"/>
                </a:cubicBezTo>
                <a:cubicBezTo>
                  <a:pt x="1190764" y="648530"/>
                  <a:pt x="1187168" y="622122"/>
                  <a:pt x="1197539" y="599899"/>
                </a:cubicBezTo>
                <a:cubicBezTo>
                  <a:pt x="1215981" y="560380"/>
                  <a:pt x="1245920" y="527327"/>
                  <a:pt x="1270111" y="491041"/>
                </a:cubicBezTo>
                <a:cubicBezTo>
                  <a:pt x="1278174" y="478946"/>
                  <a:pt x="1284022" y="465035"/>
                  <a:pt x="1294301" y="454756"/>
                </a:cubicBezTo>
                <a:cubicBezTo>
                  <a:pt x="1354925" y="394132"/>
                  <a:pt x="1353191" y="391304"/>
                  <a:pt x="1439444" y="333803"/>
                </a:cubicBezTo>
                <a:cubicBezTo>
                  <a:pt x="1463635" y="317676"/>
                  <a:pt x="1486541" y="299433"/>
                  <a:pt x="1512016" y="285422"/>
                </a:cubicBezTo>
                <a:cubicBezTo>
                  <a:pt x="1567311" y="255010"/>
                  <a:pt x="1624905" y="228978"/>
                  <a:pt x="1681349" y="200756"/>
                </a:cubicBezTo>
                <a:cubicBezTo>
                  <a:pt x="1705539" y="188661"/>
                  <a:pt x="1728262" y="173022"/>
                  <a:pt x="1753920" y="164470"/>
                </a:cubicBezTo>
                <a:cubicBezTo>
                  <a:pt x="1778111" y="156407"/>
                  <a:pt x="1803055" y="150325"/>
                  <a:pt x="1826492" y="140280"/>
                </a:cubicBezTo>
                <a:cubicBezTo>
                  <a:pt x="2015813" y="59143"/>
                  <a:pt x="1860351" y="112868"/>
                  <a:pt x="1959539" y="79803"/>
                </a:cubicBezTo>
                <a:cubicBezTo>
                  <a:pt x="1963949" y="80538"/>
                  <a:pt x="2065635" y="95504"/>
                  <a:pt x="2080492" y="103994"/>
                </a:cubicBezTo>
                <a:cubicBezTo>
                  <a:pt x="2095343" y="112481"/>
                  <a:pt x="2104682" y="128185"/>
                  <a:pt x="2116777" y="140280"/>
                </a:cubicBezTo>
                <a:cubicBezTo>
                  <a:pt x="2175492" y="521918"/>
                  <a:pt x="2111739" y="35465"/>
                  <a:pt x="2128873" y="515232"/>
                </a:cubicBezTo>
                <a:cubicBezTo>
                  <a:pt x="2130340" y="556322"/>
                  <a:pt x="2143818" y="596121"/>
                  <a:pt x="2153063" y="636184"/>
                </a:cubicBezTo>
                <a:cubicBezTo>
                  <a:pt x="2164647" y="686384"/>
                  <a:pt x="2169957" y="677270"/>
                  <a:pt x="2213539" y="720851"/>
                </a:cubicBezTo>
                <a:cubicBezTo>
                  <a:pt x="2230908" y="738220"/>
                  <a:pt x="2250042" y="760514"/>
                  <a:pt x="2274016" y="769232"/>
                </a:cubicBezTo>
                <a:cubicBezTo>
                  <a:pt x="2363209" y="801666"/>
                  <a:pt x="2430231" y="797996"/>
                  <a:pt x="2528016" y="805518"/>
                </a:cubicBezTo>
                <a:cubicBezTo>
                  <a:pt x="2540111" y="817613"/>
                  <a:pt x="2554359" y="827884"/>
                  <a:pt x="2564301" y="841803"/>
                </a:cubicBezTo>
                <a:cubicBezTo>
                  <a:pt x="2574781" y="856475"/>
                  <a:pt x="2579546" y="874529"/>
                  <a:pt x="2588492" y="890184"/>
                </a:cubicBezTo>
                <a:cubicBezTo>
                  <a:pt x="2595704" y="902805"/>
                  <a:pt x="2604619" y="914375"/>
                  <a:pt x="2612682" y="926470"/>
                </a:cubicBezTo>
                <a:cubicBezTo>
                  <a:pt x="2616714" y="950660"/>
                  <a:pt x="2624777" y="974517"/>
                  <a:pt x="2624777" y="999041"/>
                </a:cubicBezTo>
                <a:cubicBezTo>
                  <a:pt x="2624777" y="1015664"/>
                  <a:pt x="2618363" y="1031800"/>
                  <a:pt x="2612682" y="1047422"/>
                </a:cubicBezTo>
                <a:cubicBezTo>
                  <a:pt x="2602189" y="1076278"/>
                  <a:pt x="2591308" y="1105248"/>
                  <a:pt x="2576396" y="1132089"/>
                </a:cubicBezTo>
                <a:cubicBezTo>
                  <a:pt x="2570858" y="1142057"/>
                  <a:pt x="2559330" y="1147375"/>
                  <a:pt x="2552206" y="1156280"/>
                </a:cubicBezTo>
                <a:cubicBezTo>
                  <a:pt x="2543125" y="1167631"/>
                  <a:pt x="2536079" y="1180470"/>
                  <a:pt x="2528016" y="1192565"/>
                </a:cubicBezTo>
                <a:cubicBezTo>
                  <a:pt x="2536079" y="1228851"/>
                  <a:pt x="2517273" y="1288719"/>
                  <a:pt x="2552206" y="1301422"/>
                </a:cubicBezTo>
                <a:cubicBezTo>
                  <a:pt x="2628081" y="1329013"/>
                  <a:pt x="2714143" y="1300434"/>
                  <a:pt x="2794111" y="1289327"/>
                </a:cubicBezTo>
                <a:cubicBezTo>
                  <a:pt x="2859972" y="1280180"/>
                  <a:pt x="2921371" y="1246468"/>
                  <a:pt x="2987635" y="1240946"/>
                </a:cubicBezTo>
                <a:lnTo>
                  <a:pt x="3132777" y="1228851"/>
                </a:lnTo>
                <a:cubicBezTo>
                  <a:pt x="3177282" y="1239977"/>
                  <a:pt x="3183049" y="1235655"/>
                  <a:pt x="3217444" y="1265137"/>
                </a:cubicBezTo>
                <a:cubicBezTo>
                  <a:pt x="3234760" y="1279980"/>
                  <a:pt x="3265825" y="1313518"/>
                  <a:pt x="3265825" y="1313518"/>
                </a:cubicBezTo>
                <a:cubicBezTo>
                  <a:pt x="3261793" y="1353835"/>
                  <a:pt x="3262841" y="1394989"/>
                  <a:pt x="3253730" y="1434470"/>
                </a:cubicBezTo>
                <a:cubicBezTo>
                  <a:pt x="3250461" y="1448635"/>
                  <a:pt x="3236751" y="1458134"/>
                  <a:pt x="3229539" y="1470756"/>
                </a:cubicBezTo>
                <a:cubicBezTo>
                  <a:pt x="3176409" y="1563735"/>
                  <a:pt x="3238445" y="1475010"/>
                  <a:pt x="3169063" y="1567518"/>
                </a:cubicBezTo>
                <a:cubicBezTo>
                  <a:pt x="3165031" y="1583645"/>
                  <a:pt x="3155784" y="1599318"/>
                  <a:pt x="3156968" y="1615899"/>
                </a:cubicBezTo>
                <a:cubicBezTo>
                  <a:pt x="3170235" y="1801646"/>
                  <a:pt x="3181374" y="1736876"/>
                  <a:pt x="3386777" y="1761041"/>
                </a:cubicBezTo>
                <a:cubicBezTo>
                  <a:pt x="3394841" y="1769105"/>
                  <a:pt x="3409935" y="1773875"/>
                  <a:pt x="3410968" y="1785232"/>
                </a:cubicBezTo>
                <a:cubicBezTo>
                  <a:pt x="3414274" y="1821591"/>
                  <a:pt x="3407728" y="1858670"/>
                  <a:pt x="3398873" y="1894089"/>
                </a:cubicBezTo>
                <a:cubicBezTo>
                  <a:pt x="3395347" y="1908192"/>
                  <a:pt x="3383232" y="1918619"/>
                  <a:pt x="3374682" y="1930375"/>
                </a:cubicBezTo>
                <a:cubicBezTo>
                  <a:pt x="3350968" y="1962981"/>
                  <a:pt x="3324476" y="1993591"/>
                  <a:pt x="3302111" y="2027137"/>
                </a:cubicBezTo>
                <a:cubicBezTo>
                  <a:pt x="3270848" y="2074030"/>
                  <a:pt x="3291710" y="2058825"/>
                  <a:pt x="3241635" y="2075518"/>
                </a:cubicBezTo>
                <a:cubicBezTo>
                  <a:pt x="3217428" y="2099724"/>
                  <a:pt x="3187998" y="2132574"/>
                  <a:pt x="3156968" y="2148089"/>
                </a:cubicBezTo>
                <a:cubicBezTo>
                  <a:pt x="3134161" y="2159493"/>
                  <a:pt x="3108071" y="2162810"/>
                  <a:pt x="3084396" y="2172280"/>
                </a:cubicBezTo>
                <a:cubicBezTo>
                  <a:pt x="2978985" y="2214445"/>
                  <a:pt x="3092381" y="2182379"/>
                  <a:pt x="2987635" y="2208565"/>
                </a:cubicBezTo>
                <a:cubicBezTo>
                  <a:pt x="2910646" y="2186569"/>
                  <a:pt x="2912527" y="2184639"/>
                  <a:pt x="2842492" y="2172280"/>
                </a:cubicBezTo>
                <a:lnTo>
                  <a:pt x="2697349" y="2148089"/>
                </a:lnTo>
                <a:cubicBezTo>
                  <a:pt x="2405066" y="2152206"/>
                  <a:pt x="1998355" y="2033511"/>
                  <a:pt x="1717635" y="2220660"/>
                </a:cubicBezTo>
                <a:cubicBezTo>
                  <a:pt x="1705540" y="2228724"/>
                  <a:pt x="1692700" y="2235770"/>
                  <a:pt x="1681349" y="2244851"/>
                </a:cubicBezTo>
                <a:cubicBezTo>
                  <a:pt x="1660433" y="2261584"/>
                  <a:pt x="1646205" y="2282162"/>
                  <a:pt x="1632968" y="2305327"/>
                </a:cubicBezTo>
                <a:cubicBezTo>
                  <a:pt x="1624022" y="2320982"/>
                  <a:pt x="1619257" y="2339036"/>
                  <a:pt x="1608777" y="2353708"/>
                </a:cubicBezTo>
                <a:cubicBezTo>
                  <a:pt x="1598835" y="2367627"/>
                  <a:pt x="1583442" y="2376853"/>
                  <a:pt x="1572492" y="2389994"/>
                </a:cubicBezTo>
                <a:cubicBezTo>
                  <a:pt x="1541292" y="2427435"/>
                  <a:pt x="1555663" y="2431388"/>
                  <a:pt x="1512016" y="2462565"/>
                </a:cubicBezTo>
                <a:cubicBezTo>
                  <a:pt x="1161452" y="2712967"/>
                  <a:pt x="1569026" y="2408430"/>
                  <a:pt x="1270111" y="2607708"/>
                </a:cubicBezTo>
                <a:cubicBezTo>
                  <a:pt x="1233825" y="2631899"/>
                  <a:pt x="1198799" y="2658094"/>
                  <a:pt x="1161254" y="2680280"/>
                </a:cubicBezTo>
                <a:cubicBezTo>
                  <a:pt x="1110005" y="2710564"/>
                  <a:pt x="1004016" y="2764946"/>
                  <a:pt x="1004016" y="2764946"/>
                </a:cubicBezTo>
                <a:cubicBezTo>
                  <a:pt x="999984" y="2744787"/>
                  <a:pt x="999138" y="2723719"/>
                  <a:pt x="991920" y="2704470"/>
                </a:cubicBezTo>
                <a:cubicBezTo>
                  <a:pt x="986816" y="2690859"/>
                  <a:pt x="976452" y="2679813"/>
                  <a:pt x="967730" y="2668184"/>
                </a:cubicBezTo>
                <a:cubicBezTo>
                  <a:pt x="952241" y="2647531"/>
                  <a:pt x="938379" y="2625152"/>
                  <a:pt x="919349" y="2607708"/>
                </a:cubicBezTo>
                <a:cubicBezTo>
                  <a:pt x="858608" y="2552029"/>
                  <a:pt x="831269" y="2533999"/>
                  <a:pt x="762111" y="2510946"/>
                </a:cubicBezTo>
                <a:cubicBezTo>
                  <a:pt x="746341" y="2505689"/>
                  <a:pt x="729857" y="2502883"/>
                  <a:pt x="713730" y="2498851"/>
                </a:cubicBezTo>
                <a:cubicBezTo>
                  <a:pt x="685508" y="2502883"/>
                  <a:pt x="656109" y="2501931"/>
                  <a:pt x="629063" y="2510946"/>
                </a:cubicBezTo>
                <a:cubicBezTo>
                  <a:pt x="596219" y="2521894"/>
                  <a:pt x="563354" y="2554484"/>
                  <a:pt x="532301" y="2571422"/>
                </a:cubicBezTo>
                <a:cubicBezTo>
                  <a:pt x="500643" y="2588690"/>
                  <a:pt x="465543" y="2599799"/>
                  <a:pt x="435539" y="2619803"/>
                </a:cubicBezTo>
                <a:cubicBezTo>
                  <a:pt x="388646" y="2651066"/>
                  <a:pt x="413045" y="2639397"/>
                  <a:pt x="362968" y="2656089"/>
                </a:cubicBezTo>
                <a:cubicBezTo>
                  <a:pt x="350873" y="2664153"/>
                  <a:pt x="339684" y="2673779"/>
                  <a:pt x="326682" y="2680280"/>
                </a:cubicBezTo>
                <a:cubicBezTo>
                  <a:pt x="275104" y="2706069"/>
                  <a:pt x="247677" y="2687629"/>
                  <a:pt x="181539" y="2680280"/>
                </a:cubicBezTo>
                <a:cubicBezTo>
                  <a:pt x="163474" y="2653182"/>
                  <a:pt x="142070" y="2619621"/>
                  <a:pt x="121063" y="2595613"/>
                </a:cubicBezTo>
                <a:cubicBezTo>
                  <a:pt x="106044" y="2578449"/>
                  <a:pt x="72682" y="2547232"/>
                  <a:pt x="72682" y="2547232"/>
                </a:cubicBezTo>
                <a:cubicBezTo>
                  <a:pt x="64619" y="2531105"/>
                  <a:pt x="55815" y="2515327"/>
                  <a:pt x="48492" y="2498851"/>
                </a:cubicBezTo>
                <a:cubicBezTo>
                  <a:pt x="2366" y="2395068"/>
                  <a:pt x="0" y="2361427"/>
                  <a:pt x="36396" y="2208565"/>
                </a:cubicBezTo>
                <a:cubicBezTo>
                  <a:pt x="40572" y="2191025"/>
                  <a:pt x="68650" y="2192438"/>
                  <a:pt x="84777" y="2184375"/>
                </a:cubicBezTo>
                <a:cubicBezTo>
                  <a:pt x="106958" y="2162194"/>
                  <a:pt x="128595" y="2138276"/>
                  <a:pt x="157349" y="2123899"/>
                </a:cubicBezTo>
                <a:cubicBezTo>
                  <a:pt x="172217" y="2116465"/>
                  <a:pt x="189960" y="2117060"/>
                  <a:pt x="205730" y="2111803"/>
                </a:cubicBezTo>
                <a:cubicBezTo>
                  <a:pt x="226327" y="2104937"/>
                  <a:pt x="246366" y="2096431"/>
                  <a:pt x="266206" y="2087613"/>
                </a:cubicBezTo>
                <a:cubicBezTo>
                  <a:pt x="308418" y="2068852"/>
                  <a:pt x="328658" y="2051888"/>
                  <a:pt x="375063" y="2039232"/>
                </a:cubicBezTo>
                <a:cubicBezTo>
                  <a:pt x="398723" y="2032779"/>
                  <a:pt x="423444" y="2031169"/>
                  <a:pt x="447635" y="2027137"/>
                </a:cubicBezTo>
                <a:cubicBezTo>
                  <a:pt x="459730" y="2023105"/>
                  <a:pt x="471376" y="2017322"/>
                  <a:pt x="483920" y="2015041"/>
                </a:cubicBezTo>
                <a:cubicBezTo>
                  <a:pt x="515901" y="2009226"/>
                  <a:pt x="554678" y="2022449"/>
                  <a:pt x="580682" y="2002946"/>
                </a:cubicBezTo>
                <a:cubicBezTo>
                  <a:pt x="609531" y="1981309"/>
                  <a:pt x="603563" y="1931682"/>
                  <a:pt x="629063" y="1906184"/>
                </a:cubicBezTo>
                <a:lnTo>
                  <a:pt x="653254" y="1881994"/>
                </a:lnTo>
                <a:cubicBezTo>
                  <a:pt x="658958" y="1864883"/>
                  <a:pt x="677444" y="1812514"/>
                  <a:pt x="677444" y="1797327"/>
                </a:cubicBezTo>
                <a:cubicBezTo>
                  <a:pt x="677444" y="1748778"/>
                  <a:pt x="671371" y="1700358"/>
                  <a:pt x="665349" y="1652184"/>
                </a:cubicBezTo>
                <a:cubicBezTo>
                  <a:pt x="658980" y="1601231"/>
                  <a:pt x="659183" y="1609732"/>
                  <a:pt x="629063" y="1579613"/>
                </a:cubicBezTo>
                <a:cubicBezTo>
                  <a:pt x="637127" y="1531232"/>
                  <a:pt x="644215" y="1482678"/>
                  <a:pt x="653254" y="1434470"/>
                </a:cubicBezTo>
                <a:cubicBezTo>
                  <a:pt x="656318" y="1418131"/>
                  <a:pt x="658801" y="1401368"/>
                  <a:pt x="665349" y="1386089"/>
                </a:cubicBezTo>
                <a:cubicBezTo>
                  <a:pt x="671075" y="1372728"/>
                  <a:pt x="678188" y="1358884"/>
                  <a:pt x="689539" y="1349803"/>
                </a:cubicBezTo>
                <a:cubicBezTo>
                  <a:pt x="701640" y="1340122"/>
                  <a:pt x="783767" y="1325833"/>
                  <a:pt x="786301" y="1325613"/>
                </a:cubicBezTo>
                <a:cubicBezTo>
                  <a:pt x="858711" y="1319317"/>
                  <a:pt x="931444" y="1317550"/>
                  <a:pt x="1004016" y="1313518"/>
                </a:cubicBezTo>
                <a:cubicBezTo>
                  <a:pt x="1016111" y="1309486"/>
                  <a:pt x="1029369" y="1307982"/>
                  <a:pt x="1040301" y="1301422"/>
                </a:cubicBezTo>
                <a:cubicBezTo>
                  <a:pt x="1071247" y="1282854"/>
                  <a:pt x="1063413" y="1271685"/>
                  <a:pt x="1076587" y="1240946"/>
                </a:cubicBezTo>
                <a:cubicBezTo>
                  <a:pt x="1083689" y="1224373"/>
                  <a:pt x="1092714" y="1208692"/>
                  <a:pt x="1100777" y="1192565"/>
                </a:cubicBezTo>
                <a:cubicBezTo>
                  <a:pt x="1092714" y="1144184"/>
                  <a:pt x="1089714" y="1094681"/>
                  <a:pt x="1076587" y="1047422"/>
                </a:cubicBezTo>
                <a:cubicBezTo>
                  <a:pt x="1062098" y="995263"/>
                  <a:pt x="1033562" y="967834"/>
                  <a:pt x="1004016" y="926470"/>
                </a:cubicBezTo>
                <a:cubicBezTo>
                  <a:pt x="961911" y="867522"/>
                  <a:pt x="996140" y="912687"/>
                  <a:pt x="955635" y="841803"/>
                </a:cubicBezTo>
                <a:cubicBezTo>
                  <a:pt x="948423" y="829182"/>
                  <a:pt x="939508" y="817613"/>
                  <a:pt x="931444" y="805518"/>
                </a:cubicBezTo>
                <a:cubicBezTo>
                  <a:pt x="935476" y="773264"/>
                  <a:pt x="932606" y="739367"/>
                  <a:pt x="943539" y="708756"/>
                </a:cubicBezTo>
                <a:cubicBezTo>
                  <a:pt x="953317" y="681376"/>
                  <a:pt x="975247" y="660002"/>
                  <a:pt x="991920" y="636184"/>
                </a:cubicBezTo>
                <a:cubicBezTo>
                  <a:pt x="1003480" y="619669"/>
                  <a:pt x="1016489" y="604207"/>
                  <a:pt x="1028206" y="587803"/>
                </a:cubicBezTo>
                <a:cubicBezTo>
                  <a:pt x="1045046" y="564227"/>
                  <a:pt x="1061932" y="530093"/>
                  <a:pt x="1088682" y="515232"/>
                </a:cubicBezTo>
                <a:cubicBezTo>
                  <a:pt x="1137564" y="488075"/>
                  <a:pt x="1181262" y="490627"/>
                  <a:pt x="1233825" y="478946"/>
                </a:cubicBezTo>
                <a:cubicBezTo>
                  <a:pt x="1246271" y="476180"/>
                  <a:pt x="1257473" y="468536"/>
                  <a:pt x="1270111" y="466851"/>
                </a:cubicBezTo>
                <a:cubicBezTo>
                  <a:pt x="1318234" y="460435"/>
                  <a:pt x="1366873" y="458788"/>
                  <a:pt x="1415254" y="454756"/>
                </a:cubicBezTo>
                <a:cubicBezTo>
                  <a:pt x="1431381" y="446692"/>
                  <a:pt x="1446143" y="434938"/>
                  <a:pt x="1463635" y="430565"/>
                </a:cubicBezTo>
                <a:cubicBezTo>
                  <a:pt x="1531156" y="413685"/>
                  <a:pt x="1601733" y="411160"/>
                  <a:pt x="1669254" y="394280"/>
                </a:cubicBezTo>
                <a:cubicBezTo>
                  <a:pt x="1681623" y="391188"/>
                  <a:pt x="1693444" y="386216"/>
                  <a:pt x="1705539" y="382184"/>
                </a:cubicBezTo>
                <a:cubicBezTo>
                  <a:pt x="1713603" y="374121"/>
                  <a:pt x="1725238" y="368475"/>
                  <a:pt x="1729730" y="357994"/>
                </a:cubicBezTo>
                <a:cubicBezTo>
                  <a:pt x="1737828" y="339098"/>
                  <a:pt x="1729204" y="313745"/>
                  <a:pt x="1741825" y="297518"/>
                </a:cubicBezTo>
                <a:cubicBezTo>
                  <a:pt x="1759674" y="274569"/>
                  <a:pt x="1788392" y="262139"/>
                  <a:pt x="1814396" y="249137"/>
                </a:cubicBezTo>
                <a:cubicBezTo>
                  <a:pt x="1843846" y="234412"/>
                  <a:pt x="1900623" y="221532"/>
                  <a:pt x="1935349" y="212851"/>
                </a:cubicBezTo>
                <a:cubicBezTo>
                  <a:pt x="1951476" y="204787"/>
                  <a:pt x="1966989" y="195356"/>
                  <a:pt x="1983730" y="188660"/>
                </a:cubicBezTo>
                <a:cubicBezTo>
                  <a:pt x="2007405" y="179190"/>
                  <a:pt x="2056301" y="164470"/>
                  <a:pt x="2056301" y="164470"/>
                </a:cubicBezTo>
                <a:cubicBezTo>
                  <a:pt x="2143621" y="170707"/>
                  <a:pt x="2215569" y="138689"/>
                  <a:pt x="2261920" y="212851"/>
                </a:cubicBezTo>
                <a:cubicBezTo>
                  <a:pt x="2273427" y="231262"/>
                  <a:pt x="2278047" y="253168"/>
                  <a:pt x="2286111" y="273327"/>
                </a:cubicBezTo>
                <a:cubicBezTo>
                  <a:pt x="2282079" y="317676"/>
                  <a:pt x="2286581" y="363652"/>
                  <a:pt x="2274016" y="406375"/>
                </a:cubicBezTo>
                <a:cubicBezTo>
                  <a:pt x="2265813" y="434267"/>
                  <a:pt x="2239754" y="453532"/>
                  <a:pt x="2225635" y="478946"/>
                </a:cubicBezTo>
                <a:cubicBezTo>
                  <a:pt x="2142162" y="629195"/>
                  <a:pt x="2296751" y="390411"/>
                  <a:pt x="2189349" y="551518"/>
                </a:cubicBezTo>
                <a:cubicBezTo>
                  <a:pt x="2193763" y="582420"/>
                  <a:pt x="2200379" y="649472"/>
                  <a:pt x="2213539" y="684565"/>
                </a:cubicBezTo>
                <a:cubicBezTo>
                  <a:pt x="2219870" y="701448"/>
                  <a:pt x="2226187" y="719095"/>
                  <a:pt x="2237730" y="732946"/>
                </a:cubicBezTo>
                <a:cubicBezTo>
                  <a:pt x="2247036" y="744113"/>
                  <a:pt x="2261921" y="749073"/>
                  <a:pt x="2274016" y="757137"/>
                </a:cubicBezTo>
                <a:cubicBezTo>
                  <a:pt x="2290143" y="753105"/>
                  <a:pt x="2306169" y="748647"/>
                  <a:pt x="2322396" y="745041"/>
                </a:cubicBezTo>
                <a:cubicBezTo>
                  <a:pt x="2351156" y="738650"/>
                  <a:pt x="2401755" y="730684"/>
                  <a:pt x="2431254" y="720851"/>
                </a:cubicBezTo>
                <a:cubicBezTo>
                  <a:pt x="2451851" y="713985"/>
                  <a:pt x="2470484" y="701133"/>
                  <a:pt x="2491730" y="696660"/>
                </a:cubicBezTo>
                <a:cubicBezTo>
                  <a:pt x="2547524" y="684914"/>
                  <a:pt x="2661063" y="672470"/>
                  <a:pt x="2661063" y="672470"/>
                </a:cubicBezTo>
                <a:cubicBezTo>
                  <a:pt x="2673158" y="680533"/>
                  <a:pt x="2688268" y="685309"/>
                  <a:pt x="2697349" y="696660"/>
                </a:cubicBezTo>
                <a:cubicBezTo>
                  <a:pt x="2705314" y="706616"/>
                  <a:pt x="2704168" y="721339"/>
                  <a:pt x="2709444" y="732946"/>
                </a:cubicBezTo>
                <a:cubicBezTo>
                  <a:pt x="2724366" y="765775"/>
                  <a:pt x="2744432" y="796226"/>
                  <a:pt x="2757825" y="829708"/>
                </a:cubicBezTo>
                <a:cubicBezTo>
                  <a:pt x="2765889" y="849867"/>
                  <a:pt x="2772306" y="870765"/>
                  <a:pt x="2782016" y="890184"/>
                </a:cubicBezTo>
                <a:cubicBezTo>
                  <a:pt x="2792529" y="911211"/>
                  <a:pt x="2807788" y="929633"/>
                  <a:pt x="2818301" y="950660"/>
                </a:cubicBezTo>
                <a:cubicBezTo>
                  <a:pt x="2848618" y="1011294"/>
                  <a:pt x="2837263" y="1001770"/>
                  <a:pt x="2854587" y="1059518"/>
                </a:cubicBezTo>
                <a:cubicBezTo>
                  <a:pt x="2861914" y="1083941"/>
                  <a:pt x="2878777" y="1132089"/>
                  <a:pt x="2878777" y="1132089"/>
                </a:cubicBezTo>
                <a:cubicBezTo>
                  <a:pt x="2870714" y="1156279"/>
                  <a:pt x="2856705" y="1179249"/>
                  <a:pt x="2854587" y="1204660"/>
                </a:cubicBezTo>
                <a:cubicBezTo>
                  <a:pt x="2852550" y="1229100"/>
                  <a:pt x="2854939" y="1255702"/>
                  <a:pt x="2866682" y="1277232"/>
                </a:cubicBezTo>
                <a:cubicBezTo>
                  <a:pt x="2929467" y="1392340"/>
                  <a:pt x="3071302" y="1351436"/>
                  <a:pt x="3181158" y="1361899"/>
                </a:cubicBezTo>
                <a:cubicBezTo>
                  <a:pt x="3206776" y="1425942"/>
                  <a:pt x="3202087" y="1423529"/>
                  <a:pt x="3241635" y="1482851"/>
                </a:cubicBezTo>
                <a:cubicBezTo>
                  <a:pt x="3252817" y="1499624"/>
                  <a:pt x="3267236" y="1514138"/>
                  <a:pt x="3277920" y="1531232"/>
                </a:cubicBezTo>
                <a:cubicBezTo>
                  <a:pt x="3287476" y="1546522"/>
                  <a:pt x="3292109" y="1564611"/>
                  <a:pt x="3302111" y="1579613"/>
                </a:cubicBezTo>
                <a:cubicBezTo>
                  <a:pt x="3316431" y="1601093"/>
                  <a:pt x="3335688" y="1618940"/>
                  <a:pt x="3350492" y="1640089"/>
                </a:cubicBezTo>
                <a:cubicBezTo>
                  <a:pt x="3416064" y="1733763"/>
                  <a:pt x="3358793" y="1672581"/>
                  <a:pt x="3410968" y="1724756"/>
                </a:cubicBezTo>
                <a:cubicBezTo>
                  <a:pt x="3391121" y="1804144"/>
                  <a:pt x="3366198" y="1857517"/>
                  <a:pt x="3398873" y="1942470"/>
                </a:cubicBezTo>
                <a:cubicBezTo>
                  <a:pt x="3406110" y="1961285"/>
                  <a:pt x="3431127" y="1966661"/>
                  <a:pt x="3447254" y="1978756"/>
                </a:cubicBezTo>
                <a:cubicBezTo>
                  <a:pt x="3455317" y="1994883"/>
                  <a:pt x="3464748" y="2010396"/>
                  <a:pt x="3471444" y="2027137"/>
                </a:cubicBezTo>
                <a:cubicBezTo>
                  <a:pt x="3491078" y="2076222"/>
                  <a:pt x="3495849" y="2100563"/>
                  <a:pt x="3507730" y="2148089"/>
                </a:cubicBezTo>
                <a:cubicBezTo>
                  <a:pt x="3495635" y="2192438"/>
                  <a:pt x="3492002" y="2240021"/>
                  <a:pt x="3471444" y="2281137"/>
                </a:cubicBezTo>
                <a:cubicBezTo>
                  <a:pt x="3458695" y="2306636"/>
                  <a:pt x="3410968" y="2341613"/>
                  <a:pt x="3410968" y="2341613"/>
                </a:cubicBezTo>
                <a:cubicBezTo>
                  <a:pt x="3346460" y="2333549"/>
                  <a:pt x="3281306" y="2329586"/>
                  <a:pt x="3217444" y="2317422"/>
                </a:cubicBezTo>
                <a:cubicBezTo>
                  <a:pt x="3196116" y="2313360"/>
                  <a:pt x="3178031" y="2298498"/>
                  <a:pt x="3156968" y="2293232"/>
                </a:cubicBezTo>
                <a:cubicBezTo>
                  <a:pt x="3129310" y="2286318"/>
                  <a:pt x="3100422" y="2285824"/>
                  <a:pt x="3072301" y="2281137"/>
                </a:cubicBezTo>
                <a:cubicBezTo>
                  <a:pt x="3052023" y="2277757"/>
                  <a:pt x="3031856" y="2273664"/>
                  <a:pt x="3011825" y="2269041"/>
                </a:cubicBezTo>
                <a:cubicBezTo>
                  <a:pt x="2979430" y="2261565"/>
                  <a:pt x="2946603" y="2255365"/>
                  <a:pt x="2915063" y="2244851"/>
                </a:cubicBezTo>
                <a:cubicBezTo>
                  <a:pt x="2890873" y="2236787"/>
                  <a:pt x="2867496" y="2225661"/>
                  <a:pt x="2842492" y="2220660"/>
                </a:cubicBezTo>
                <a:cubicBezTo>
                  <a:pt x="2822333" y="2216628"/>
                  <a:pt x="2801707" y="2214472"/>
                  <a:pt x="2782016" y="2208565"/>
                </a:cubicBezTo>
                <a:cubicBezTo>
                  <a:pt x="2761220" y="2202326"/>
                  <a:pt x="2742137" y="2191241"/>
                  <a:pt x="2721539" y="2184375"/>
                </a:cubicBezTo>
                <a:cubicBezTo>
                  <a:pt x="2705769" y="2179118"/>
                  <a:pt x="2688928" y="2177537"/>
                  <a:pt x="2673158" y="2172280"/>
                </a:cubicBezTo>
                <a:cubicBezTo>
                  <a:pt x="2652561" y="2165414"/>
                  <a:pt x="2633279" y="2154955"/>
                  <a:pt x="2612682" y="2148089"/>
                </a:cubicBezTo>
                <a:cubicBezTo>
                  <a:pt x="2581248" y="2137611"/>
                  <a:pt x="2534978" y="2131088"/>
                  <a:pt x="2503825" y="2123899"/>
                </a:cubicBezTo>
                <a:cubicBezTo>
                  <a:pt x="2471430" y="2116423"/>
                  <a:pt x="2439317" y="2107772"/>
                  <a:pt x="2407063" y="2099708"/>
                </a:cubicBezTo>
                <a:cubicBezTo>
                  <a:pt x="2346308" y="2084519"/>
                  <a:pt x="2374456" y="2092871"/>
                  <a:pt x="2322396" y="2075518"/>
                </a:cubicBezTo>
                <a:cubicBezTo>
                  <a:pt x="2286110" y="2079550"/>
                  <a:pt x="2248958" y="2078758"/>
                  <a:pt x="2213539" y="2087613"/>
                </a:cubicBezTo>
                <a:cubicBezTo>
                  <a:pt x="2199437" y="2091139"/>
                  <a:pt x="2188421" y="2102497"/>
                  <a:pt x="2177254" y="2111803"/>
                </a:cubicBezTo>
                <a:cubicBezTo>
                  <a:pt x="2146226" y="2137660"/>
                  <a:pt x="2128236" y="2163495"/>
                  <a:pt x="2104682" y="2196470"/>
                </a:cubicBezTo>
                <a:cubicBezTo>
                  <a:pt x="2096233" y="2208299"/>
                  <a:pt x="2086993" y="2219754"/>
                  <a:pt x="2080492" y="2232756"/>
                </a:cubicBezTo>
                <a:cubicBezTo>
                  <a:pt x="2074790" y="2244159"/>
                  <a:pt x="2072428" y="2256946"/>
                  <a:pt x="2068396" y="2269041"/>
                </a:cubicBezTo>
                <a:cubicBezTo>
                  <a:pt x="2064364" y="2297263"/>
                  <a:pt x="2067879" y="2327656"/>
                  <a:pt x="2056301" y="2353708"/>
                </a:cubicBezTo>
                <a:cubicBezTo>
                  <a:pt x="2050397" y="2366992"/>
                  <a:pt x="2031367" y="2368818"/>
                  <a:pt x="2020016" y="2377899"/>
                </a:cubicBezTo>
                <a:cubicBezTo>
                  <a:pt x="1968382" y="2419207"/>
                  <a:pt x="2030274" y="2395199"/>
                  <a:pt x="1935349" y="2414184"/>
                </a:cubicBezTo>
                <a:cubicBezTo>
                  <a:pt x="1919222" y="2422248"/>
                  <a:pt x="1903541" y="2431272"/>
                  <a:pt x="1886968" y="2438375"/>
                </a:cubicBezTo>
                <a:cubicBezTo>
                  <a:pt x="1795725" y="2477479"/>
                  <a:pt x="1753908" y="2435783"/>
                  <a:pt x="1620873" y="2426280"/>
                </a:cubicBezTo>
                <a:lnTo>
                  <a:pt x="1451539" y="2414184"/>
                </a:lnTo>
                <a:cubicBezTo>
                  <a:pt x="1362841" y="2418216"/>
                  <a:pt x="1273729" y="2416821"/>
                  <a:pt x="1185444" y="2426280"/>
                </a:cubicBezTo>
                <a:cubicBezTo>
                  <a:pt x="1160090" y="2428996"/>
                  <a:pt x="1112873" y="2450470"/>
                  <a:pt x="1112873" y="2450470"/>
                </a:cubicBezTo>
                <a:cubicBezTo>
                  <a:pt x="1104809" y="2478692"/>
                  <a:pt x="1093036" y="2506110"/>
                  <a:pt x="1088682" y="2535137"/>
                </a:cubicBezTo>
                <a:cubicBezTo>
                  <a:pt x="1080884" y="2587123"/>
                  <a:pt x="1090132" y="2641582"/>
                  <a:pt x="1076587" y="2692375"/>
                </a:cubicBezTo>
                <a:cubicBezTo>
                  <a:pt x="1072841" y="2706421"/>
                  <a:pt x="1054793" y="2715421"/>
                  <a:pt x="1040301" y="2716565"/>
                </a:cubicBezTo>
                <a:cubicBezTo>
                  <a:pt x="899570" y="2727675"/>
                  <a:pt x="758079" y="2724628"/>
                  <a:pt x="616968" y="2728660"/>
                </a:cubicBezTo>
                <a:cubicBezTo>
                  <a:pt x="596809" y="2748819"/>
                  <a:pt x="573597" y="2766330"/>
                  <a:pt x="556492" y="2789137"/>
                </a:cubicBezTo>
                <a:cubicBezTo>
                  <a:pt x="513364" y="2846641"/>
                  <a:pt x="534460" y="2823264"/>
                  <a:pt x="496016" y="2861708"/>
                </a:cubicBezTo>
              </a:path>
            </a:pathLst>
          </a:custGeom>
          <a:noFill/>
          <a:ln w="12700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Ingenuity of the PageRank algorithm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1600200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Allow drunk to teleport with some probability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e.g. random </a:t>
            </a:r>
            <a:r>
              <a:rPr lang="en-US" dirty="0" err="1">
                <a:latin typeface="Arial" charset="0"/>
                <a:ea typeface="ＭＳ Ｐゴシック" charset="0"/>
              </a:rPr>
              <a:t>websurfer</a:t>
            </a:r>
            <a:r>
              <a:rPr lang="en-US" dirty="0">
                <a:latin typeface="Arial" charset="0"/>
                <a:ea typeface="ＭＳ Ｐゴシック" charset="0"/>
              </a:rPr>
              <a:t> follows links for a while, but with some probability teleports to a </a:t>
            </a:r>
            <a:r>
              <a:rPr lang="ja-JP" altLang="en-US" dirty="0">
                <a:latin typeface="Arial" charset="0"/>
                <a:ea typeface="ＭＳ Ｐゴシック" charset="0"/>
              </a:rPr>
              <a:t>“</a:t>
            </a:r>
            <a:r>
              <a:rPr lang="en-US" dirty="0">
                <a:latin typeface="Arial" charset="0"/>
                <a:ea typeface="ＭＳ Ｐゴシック" charset="0"/>
              </a:rPr>
              <a:t>random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</a:rPr>
              <a:t> page (bookmarked page or uses a search engine to start anew)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1787" flipH="1">
            <a:off x="6246813" y="5532027"/>
            <a:ext cx="5064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Oval 15"/>
          <p:cNvSpPr>
            <a:spLocks noChangeArrowheads="1"/>
          </p:cNvSpPr>
          <p:nvPr/>
        </p:nvSpPr>
        <p:spPr bwMode="auto">
          <a:xfrm>
            <a:off x="8077200" y="6247989"/>
            <a:ext cx="304800" cy="304800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79592">
            <a:off x="3962400" y="2818989"/>
            <a:ext cx="6254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877852"/>
            <a:ext cx="728662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Oval 5"/>
          <p:cNvSpPr>
            <a:spLocks noChangeArrowheads="1"/>
          </p:cNvSpPr>
          <p:nvPr/>
        </p:nvSpPr>
        <p:spPr bwMode="auto">
          <a:xfrm>
            <a:off x="782638" y="5270089"/>
            <a:ext cx="255587" cy="2794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9705" name="Oval 6"/>
          <p:cNvSpPr>
            <a:spLocks noChangeArrowheads="1"/>
          </p:cNvSpPr>
          <p:nvPr/>
        </p:nvSpPr>
        <p:spPr bwMode="auto">
          <a:xfrm>
            <a:off x="2989263" y="4538252"/>
            <a:ext cx="204787" cy="223837"/>
          </a:xfrm>
          <a:prstGeom prst="ellips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1038225" y="4706527"/>
            <a:ext cx="1951038" cy="671512"/>
          </a:xfrm>
          <a:prstGeom prst="line">
            <a:avLst/>
          </a:prstGeom>
          <a:noFill/>
          <a:ln w="7620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29707" name="Oval 8"/>
          <p:cNvSpPr>
            <a:spLocks noChangeArrowheads="1"/>
          </p:cNvSpPr>
          <p:nvPr/>
        </p:nvSpPr>
        <p:spPr bwMode="auto">
          <a:xfrm>
            <a:off x="1749425" y="3206339"/>
            <a:ext cx="153988" cy="168275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3186113" y="3766727"/>
            <a:ext cx="1335087" cy="839787"/>
          </a:xfrm>
          <a:prstGeom prst="line">
            <a:avLst/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903413" y="3374614"/>
            <a:ext cx="1128712" cy="1176338"/>
          </a:xfrm>
          <a:prstGeom prst="line">
            <a:avLst/>
          </a:prstGeom>
          <a:noFill/>
          <a:ln w="3810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pic>
        <p:nvPicPr>
          <p:cNvPr id="297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7711" flipH="1">
            <a:off x="690563" y="3396839"/>
            <a:ext cx="6254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Line 13"/>
          <p:cNvSpPr>
            <a:spLocks noChangeShapeType="1"/>
          </p:cNvSpPr>
          <p:nvPr/>
        </p:nvSpPr>
        <p:spPr bwMode="auto">
          <a:xfrm flipV="1">
            <a:off x="927100" y="3374614"/>
            <a:ext cx="873125" cy="1847850"/>
          </a:xfrm>
          <a:prstGeom prst="line">
            <a:avLst/>
          </a:prstGeom>
          <a:noFill/>
          <a:ln w="57150">
            <a:solidFill>
              <a:schemeClr val="tx2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>
              <a:buFont typeface="Wingdings" charset="2"/>
              <a:buNone/>
              <a:defRPr/>
            </a:pPr>
            <a:endParaRPr lang="en-US">
              <a:ea typeface="Arial" charset="0"/>
            </a:endParaRPr>
          </a:p>
        </p:txBody>
      </p:sp>
      <p:sp>
        <p:nvSpPr>
          <p:cNvPr id="29712" name="Freeform 16"/>
          <p:cNvSpPr>
            <a:spLocks noChangeArrowheads="1"/>
          </p:cNvSpPr>
          <p:nvPr/>
        </p:nvSpPr>
        <p:spPr bwMode="auto">
          <a:xfrm>
            <a:off x="685800" y="3357152"/>
            <a:ext cx="3886200" cy="2092325"/>
          </a:xfrm>
          <a:custGeom>
            <a:avLst/>
            <a:gdLst>
              <a:gd name="T0" fmla="*/ 0 w 5769429"/>
              <a:gd name="T1" fmla="*/ 0 h 2845987"/>
              <a:gd name="T2" fmla="*/ 5769429 w 5769429"/>
              <a:gd name="T3" fmla="*/ 2845987 h 2845987"/>
            </a:gdLst>
            <a:ahLst/>
            <a:cxnLst/>
            <a:rect l="T0" t="T1" r="T2" b="T3"/>
            <a:pathLst>
              <a:path w="5769429" h="2845987">
                <a:moveTo>
                  <a:pt x="5769429" y="620463"/>
                </a:moveTo>
                <a:cubicBezTo>
                  <a:pt x="5700889" y="612399"/>
                  <a:pt x="5632129" y="606032"/>
                  <a:pt x="5563810" y="596272"/>
                </a:cubicBezTo>
                <a:cubicBezTo>
                  <a:pt x="5519187" y="589897"/>
                  <a:pt x="5475782" y="574333"/>
                  <a:pt x="5430762" y="572082"/>
                </a:cubicBezTo>
                <a:cubicBezTo>
                  <a:pt x="5394299" y="570259"/>
                  <a:pt x="5358191" y="580145"/>
                  <a:pt x="5321905" y="584177"/>
                </a:cubicBezTo>
                <a:cubicBezTo>
                  <a:pt x="5297715" y="608367"/>
                  <a:pt x="5277799" y="637771"/>
                  <a:pt x="5249334" y="656748"/>
                </a:cubicBezTo>
                <a:cubicBezTo>
                  <a:pt x="5237239" y="664812"/>
                  <a:pt x="5224215" y="671633"/>
                  <a:pt x="5213048" y="680939"/>
                </a:cubicBezTo>
                <a:cubicBezTo>
                  <a:pt x="5161330" y="724038"/>
                  <a:pt x="5190630" y="705938"/>
                  <a:pt x="5152572" y="753510"/>
                </a:cubicBezTo>
                <a:cubicBezTo>
                  <a:pt x="5145448" y="762415"/>
                  <a:pt x="5136445" y="769637"/>
                  <a:pt x="5128381" y="777701"/>
                </a:cubicBezTo>
                <a:cubicBezTo>
                  <a:pt x="5113471" y="822432"/>
                  <a:pt x="5083842" y="913690"/>
                  <a:pt x="5067905" y="934939"/>
                </a:cubicBezTo>
                <a:lnTo>
                  <a:pt x="5031619" y="983320"/>
                </a:lnTo>
                <a:cubicBezTo>
                  <a:pt x="5027587" y="999447"/>
                  <a:pt x="5026072" y="1016422"/>
                  <a:pt x="5019524" y="1031701"/>
                </a:cubicBezTo>
                <a:cubicBezTo>
                  <a:pt x="5013798" y="1045062"/>
                  <a:pt x="5004992" y="1057122"/>
                  <a:pt x="4995334" y="1067987"/>
                </a:cubicBezTo>
                <a:cubicBezTo>
                  <a:pt x="4926630" y="1145279"/>
                  <a:pt x="4950416" y="1131340"/>
                  <a:pt x="4886477" y="1152653"/>
                </a:cubicBezTo>
                <a:cubicBezTo>
                  <a:pt x="4801187" y="1146561"/>
                  <a:pt x="4706395" y="1142798"/>
                  <a:pt x="4620381" y="1128463"/>
                </a:cubicBezTo>
                <a:cubicBezTo>
                  <a:pt x="4603984" y="1125730"/>
                  <a:pt x="4588127" y="1120400"/>
                  <a:pt x="4572000" y="1116368"/>
                </a:cubicBezTo>
                <a:cubicBezTo>
                  <a:pt x="4515556" y="1120400"/>
                  <a:pt x="4458974" y="1122832"/>
                  <a:pt x="4402667" y="1128463"/>
                </a:cubicBezTo>
                <a:cubicBezTo>
                  <a:pt x="4378265" y="1130903"/>
                  <a:pt x="4354452" y="1137693"/>
                  <a:pt x="4330096" y="1140558"/>
                </a:cubicBezTo>
                <a:cubicBezTo>
                  <a:pt x="4285869" y="1145761"/>
                  <a:pt x="4241397" y="1148621"/>
                  <a:pt x="4197048" y="1152653"/>
                </a:cubicBezTo>
                <a:cubicBezTo>
                  <a:pt x="4180921" y="1156685"/>
                  <a:pt x="4162764" y="1155938"/>
                  <a:pt x="4148667" y="1164748"/>
                </a:cubicBezTo>
                <a:cubicBezTo>
                  <a:pt x="4129327" y="1176836"/>
                  <a:pt x="4100286" y="1213129"/>
                  <a:pt x="4100286" y="1213129"/>
                </a:cubicBezTo>
                <a:cubicBezTo>
                  <a:pt x="4088191" y="1237320"/>
                  <a:pt x="4074045" y="1260589"/>
                  <a:pt x="4064000" y="1285701"/>
                </a:cubicBezTo>
                <a:cubicBezTo>
                  <a:pt x="4057826" y="1301135"/>
                  <a:pt x="4056472" y="1318098"/>
                  <a:pt x="4051905" y="1334082"/>
                </a:cubicBezTo>
                <a:cubicBezTo>
                  <a:pt x="4017199" y="1455556"/>
                  <a:pt x="4065529" y="1267492"/>
                  <a:pt x="4027715" y="1418748"/>
                </a:cubicBezTo>
                <a:cubicBezTo>
                  <a:pt x="4011940" y="1608039"/>
                  <a:pt x="4029707" y="1508203"/>
                  <a:pt x="3991429" y="1648558"/>
                </a:cubicBezTo>
                <a:cubicBezTo>
                  <a:pt x="3979152" y="1693576"/>
                  <a:pt x="3985631" y="1698381"/>
                  <a:pt x="3955143" y="1733225"/>
                </a:cubicBezTo>
                <a:cubicBezTo>
                  <a:pt x="3841306" y="1863324"/>
                  <a:pt x="3940355" y="1747628"/>
                  <a:pt x="3858381" y="1817891"/>
                </a:cubicBezTo>
                <a:cubicBezTo>
                  <a:pt x="3841065" y="1832734"/>
                  <a:pt x="3826127" y="1850145"/>
                  <a:pt x="3810000" y="1866272"/>
                </a:cubicBezTo>
                <a:lnTo>
                  <a:pt x="3785810" y="1890463"/>
                </a:lnTo>
                <a:lnTo>
                  <a:pt x="3761619" y="1914653"/>
                </a:lnTo>
                <a:cubicBezTo>
                  <a:pt x="3753556" y="1898526"/>
                  <a:pt x="3754802" y="1871098"/>
                  <a:pt x="3737429" y="1866272"/>
                </a:cubicBezTo>
                <a:cubicBezTo>
                  <a:pt x="3675153" y="1848973"/>
                  <a:pt x="3608218" y="1860608"/>
                  <a:pt x="3543905" y="1854177"/>
                </a:cubicBezTo>
                <a:cubicBezTo>
                  <a:pt x="3527364" y="1852523"/>
                  <a:pt x="3511651" y="1846114"/>
                  <a:pt x="3495524" y="1842082"/>
                </a:cubicBezTo>
                <a:cubicBezTo>
                  <a:pt x="3479397" y="1834018"/>
                  <a:pt x="3463884" y="1824587"/>
                  <a:pt x="3447143" y="1817891"/>
                </a:cubicBezTo>
                <a:cubicBezTo>
                  <a:pt x="3423468" y="1808421"/>
                  <a:pt x="3374572" y="1793701"/>
                  <a:pt x="3374572" y="1793701"/>
                </a:cubicBezTo>
                <a:cubicBezTo>
                  <a:pt x="3366508" y="1785637"/>
                  <a:pt x="3360160" y="1775377"/>
                  <a:pt x="3350381" y="1769510"/>
                </a:cubicBezTo>
                <a:cubicBezTo>
                  <a:pt x="3339449" y="1762951"/>
                  <a:pt x="3326034" y="1761891"/>
                  <a:pt x="3314096" y="1757415"/>
                </a:cubicBezTo>
                <a:cubicBezTo>
                  <a:pt x="3293767" y="1749792"/>
                  <a:pt x="3273948" y="1740849"/>
                  <a:pt x="3253619" y="1733225"/>
                </a:cubicBezTo>
                <a:cubicBezTo>
                  <a:pt x="3241681" y="1728748"/>
                  <a:pt x="3228737" y="1726831"/>
                  <a:pt x="3217334" y="1721129"/>
                </a:cubicBezTo>
                <a:cubicBezTo>
                  <a:pt x="3181348" y="1703136"/>
                  <a:pt x="3175069" y="1683349"/>
                  <a:pt x="3132667" y="1672748"/>
                </a:cubicBezTo>
                <a:cubicBezTo>
                  <a:pt x="3101133" y="1664864"/>
                  <a:pt x="3068159" y="1664685"/>
                  <a:pt x="3035905" y="1660653"/>
                </a:cubicBezTo>
                <a:cubicBezTo>
                  <a:pt x="2967365" y="1668717"/>
                  <a:pt x="2898080" y="1671931"/>
                  <a:pt x="2830286" y="1684844"/>
                </a:cubicBezTo>
                <a:cubicBezTo>
                  <a:pt x="2812574" y="1688218"/>
                  <a:pt x="2798787" y="1702703"/>
                  <a:pt x="2781905" y="1709034"/>
                </a:cubicBezTo>
                <a:cubicBezTo>
                  <a:pt x="2766340" y="1714871"/>
                  <a:pt x="2749778" y="1717646"/>
                  <a:pt x="2733524" y="1721129"/>
                </a:cubicBezTo>
                <a:cubicBezTo>
                  <a:pt x="2541370" y="1762305"/>
                  <a:pt x="2674657" y="1729799"/>
                  <a:pt x="2564191" y="1757415"/>
                </a:cubicBezTo>
                <a:cubicBezTo>
                  <a:pt x="2544032" y="1769510"/>
                  <a:pt x="2524742" y="1783187"/>
                  <a:pt x="2503715" y="1793701"/>
                </a:cubicBezTo>
                <a:cubicBezTo>
                  <a:pt x="2484296" y="1803411"/>
                  <a:pt x="2463079" y="1809073"/>
                  <a:pt x="2443239" y="1817891"/>
                </a:cubicBezTo>
                <a:cubicBezTo>
                  <a:pt x="2290701" y="1885686"/>
                  <a:pt x="2513637" y="1794572"/>
                  <a:pt x="2334381" y="1866272"/>
                </a:cubicBezTo>
                <a:cubicBezTo>
                  <a:pt x="2314222" y="1882399"/>
                  <a:pt x="2294912" y="1899648"/>
                  <a:pt x="2273905" y="1914653"/>
                </a:cubicBezTo>
                <a:cubicBezTo>
                  <a:pt x="2238418" y="1940001"/>
                  <a:pt x="2199472" y="1960451"/>
                  <a:pt x="2165048" y="1987225"/>
                </a:cubicBezTo>
                <a:lnTo>
                  <a:pt x="2056191" y="2071891"/>
                </a:lnTo>
                <a:cubicBezTo>
                  <a:pt x="2040213" y="2084182"/>
                  <a:pt x="2020403" y="2092436"/>
                  <a:pt x="2007810" y="2108177"/>
                </a:cubicBezTo>
                <a:cubicBezTo>
                  <a:pt x="1984537" y="2137268"/>
                  <a:pt x="1954497" y="2171237"/>
                  <a:pt x="1935239" y="2204939"/>
                </a:cubicBezTo>
                <a:cubicBezTo>
                  <a:pt x="1926293" y="2220594"/>
                  <a:pt x="1919112" y="2237193"/>
                  <a:pt x="1911048" y="2253320"/>
                </a:cubicBezTo>
                <a:cubicBezTo>
                  <a:pt x="1904286" y="2280367"/>
                  <a:pt x="1886543" y="2356601"/>
                  <a:pt x="1874762" y="2374272"/>
                </a:cubicBezTo>
                <a:cubicBezTo>
                  <a:pt x="1858635" y="2398463"/>
                  <a:pt x="1843825" y="2423585"/>
                  <a:pt x="1826381" y="2446844"/>
                </a:cubicBezTo>
                <a:cubicBezTo>
                  <a:pt x="1809611" y="2469205"/>
                  <a:pt x="1779083" y="2514661"/>
                  <a:pt x="1753810" y="2531510"/>
                </a:cubicBezTo>
                <a:cubicBezTo>
                  <a:pt x="1743202" y="2538582"/>
                  <a:pt x="1729619" y="2539574"/>
                  <a:pt x="1717524" y="2543606"/>
                </a:cubicBezTo>
                <a:cubicBezTo>
                  <a:pt x="1687721" y="2565958"/>
                  <a:pt x="1657655" y="2593014"/>
                  <a:pt x="1620762" y="2604082"/>
                </a:cubicBezTo>
                <a:cubicBezTo>
                  <a:pt x="1597272" y="2611129"/>
                  <a:pt x="1572381" y="2612145"/>
                  <a:pt x="1548191" y="2616177"/>
                </a:cubicBezTo>
                <a:cubicBezTo>
                  <a:pt x="1487715" y="2612145"/>
                  <a:pt x="1427072" y="2610113"/>
                  <a:pt x="1366762" y="2604082"/>
                </a:cubicBezTo>
                <a:cubicBezTo>
                  <a:pt x="1346306" y="2602036"/>
                  <a:pt x="1325072" y="2600336"/>
                  <a:pt x="1306286" y="2591987"/>
                </a:cubicBezTo>
                <a:cubicBezTo>
                  <a:pt x="1287865" y="2583800"/>
                  <a:pt x="1274032" y="2567796"/>
                  <a:pt x="1257905" y="2555701"/>
                </a:cubicBezTo>
                <a:cubicBezTo>
                  <a:pt x="1249842" y="2543606"/>
                  <a:pt x="1243175" y="2530452"/>
                  <a:pt x="1233715" y="2519415"/>
                </a:cubicBezTo>
                <a:cubicBezTo>
                  <a:pt x="1233695" y="2519392"/>
                  <a:pt x="1173249" y="2458950"/>
                  <a:pt x="1161143" y="2446844"/>
                </a:cubicBezTo>
                <a:cubicBezTo>
                  <a:pt x="1149048" y="2434749"/>
                  <a:pt x="1141452" y="2414707"/>
                  <a:pt x="1124858" y="2410558"/>
                </a:cubicBezTo>
                <a:lnTo>
                  <a:pt x="1076477" y="2398463"/>
                </a:lnTo>
                <a:cubicBezTo>
                  <a:pt x="967921" y="2404494"/>
                  <a:pt x="867553" y="2405061"/>
                  <a:pt x="762000" y="2422653"/>
                </a:cubicBezTo>
                <a:cubicBezTo>
                  <a:pt x="745603" y="2425386"/>
                  <a:pt x="729746" y="2430716"/>
                  <a:pt x="713619" y="2434748"/>
                </a:cubicBezTo>
                <a:cubicBezTo>
                  <a:pt x="705556" y="2442812"/>
                  <a:pt x="695296" y="2449160"/>
                  <a:pt x="689429" y="2458939"/>
                </a:cubicBezTo>
                <a:cubicBezTo>
                  <a:pt x="682870" y="2469872"/>
                  <a:pt x="680998" y="2483013"/>
                  <a:pt x="677334" y="2495225"/>
                </a:cubicBezTo>
                <a:cubicBezTo>
                  <a:pt x="668900" y="2523339"/>
                  <a:pt x="660866" y="2551574"/>
                  <a:pt x="653143" y="2579891"/>
                </a:cubicBezTo>
                <a:cubicBezTo>
                  <a:pt x="648769" y="2595929"/>
                  <a:pt x="648482" y="2613404"/>
                  <a:pt x="641048" y="2628272"/>
                </a:cubicBezTo>
                <a:cubicBezTo>
                  <a:pt x="635948" y="2638472"/>
                  <a:pt x="624921" y="2644399"/>
                  <a:pt x="616858" y="2652463"/>
                </a:cubicBezTo>
                <a:cubicBezTo>
                  <a:pt x="608241" y="2730010"/>
                  <a:pt x="618387" y="2752978"/>
                  <a:pt x="580572" y="2809701"/>
                </a:cubicBezTo>
                <a:cubicBezTo>
                  <a:pt x="574246" y="2819189"/>
                  <a:pt x="566159" y="2828024"/>
                  <a:pt x="556381" y="2833891"/>
                </a:cubicBezTo>
                <a:cubicBezTo>
                  <a:pt x="545449" y="2840451"/>
                  <a:pt x="532191" y="2841955"/>
                  <a:pt x="520096" y="2845987"/>
                </a:cubicBezTo>
                <a:cubicBezTo>
                  <a:pt x="511020" y="2844852"/>
                  <a:pt x="401590" y="2835114"/>
                  <a:pt x="374953" y="2821796"/>
                </a:cubicBezTo>
                <a:cubicBezTo>
                  <a:pt x="340933" y="2804786"/>
                  <a:pt x="310584" y="2781254"/>
                  <a:pt x="278191" y="2761320"/>
                </a:cubicBezTo>
                <a:cubicBezTo>
                  <a:pt x="239802" y="2737696"/>
                  <a:pt x="202760" y="2719388"/>
                  <a:pt x="169334" y="2688748"/>
                </a:cubicBezTo>
                <a:cubicBezTo>
                  <a:pt x="135710" y="2657926"/>
                  <a:pt x="104826" y="2624241"/>
                  <a:pt x="72572" y="2591987"/>
                </a:cubicBezTo>
                <a:lnTo>
                  <a:pt x="36286" y="2555701"/>
                </a:lnTo>
                <a:lnTo>
                  <a:pt x="12096" y="2531510"/>
                </a:lnTo>
                <a:cubicBezTo>
                  <a:pt x="8064" y="2519415"/>
                  <a:pt x="0" y="2507974"/>
                  <a:pt x="0" y="2495225"/>
                </a:cubicBezTo>
                <a:cubicBezTo>
                  <a:pt x="0" y="2391051"/>
                  <a:pt x="19474" y="2437006"/>
                  <a:pt x="84667" y="2350082"/>
                </a:cubicBezTo>
                <a:cubicBezTo>
                  <a:pt x="96762" y="2333955"/>
                  <a:pt x="104180" y="2312883"/>
                  <a:pt x="120953" y="2301701"/>
                </a:cubicBezTo>
                <a:cubicBezTo>
                  <a:pt x="142169" y="2287557"/>
                  <a:pt x="169334" y="2285574"/>
                  <a:pt x="193524" y="2277510"/>
                </a:cubicBezTo>
                <a:cubicBezTo>
                  <a:pt x="264136" y="2253973"/>
                  <a:pt x="195959" y="2274604"/>
                  <a:pt x="302381" y="2253320"/>
                </a:cubicBezTo>
                <a:cubicBezTo>
                  <a:pt x="340354" y="2245725"/>
                  <a:pt x="352461" y="2240659"/>
                  <a:pt x="387048" y="2229129"/>
                </a:cubicBezTo>
                <a:cubicBezTo>
                  <a:pt x="429618" y="2186561"/>
                  <a:pt x="389952" y="2219013"/>
                  <a:pt x="447524" y="2192844"/>
                </a:cubicBezTo>
                <a:cubicBezTo>
                  <a:pt x="559355" y="2142012"/>
                  <a:pt x="513424" y="2153486"/>
                  <a:pt x="604762" y="2120272"/>
                </a:cubicBezTo>
                <a:cubicBezTo>
                  <a:pt x="628726" y="2111558"/>
                  <a:pt x="677334" y="2096082"/>
                  <a:pt x="677334" y="2096082"/>
                </a:cubicBezTo>
                <a:cubicBezTo>
                  <a:pt x="685397" y="2083987"/>
                  <a:pt x="695798" y="2073157"/>
                  <a:pt x="701524" y="2059796"/>
                </a:cubicBezTo>
                <a:cubicBezTo>
                  <a:pt x="708072" y="2044517"/>
                  <a:pt x="710136" y="2027669"/>
                  <a:pt x="713619" y="2011415"/>
                </a:cubicBezTo>
                <a:cubicBezTo>
                  <a:pt x="745648" y="1861948"/>
                  <a:pt x="723153" y="1934434"/>
                  <a:pt x="749905" y="1854177"/>
                </a:cubicBezTo>
                <a:cubicBezTo>
                  <a:pt x="742591" y="1707893"/>
                  <a:pt x="718496" y="1621831"/>
                  <a:pt x="762000" y="1491320"/>
                </a:cubicBezTo>
                <a:cubicBezTo>
                  <a:pt x="765606" y="1480501"/>
                  <a:pt x="778127" y="1475193"/>
                  <a:pt x="786191" y="1467129"/>
                </a:cubicBezTo>
                <a:cubicBezTo>
                  <a:pt x="790223" y="1451002"/>
                  <a:pt x="787901" y="1431729"/>
                  <a:pt x="798286" y="1418748"/>
                </a:cubicBezTo>
                <a:cubicBezTo>
                  <a:pt x="806251" y="1408792"/>
                  <a:pt x="824616" y="1414618"/>
                  <a:pt x="834572" y="1406653"/>
                </a:cubicBezTo>
                <a:cubicBezTo>
                  <a:pt x="884674" y="1366572"/>
                  <a:pt x="832162" y="1322589"/>
                  <a:pt x="931334" y="1297796"/>
                </a:cubicBezTo>
                <a:lnTo>
                  <a:pt x="1028096" y="1273606"/>
                </a:lnTo>
                <a:cubicBezTo>
                  <a:pt x="1055316" y="1255459"/>
                  <a:pt x="1098097" y="1230362"/>
                  <a:pt x="1112762" y="1201034"/>
                </a:cubicBezTo>
                <a:cubicBezTo>
                  <a:pt x="1120826" y="1184907"/>
                  <a:pt x="1125883" y="1166885"/>
                  <a:pt x="1136953" y="1152653"/>
                </a:cubicBezTo>
                <a:cubicBezTo>
                  <a:pt x="1154456" y="1130150"/>
                  <a:pt x="1197429" y="1092177"/>
                  <a:pt x="1197429" y="1092177"/>
                </a:cubicBezTo>
                <a:cubicBezTo>
                  <a:pt x="1202094" y="1073518"/>
                  <a:pt x="1221619" y="998675"/>
                  <a:pt x="1221619" y="983320"/>
                </a:cubicBezTo>
                <a:cubicBezTo>
                  <a:pt x="1221619" y="934771"/>
                  <a:pt x="1215940" y="886300"/>
                  <a:pt x="1209524" y="838177"/>
                </a:cubicBezTo>
                <a:cubicBezTo>
                  <a:pt x="1207839" y="825539"/>
                  <a:pt x="1201906" y="813829"/>
                  <a:pt x="1197429" y="801891"/>
                </a:cubicBezTo>
                <a:cubicBezTo>
                  <a:pt x="1154031" y="686160"/>
                  <a:pt x="1188604" y="787508"/>
                  <a:pt x="1161143" y="705129"/>
                </a:cubicBezTo>
                <a:cubicBezTo>
                  <a:pt x="1165175" y="616431"/>
                  <a:pt x="1160227" y="526865"/>
                  <a:pt x="1173239" y="439034"/>
                </a:cubicBezTo>
                <a:cubicBezTo>
                  <a:pt x="1176684" y="415779"/>
                  <a:pt x="1198107" y="399108"/>
                  <a:pt x="1209524" y="378558"/>
                </a:cubicBezTo>
                <a:cubicBezTo>
                  <a:pt x="1239562" y="324490"/>
                  <a:pt x="1226439" y="330802"/>
                  <a:pt x="1270000" y="281796"/>
                </a:cubicBezTo>
                <a:cubicBezTo>
                  <a:pt x="1288940" y="260488"/>
                  <a:pt x="1310318" y="241479"/>
                  <a:pt x="1330477" y="221320"/>
                </a:cubicBezTo>
                <a:lnTo>
                  <a:pt x="1403048" y="148748"/>
                </a:lnTo>
                <a:lnTo>
                  <a:pt x="1427239" y="124558"/>
                </a:lnTo>
                <a:cubicBezTo>
                  <a:pt x="1439334" y="112463"/>
                  <a:pt x="1448225" y="95922"/>
                  <a:pt x="1463524" y="88272"/>
                </a:cubicBezTo>
                <a:cubicBezTo>
                  <a:pt x="1479651" y="80209"/>
                  <a:pt x="1496615" y="73638"/>
                  <a:pt x="1511905" y="64082"/>
                </a:cubicBezTo>
                <a:cubicBezTo>
                  <a:pt x="1529000" y="53398"/>
                  <a:pt x="1544800" y="40701"/>
                  <a:pt x="1560286" y="27796"/>
                </a:cubicBezTo>
                <a:cubicBezTo>
                  <a:pt x="1569046" y="20496"/>
                  <a:pt x="1574277" y="8706"/>
                  <a:pt x="1584477" y="3606"/>
                </a:cubicBezTo>
                <a:cubicBezTo>
                  <a:pt x="1591689" y="0"/>
                  <a:pt x="1600604" y="3606"/>
                  <a:pt x="1608667" y="3606"/>
                </a:cubicBezTo>
              </a:path>
            </a:pathLst>
          </a:custGeom>
          <a:noFill/>
          <a:ln w="12700">
            <a:solidFill>
              <a:schemeClr val="accent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9713" name="Freeform 20"/>
          <p:cNvSpPr>
            <a:spLocks noChangeArrowheads="1"/>
          </p:cNvSpPr>
          <p:nvPr/>
        </p:nvSpPr>
        <p:spPr bwMode="auto">
          <a:xfrm>
            <a:off x="1922463" y="3274602"/>
            <a:ext cx="6108700" cy="3317875"/>
          </a:xfrm>
          <a:custGeom>
            <a:avLst/>
            <a:gdLst>
              <a:gd name="T0" fmla="*/ 0 w 6108095"/>
              <a:gd name="T1" fmla="*/ 0 h 3318127"/>
              <a:gd name="T2" fmla="*/ 2769809 w 6108095"/>
              <a:gd name="T3" fmla="*/ 1161143 h 3318127"/>
              <a:gd name="T4" fmla="*/ 4015619 w 6108095"/>
              <a:gd name="T5" fmla="*/ 2987524 h 3318127"/>
              <a:gd name="T6" fmla="*/ 6108095 w 6108095"/>
              <a:gd name="T7" fmla="*/ 3144762 h 3318127"/>
              <a:gd name="T8" fmla="*/ 0 60000 65536"/>
              <a:gd name="T9" fmla="*/ 0 60000 65536"/>
              <a:gd name="T10" fmla="*/ 0 60000 65536"/>
              <a:gd name="T11" fmla="*/ 0 60000 65536"/>
              <a:gd name="T12" fmla="*/ 0 w 6108095"/>
              <a:gd name="T13" fmla="*/ 0 h 3318127"/>
              <a:gd name="T14" fmla="*/ 6108095 w 6108095"/>
              <a:gd name="T15" fmla="*/ 3318127 h 331812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08095" h="3318127">
                <a:moveTo>
                  <a:pt x="0" y="0"/>
                </a:moveTo>
                <a:cubicBezTo>
                  <a:pt x="1050269" y="331611"/>
                  <a:pt x="2100539" y="663222"/>
                  <a:pt x="2769809" y="1161143"/>
                </a:cubicBezTo>
                <a:cubicBezTo>
                  <a:pt x="3439079" y="1659064"/>
                  <a:pt x="3459238" y="2656921"/>
                  <a:pt x="4015619" y="2987524"/>
                </a:cubicBezTo>
                <a:cubicBezTo>
                  <a:pt x="4572000" y="3318127"/>
                  <a:pt x="6108095" y="3144762"/>
                  <a:pt x="6108095" y="3144762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3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911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example: probable location of random walker after 1 step</a:t>
            </a:r>
          </a:p>
        </p:txBody>
      </p:sp>
      <p:grpSp>
        <p:nvGrpSpPr>
          <p:cNvPr id="31749" name="Group 3"/>
          <p:cNvGrpSpPr>
            <a:grpSpLocks/>
          </p:cNvGrpSpPr>
          <p:nvPr/>
        </p:nvGrpSpPr>
        <p:grpSpPr bwMode="auto">
          <a:xfrm>
            <a:off x="914400" y="2057400"/>
            <a:ext cx="4343400" cy="3276600"/>
            <a:chOff x="720" y="768"/>
            <a:chExt cx="2736" cy="2064"/>
          </a:xfrm>
        </p:grpSpPr>
        <p:sp>
          <p:nvSpPr>
            <p:cNvPr id="31806" name="Oval 4"/>
            <p:cNvSpPr>
              <a:spLocks noChangeArrowheads="1"/>
            </p:cNvSpPr>
            <p:nvPr/>
          </p:nvSpPr>
          <p:spPr bwMode="auto">
            <a:xfrm>
              <a:off x="864" y="76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1</a:t>
              </a:r>
            </a:p>
          </p:txBody>
        </p:sp>
        <p:sp>
          <p:nvSpPr>
            <p:cNvPr id="31807" name="Oval 5"/>
            <p:cNvSpPr>
              <a:spLocks noChangeArrowheads="1"/>
            </p:cNvSpPr>
            <p:nvPr/>
          </p:nvSpPr>
          <p:spPr bwMode="auto">
            <a:xfrm>
              <a:off x="720" y="153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2</a:t>
              </a:r>
            </a:p>
          </p:txBody>
        </p:sp>
        <p:sp>
          <p:nvSpPr>
            <p:cNvPr id="31808" name="Oval 6"/>
            <p:cNvSpPr>
              <a:spLocks noChangeArrowheads="1"/>
            </p:cNvSpPr>
            <p:nvPr/>
          </p:nvSpPr>
          <p:spPr bwMode="auto">
            <a:xfrm>
              <a:off x="1104" y="244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3</a:t>
              </a:r>
            </a:p>
          </p:txBody>
        </p:sp>
        <p:sp>
          <p:nvSpPr>
            <p:cNvPr id="31809" name="Oval 7"/>
            <p:cNvSpPr>
              <a:spLocks noChangeArrowheads="1"/>
            </p:cNvSpPr>
            <p:nvPr/>
          </p:nvSpPr>
          <p:spPr bwMode="auto">
            <a:xfrm>
              <a:off x="2352" y="254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4</a:t>
              </a:r>
            </a:p>
          </p:txBody>
        </p:sp>
        <p:sp>
          <p:nvSpPr>
            <p:cNvPr id="31810" name="Oval 8"/>
            <p:cNvSpPr>
              <a:spLocks noChangeArrowheads="1"/>
            </p:cNvSpPr>
            <p:nvPr/>
          </p:nvSpPr>
          <p:spPr bwMode="auto">
            <a:xfrm>
              <a:off x="3168" y="20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5</a:t>
              </a:r>
            </a:p>
          </p:txBody>
        </p:sp>
        <p:sp>
          <p:nvSpPr>
            <p:cNvPr id="31811" name="Oval 9"/>
            <p:cNvSpPr>
              <a:spLocks noChangeArrowheads="1"/>
            </p:cNvSpPr>
            <p:nvPr/>
          </p:nvSpPr>
          <p:spPr bwMode="auto">
            <a:xfrm>
              <a:off x="1920" y="168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7</a:t>
              </a:r>
            </a:p>
          </p:txBody>
        </p:sp>
        <p:sp>
          <p:nvSpPr>
            <p:cNvPr id="31812" name="Oval 10"/>
            <p:cNvSpPr>
              <a:spLocks noChangeArrowheads="1"/>
            </p:cNvSpPr>
            <p:nvPr/>
          </p:nvSpPr>
          <p:spPr bwMode="auto">
            <a:xfrm>
              <a:off x="1872" y="8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6</a:t>
              </a:r>
            </a:p>
          </p:txBody>
        </p:sp>
        <p:sp>
          <p:nvSpPr>
            <p:cNvPr id="31813" name="Oval 11"/>
            <p:cNvSpPr>
              <a:spLocks noChangeArrowheads="1"/>
            </p:cNvSpPr>
            <p:nvPr/>
          </p:nvSpPr>
          <p:spPr bwMode="auto">
            <a:xfrm>
              <a:off x="3024" y="8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8</a:t>
              </a:r>
            </a:p>
          </p:txBody>
        </p:sp>
        <p:sp>
          <p:nvSpPr>
            <p:cNvPr id="31814" name="Line 12"/>
            <p:cNvSpPr>
              <a:spLocks noChangeShapeType="1"/>
            </p:cNvSpPr>
            <p:nvPr/>
          </p:nvSpPr>
          <p:spPr bwMode="auto">
            <a:xfrm>
              <a:off x="1104" y="1008"/>
              <a:ext cx="864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5" name="Line 13"/>
            <p:cNvSpPr>
              <a:spLocks noChangeShapeType="1"/>
            </p:cNvSpPr>
            <p:nvPr/>
          </p:nvSpPr>
          <p:spPr bwMode="auto">
            <a:xfrm>
              <a:off x="1008" y="1728"/>
              <a:ext cx="86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6" name="Line 14"/>
            <p:cNvSpPr>
              <a:spLocks noChangeShapeType="1"/>
            </p:cNvSpPr>
            <p:nvPr/>
          </p:nvSpPr>
          <p:spPr bwMode="auto">
            <a:xfrm flipH="1" flipV="1">
              <a:off x="912" y="1824"/>
              <a:ext cx="24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7" name="Line 15"/>
            <p:cNvSpPr>
              <a:spLocks noChangeShapeType="1"/>
            </p:cNvSpPr>
            <p:nvPr/>
          </p:nvSpPr>
          <p:spPr bwMode="auto">
            <a:xfrm flipV="1">
              <a:off x="1392" y="2208"/>
              <a:ext cx="17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8" name="Line 16"/>
            <p:cNvSpPr>
              <a:spLocks noChangeShapeType="1"/>
            </p:cNvSpPr>
            <p:nvPr/>
          </p:nvSpPr>
          <p:spPr bwMode="auto">
            <a:xfrm flipH="1" flipV="1">
              <a:off x="1440" y="2640"/>
              <a:ext cx="8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9" name="Line 17"/>
            <p:cNvSpPr>
              <a:spLocks noChangeShapeType="1"/>
            </p:cNvSpPr>
            <p:nvPr/>
          </p:nvSpPr>
          <p:spPr bwMode="auto">
            <a:xfrm flipH="1">
              <a:off x="2640" y="2304"/>
              <a:ext cx="57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0" name="Line 18"/>
            <p:cNvSpPr>
              <a:spLocks noChangeShapeType="1"/>
            </p:cNvSpPr>
            <p:nvPr/>
          </p:nvSpPr>
          <p:spPr bwMode="auto">
            <a:xfrm flipH="1" flipV="1">
              <a:off x="2112" y="1056"/>
              <a:ext cx="1104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1" name="Line 19"/>
            <p:cNvSpPr>
              <a:spLocks noChangeShapeType="1"/>
            </p:cNvSpPr>
            <p:nvPr/>
          </p:nvSpPr>
          <p:spPr bwMode="auto">
            <a:xfrm flipH="1" flipV="1">
              <a:off x="2208" y="1872"/>
              <a:ext cx="91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2" name="Line 20"/>
            <p:cNvSpPr>
              <a:spLocks noChangeShapeType="1"/>
            </p:cNvSpPr>
            <p:nvPr/>
          </p:nvSpPr>
          <p:spPr bwMode="auto">
            <a:xfrm flipH="1" flipV="1">
              <a:off x="3168" y="1152"/>
              <a:ext cx="144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3" name="Line 21"/>
            <p:cNvSpPr>
              <a:spLocks noChangeShapeType="1"/>
            </p:cNvSpPr>
            <p:nvPr/>
          </p:nvSpPr>
          <p:spPr bwMode="auto">
            <a:xfrm>
              <a:off x="2016" y="1104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4" name="Line 22"/>
            <p:cNvSpPr>
              <a:spLocks noChangeShapeType="1"/>
            </p:cNvSpPr>
            <p:nvPr/>
          </p:nvSpPr>
          <p:spPr bwMode="auto">
            <a:xfrm>
              <a:off x="2208" y="96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31825" name="AutoShape 23"/>
            <p:cNvCxnSpPr>
              <a:cxnSpLocks noChangeShapeType="1"/>
              <a:stCxn id="31806" idx="7"/>
              <a:endCxn id="31813" idx="1"/>
            </p:cNvCxnSpPr>
            <p:nvPr/>
          </p:nvCxnSpPr>
          <p:spPr bwMode="auto">
            <a:xfrm rot="5400000" flipV="1">
              <a:off x="2064" y="-144"/>
              <a:ext cx="48" cy="1956"/>
            </a:xfrm>
            <a:prstGeom prst="curvedConnector3">
              <a:avLst>
                <a:gd name="adj1" fmla="val -38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1057275" y="1182688"/>
            <a:ext cx="457200" cy="762000"/>
            <a:chOff x="480" y="672"/>
            <a:chExt cx="288" cy="480"/>
          </a:xfrm>
        </p:grpSpPr>
        <p:sp>
          <p:nvSpPr>
            <p:cNvPr id="31796" name="Oval 25"/>
            <p:cNvSpPr>
              <a:spLocks noChangeArrowheads="1"/>
            </p:cNvSpPr>
            <p:nvPr/>
          </p:nvSpPr>
          <p:spPr bwMode="auto">
            <a:xfrm>
              <a:off x="480" y="1104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7" name="Oval 26"/>
            <p:cNvSpPr>
              <a:spLocks noChangeArrowheads="1"/>
            </p:cNvSpPr>
            <p:nvPr/>
          </p:nvSpPr>
          <p:spPr bwMode="auto">
            <a:xfrm>
              <a:off x="480" y="1056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8" name="Oval 27"/>
            <p:cNvSpPr>
              <a:spLocks noChangeArrowheads="1"/>
            </p:cNvSpPr>
            <p:nvPr/>
          </p:nvSpPr>
          <p:spPr bwMode="auto">
            <a:xfrm>
              <a:off x="480" y="1008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9" name="Oval 28"/>
            <p:cNvSpPr>
              <a:spLocks noChangeArrowheads="1"/>
            </p:cNvSpPr>
            <p:nvPr/>
          </p:nvSpPr>
          <p:spPr bwMode="auto">
            <a:xfrm>
              <a:off x="480" y="960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0" name="Oval 29"/>
            <p:cNvSpPr>
              <a:spLocks noChangeArrowheads="1"/>
            </p:cNvSpPr>
            <p:nvPr/>
          </p:nvSpPr>
          <p:spPr bwMode="auto">
            <a:xfrm>
              <a:off x="480" y="912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1" name="Oval 30"/>
            <p:cNvSpPr>
              <a:spLocks noChangeArrowheads="1"/>
            </p:cNvSpPr>
            <p:nvPr/>
          </p:nvSpPr>
          <p:spPr bwMode="auto">
            <a:xfrm>
              <a:off x="480" y="864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2" name="Oval 31"/>
            <p:cNvSpPr>
              <a:spLocks noChangeArrowheads="1"/>
            </p:cNvSpPr>
            <p:nvPr/>
          </p:nvSpPr>
          <p:spPr bwMode="auto">
            <a:xfrm>
              <a:off x="480" y="816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3" name="Oval 32"/>
            <p:cNvSpPr>
              <a:spLocks noChangeArrowheads="1"/>
            </p:cNvSpPr>
            <p:nvPr/>
          </p:nvSpPr>
          <p:spPr bwMode="auto">
            <a:xfrm>
              <a:off x="480" y="768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4" name="Oval 33"/>
            <p:cNvSpPr>
              <a:spLocks noChangeArrowheads="1"/>
            </p:cNvSpPr>
            <p:nvPr/>
          </p:nvSpPr>
          <p:spPr bwMode="auto">
            <a:xfrm>
              <a:off x="480" y="720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805" name="Oval 34"/>
            <p:cNvSpPr>
              <a:spLocks noChangeArrowheads="1"/>
            </p:cNvSpPr>
            <p:nvPr/>
          </p:nvSpPr>
          <p:spPr bwMode="auto">
            <a:xfrm>
              <a:off x="480" y="672"/>
              <a:ext cx="28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1" name="Rectangle 35"/>
          <p:cNvSpPr>
            <a:spLocks noChangeArrowheads="1"/>
          </p:cNvSpPr>
          <p:nvPr/>
        </p:nvSpPr>
        <p:spPr bwMode="auto">
          <a:xfrm>
            <a:off x="533400" y="5334000"/>
            <a:ext cx="7620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52" name="Group 37"/>
          <p:cNvGrpSpPr>
            <a:grpSpLocks/>
          </p:cNvGrpSpPr>
          <p:nvPr/>
        </p:nvGrpSpPr>
        <p:grpSpPr bwMode="auto">
          <a:xfrm>
            <a:off x="5638800" y="2087563"/>
            <a:ext cx="3124200" cy="1801812"/>
            <a:chOff x="3696" y="606"/>
            <a:chExt cx="1968" cy="1135"/>
          </a:xfrm>
        </p:grpSpPr>
        <p:graphicFrame>
          <p:nvGraphicFramePr>
            <p:cNvPr id="31747" name="Object 3"/>
            <p:cNvGraphicFramePr>
              <a:graphicFrameLocks noChangeAspect="1"/>
            </p:cNvGraphicFramePr>
            <p:nvPr/>
          </p:nvGraphicFramePr>
          <p:xfrm>
            <a:off x="3696" y="606"/>
            <a:ext cx="1968" cy="1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83" name="Chart" r:id="rId3" imgW="4686424" imgH="2705183" progId="Excel.Chart.8">
                    <p:embed/>
                  </p:oleObj>
                </mc:Choice>
                <mc:Fallback>
                  <p:oleObj name="Chart" r:id="rId3" imgW="4686424" imgH="2705183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606"/>
                          <a:ext cx="1968" cy="1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95" name="Text Box 39"/>
            <p:cNvSpPr txBox="1">
              <a:spLocks noChangeArrowheads="1"/>
            </p:cNvSpPr>
            <p:nvPr/>
          </p:nvSpPr>
          <p:spPr bwMode="auto">
            <a:xfrm>
              <a:off x="5184" y="720"/>
              <a:ext cx="3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>
                  <a:latin typeface="Times New Roman" charset="0"/>
                </a:rPr>
                <a:t>t=0</a:t>
              </a:r>
            </a:p>
          </p:txBody>
        </p:sp>
      </p:grpSp>
      <p:grpSp>
        <p:nvGrpSpPr>
          <p:cNvPr id="31753" name="Group 40"/>
          <p:cNvGrpSpPr>
            <a:grpSpLocks/>
          </p:cNvGrpSpPr>
          <p:nvPr/>
        </p:nvGrpSpPr>
        <p:grpSpPr bwMode="auto">
          <a:xfrm>
            <a:off x="5638800" y="3911600"/>
            <a:ext cx="3124200" cy="1803400"/>
            <a:chOff x="3696" y="1755"/>
            <a:chExt cx="1968" cy="1136"/>
          </a:xfrm>
        </p:grpSpPr>
        <p:graphicFrame>
          <p:nvGraphicFramePr>
            <p:cNvPr id="31746" name="Object 2"/>
            <p:cNvGraphicFramePr>
              <a:graphicFrameLocks noChangeAspect="1"/>
            </p:cNvGraphicFramePr>
            <p:nvPr/>
          </p:nvGraphicFramePr>
          <p:xfrm>
            <a:off x="3696" y="1755"/>
            <a:ext cx="1968" cy="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384" name="Chart" r:id="rId6" imgW="4686424" imgH="2705183" progId="Excel.Chart.8">
                    <p:embed/>
                  </p:oleObj>
                </mc:Choice>
                <mc:Fallback>
                  <p:oleObj name="Chart" r:id="rId6" imgW="4686424" imgH="2705183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1755"/>
                          <a:ext cx="1968" cy="1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794" name="Text Box 42"/>
            <p:cNvSpPr txBox="1">
              <a:spLocks noChangeArrowheads="1"/>
            </p:cNvSpPr>
            <p:nvPr/>
          </p:nvSpPr>
          <p:spPr bwMode="auto">
            <a:xfrm>
              <a:off x="5232" y="1872"/>
              <a:ext cx="3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>
                  <a:latin typeface="Times New Roman" charset="0"/>
                </a:rPr>
                <a:t>t=1</a:t>
              </a:r>
            </a:p>
          </p:txBody>
        </p:sp>
      </p:grpSp>
      <p:sp>
        <p:nvSpPr>
          <p:cNvPr id="31754" name="Text Box 43"/>
          <p:cNvSpPr txBox="1">
            <a:spLocks noChangeArrowheads="1"/>
          </p:cNvSpPr>
          <p:nvPr/>
        </p:nvSpPr>
        <p:spPr bwMode="auto">
          <a:xfrm>
            <a:off x="5075458" y="1066800"/>
            <a:ext cx="40685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20% teleportation probability</a:t>
            </a:r>
          </a:p>
        </p:txBody>
      </p: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654050" y="1527175"/>
            <a:ext cx="4899025" cy="3784600"/>
            <a:chOff x="412" y="962"/>
            <a:chExt cx="3086" cy="2384"/>
          </a:xfrm>
        </p:grpSpPr>
        <p:grpSp>
          <p:nvGrpSpPr>
            <p:cNvPr id="31757" name="Group 45"/>
            <p:cNvGrpSpPr>
              <a:grpSpLocks/>
            </p:cNvGrpSpPr>
            <p:nvPr/>
          </p:nvGrpSpPr>
          <p:grpSpPr bwMode="auto">
            <a:xfrm>
              <a:off x="3061" y="1071"/>
              <a:ext cx="288" cy="192"/>
              <a:chOff x="2064" y="2112"/>
              <a:chExt cx="288" cy="192"/>
            </a:xfrm>
          </p:grpSpPr>
          <p:sp>
            <p:nvSpPr>
              <p:cNvPr id="31790" name="Oval 46"/>
              <p:cNvSpPr>
                <a:spLocks noChangeArrowheads="1"/>
              </p:cNvSpPr>
              <p:nvPr/>
            </p:nvSpPr>
            <p:spPr bwMode="auto">
              <a:xfrm>
                <a:off x="2064" y="2256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1" name="Oval 47"/>
              <p:cNvSpPr>
                <a:spLocks noChangeArrowheads="1"/>
              </p:cNvSpPr>
              <p:nvPr/>
            </p:nvSpPr>
            <p:spPr bwMode="auto">
              <a:xfrm>
                <a:off x="2064" y="2208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2" name="Oval 48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3" name="Oval 49"/>
              <p:cNvSpPr>
                <a:spLocks noChangeArrowheads="1"/>
              </p:cNvSpPr>
              <p:nvPr/>
            </p:nvSpPr>
            <p:spPr bwMode="auto">
              <a:xfrm>
                <a:off x="2064" y="211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758" name="Group 50"/>
            <p:cNvGrpSpPr>
              <a:grpSpLocks/>
            </p:cNvGrpSpPr>
            <p:nvPr/>
          </p:nvGrpSpPr>
          <p:grpSpPr bwMode="auto">
            <a:xfrm>
              <a:off x="2045" y="2051"/>
              <a:ext cx="288" cy="192"/>
              <a:chOff x="2064" y="2112"/>
              <a:chExt cx="288" cy="192"/>
            </a:xfrm>
          </p:grpSpPr>
          <p:sp>
            <p:nvSpPr>
              <p:cNvPr id="31786" name="Oval 51"/>
              <p:cNvSpPr>
                <a:spLocks noChangeArrowheads="1"/>
              </p:cNvSpPr>
              <p:nvPr/>
            </p:nvSpPr>
            <p:spPr bwMode="auto">
              <a:xfrm>
                <a:off x="2064" y="2256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7" name="Oval 52"/>
              <p:cNvSpPr>
                <a:spLocks noChangeArrowheads="1"/>
              </p:cNvSpPr>
              <p:nvPr/>
            </p:nvSpPr>
            <p:spPr bwMode="auto">
              <a:xfrm>
                <a:off x="2064" y="2208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8" name="Oval 53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9" name="Oval 54"/>
              <p:cNvSpPr>
                <a:spLocks noChangeArrowheads="1"/>
              </p:cNvSpPr>
              <p:nvPr/>
            </p:nvSpPr>
            <p:spPr bwMode="auto">
              <a:xfrm>
                <a:off x="2064" y="211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759" name="Group 55"/>
            <p:cNvGrpSpPr>
              <a:grpSpLocks/>
            </p:cNvGrpSpPr>
            <p:nvPr/>
          </p:nvGrpSpPr>
          <p:grpSpPr bwMode="auto">
            <a:xfrm>
              <a:off x="3061" y="962"/>
              <a:ext cx="291" cy="97"/>
              <a:chOff x="3061" y="928"/>
              <a:chExt cx="291" cy="97"/>
            </a:xfrm>
          </p:grpSpPr>
          <p:sp>
            <p:nvSpPr>
              <p:cNvPr id="31784" name="Oval 56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5" name="Rectangle 57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0" name="Group 58"/>
            <p:cNvGrpSpPr>
              <a:grpSpLocks/>
            </p:cNvGrpSpPr>
            <p:nvPr/>
          </p:nvGrpSpPr>
          <p:grpSpPr bwMode="auto">
            <a:xfrm>
              <a:off x="412" y="1253"/>
              <a:ext cx="291" cy="97"/>
              <a:chOff x="3061" y="928"/>
              <a:chExt cx="291" cy="97"/>
            </a:xfrm>
          </p:grpSpPr>
          <p:sp>
            <p:nvSpPr>
              <p:cNvPr id="31782" name="Oval 59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3" name="Rectangle 60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1" name="Group 61"/>
            <p:cNvGrpSpPr>
              <a:grpSpLocks/>
            </p:cNvGrpSpPr>
            <p:nvPr/>
          </p:nvGrpSpPr>
          <p:grpSpPr bwMode="auto">
            <a:xfrm>
              <a:off x="2045" y="1942"/>
              <a:ext cx="291" cy="97"/>
              <a:chOff x="3061" y="928"/>
              <a:chExt cx="291" cy="97"/>
            </a:xfrm>
          </p:grpSpPr>
          <p:sp>
            <p:nvSpPr>
              <p:cNvPr id="31780" name="Oval 62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1" name="Rectangle 63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2" name="Group 64"/>
            <p:cNvGrpSpPr>
              <a:grpSpLocks/>
            </p:cNvGrpSpPr>
            <p:nvPr/>
          </p:nvGrpSpPr>
          <p:grpSpPr bwMode="auto">
            <a:xfrm>
              <a:off x="2045" y="1325"/>
              <a:ext cx="291" cy="97"/>
              <a:chOff x="3061" y="928"/>
              <a:chExt cx="291" cy="97"/>
            </a:xfrm>
          </p:grpSpPr>
          <p:sp>
            <p:nvSpPr>
              <p:cNvPr id="31778" name="Oval 65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9" name="Rectangle 66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3" name="Group 67"/>
            <p:cNvGrpSpPr>
              <a:grpSpLocks/>
            </p:cNvGrpSpPr>
            <p:nvPr/>
          </p:nvGrpSpPr>
          <p:grpSpPr bwMode="auto">
            <a:xfrm>
              <a:off x="3134" y="1652"/>
              <a:ext cx="291" cy="97"/>
              <a:chOff x="3061" y="928"/>
              <a:chExt cx="291" cy="97"/>
            </a:xfrm>
          </p:grpSpPr>
          <p:sp>
            <p:nvSpPr>
              <p:cNvPr id="31776" name="Oval 68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7" name="Rectangle 69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4" name="Group 70"/>
            <p:cNvGrpSpPr>
              <a:grpSpLocks/>
            </p:cNvGrpSpPr>
            <p:nvPr/>
          </p:nvGrpSpPr>
          <p:grpSpPr bwMode="auto">
            <a:xfrm>
              <a:off x="3207" y="2450"/>
              <a:ext cx="291" cy="97"/>
              <a:chOff x="3061" y="928"/>
              <a:chExt cx="291" cy="97"/>
            </a:xfrm>
          </p:grpSpPr>
          <p:sp>
            <p:nvSpPr>
              <p:cNvPr id="31774" name="Oval 71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5" name="Rectangle 72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5" name="Group 73"/>
            <p:cNvGrpSpPr>
              <a:grpSpLocks/>
            </p:cNvGrpSpPr>
            <p:nvPr/>
          </p:nvGrpSpPr>
          <p:grpSpPr bwMode="auto">
            <a:xfrm>
              <a:off x="666" y="2958"/>
              <a:ext cx="291" cy="97"/>
              <a:chOff x="3061" y="928"/>
              <a:chExt cx="291" cy="97"/>
            </a:xfrm>
          </p:grpSpPr>
          <p:sp>
            <p:nvSpPr>
              <p:cNvPr id="31772" name="Oval 74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3" name="Rectangle 75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6" name="Group 76"/>
            <p:cNvGrpSpPr>
              <a:grpSpLocks/>
            </p:cNvGrpSpPr>
            <p:nvPr/>
          </p:nvGrpSpPr>
          <p:grpSpPr bwMode="auto">
            <a:xfrm>
              <a:off x="558" y="1906"/>
              <a:ext cx="291" cy="97"/>
              <a:chOff x="3061" y="928"/>
              <a:chExt cx="291" cy="97"/>
            </a:xfrm>
          </p:grpSpPr>
          <p:sp>
            <p:nvSpPr>
              <p:cNvPr id="31770" name="Oval 77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1" name="Rectangle 78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767" name="Group 79"/>
            <p:cNvGrpSpPr>
              <a:grpSpLocks/>
            </p:cNvGrpSpPr>
            <p:nvPr/>
          </p:nvGrpSpPr>
          <p:grpSpPr bwMode="auto">
            <a:xfrm>
              <a:off x="2517" y="3249"/>
              <a:ext cx="291" cy="97"/>
              <a:chOff x="3061" y="928"/>
              <a:chExt cx="291" cy="97"/>
            </a:xfrm>
          </p:grpSpPr>
          <p:sp>
            <p:nvSpPr>
              <p:cNvPr id="31768" name="Oval 80"/>
              <p:cNvSpPr>
                <a:spLocks noChangeArrowheads="1"/>
              </p:cNvSpPr>
              <p:nvPr/>
            </p:nvSpPr>
            <p:spPr bwMode="auto">
              <a:xfrm>
                <a:off x="3061" y="962"/>
                <a:ext cx="28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69" name="Rectangle 81"/>
              <p:cNvSpPr>
                <a:spLocks noChangeArrowheads="1"/>
              </p:cNvSpPr>
              <p:nvPr/>
            </p:nvSpPr>
            <p:spPr bwMode="auto">
              <a:xfrm>
                <a:off x="3134" y="928"/>
                <a:ext cx="218" cy="9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1756" name="Text Box 82"/>
          <p:cNvSpPr txBox="1">
            <a:spLocks noChangeArrowheads="1"/>
          </p:cNvSpPr>
          <p:nvPr/>
        </p:nvSpPr>
        <p:spPr bwMode="auto">
          <a:xfrm>
            <a:off x="5905500" y="6553200"/>
            <a:ext cx="3238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99FF"/>
                </a:solidFill>
              </a:rPr>
              <a:t>slide adapted from: Dragomir Radev</a:t>
            </a:r>
          </a:p>
        </p:txBody>
      </p:sp>
    </p:spTree>
    <p:extLst>
      <p:ext uri="{BB962C8B-B14F-4D97-AF65-F5344CB8AC3E}">
        <p14:creationId xmlns:p14="http://schemas.microsoft.com/office/powerpoint/2010/main" val="367586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3" name="Group 4"/>
          <p:cNvGrpSpPr>
            <a:grpSpLocks/>
          </p:cNvGrpSpPr>
          <p:nvPr/>
        </p:nvGrpSpPr>
        <p:grpSpPr bwMode="auto">
          <a:xfrm>
            <a:off x="914400" y="2057400"/>
            <a:ext cx="4343400" cy="3276600"/>
            <a:chOff x="720" y="768"/>
            <a:chExt cx="2736" cy="2064"/>
          </a:xfrm>
        </p:grpSpPr>
        <p:sp>
          <p:nvSpPr>
            <p:cNvPr id="32782" name="Oval 5"/>
            <p:cNvSpPr>
              <a:spLocks noChangeArrowheads="1"/>
            </p:cNvSpPr>
            <p:nvPr/>
          </p:nvSpPr>
          <p:spPr bwMode="auto">
            <a:xfrm>
              <a:off x="864" y="76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1</a:t>
              </a:r>
            </a:p>
          </p:txBody>
        </p:sp>
        <p:sp>
          <p:nvSpPr>
            <p:cNvPr id="32783" name="Oval 6"/>
            <p:cNvSpPr>
              <a:spLocks noChangeArrowheads="1"/>
            </p:cNvSpPr>
            <p:nvPr/>
          </p:nvSpPr>
          <p:spPr bwMode="auto">
            <a:xfrm>
              <a:off x="720" y="153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2</a:t>
              </a:r>
            </a:p>
          </p:txBody>
        </p:sp>
        <p:sp>
          <p:nvSpPr>
            <p:cNvPr id="32784" name="Oval 7"/>
            <p:cNvSpPr>
              <a:spLocks noChangeArrowheads="1"/>
            </p:cNvSpPr>
            <p:nvPr/>
          </p:nvSpPr>
          <p:spPr bwMode="auto">
            <a:xfrm>
              <a:off x="1104" y="2448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3</a:t>
              </a:r>
            </a:p>
          </p:txBody>
        </p:sp>
        <p:sp>
          <p:nvSpPr>
            <p:cNvPr id="32785" name="Oval 8"/>
            <p:cNvSpPr>
              <a:spLocks noChangeArrowheads="1"/>
            </p:cNvSpPr>
            <p:nvPr/>
          </p:nvSpPr>
          <p:spPr bwMode="auto">
            <a:xfrm>
              <a:off x="2352" y="2544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4</a:t>
              </a:r>
            </a:p>
          </p:txBody>
        </p:sp>
        <p:sp>
          <p:nvSpPr>
            <p:cNvPr id="32786" name="Oval 9"/>
            <p:cNvSpPr>
              <a:spLocks noChangeArrowheads="1"/>
            </p:cNvSpPr>
            <p:nvPr/>
          </p:nvSpPr>
          <p:spPr bwMode="auto">
            <a:xfrm>
              <a:off x="3168" y="20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5</a:t>
              </a:r>
            </a:p>
          </p:txBody>
        </p:sp>
        <p:sp>
          <p:nvSpPr>
            <p:cNvPr id="32787" name="Oval 10"/>
            <p:cNvSpPr>
              <a:spLocks noChangeArrowheads="1"/>
            </p:cNvSpPr>
            <p:nvPr/>
          </p:nvSpPr>
          <p:spPr bwMode="auto">
            <a:xfrm>
              <a:off x="1920" y="168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7</a:t>
              </a:r>
            </a:p>
          </p:txBody>
        </p:sp>
        <p:sp>
          <p:nvSpPr>
            <p:cNvPr id="32788" name="Oval 11"/>
            <p:cNvSpPr>
              <a:spLocks noChangeArrowheads="1"/>
            </p:cNvSpPr>
            <p:nvPr/>
          </p:nvSpPr>
          <p:spPr bwMode="auto">
            <a:xfrm>
              <a:off x="1872" y="8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6</a:t>
              </a:r>
            </a:p>
          </p:txBody>
        </p:sp>
        <p:sp>
          <p:nvSpPr>
            <p:cNvPr id="32789" name="Oval 12"/>
            <p:cNvSpPr>
              <a:spLocks noChangeArrowheads="1"/>
            </p:cNvSpPr>
            <p:nvPr/>
          </p:nvSpPr>
          <p:spPr bwMode="auto">
            <a:xfrm>
              <a:off x="3024" y="816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/>
                <a:t>8</a:t>
              </a:r>
            </a:p>
          </p:txBody>
        </p:sp>
        <p:sp>
          <p:nvSpPr>
            <p:cNvPr id="32790" name="Line 13"/>
            <p:cNvSpPr>
              <a:spLocks noChangeShapeType="1"/>
            </p:cNvSpPr>
            <p:nvPr/>
          </p:nvSpPr>
          <p:spPr bwMode="auto">
            <a:xfrm>
              <a:off x="1104" y="1008"/>
              <a:ext cx="864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Line 14"/>
            <p:cNvSpPr>
              <a:spLocks noChangeShapeType="1"/>
            </p:cNvSpPr>
            <p:nvPr/>
          </p:nvSpPr>
          <p:spPr bwMode="auto">
            <a:xfrm>
              <a:off x="1008" y="1728"/>
              <a:ext cx="86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2" name="Line 15"/>
            <p:cNvSpPr>
              <a:spLocks noChangeShapeType="1"/>
            </p:cNvSpPr>
            <p:nvPr/>
          </p:nvSpPr>
          <p:spPr bwMode="auto">
            <a:xfrm flipH="1" flipV="1">
              <a:off x="912" y="1824"/>
              <a:ext cx="24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3" name="Line 16"/>
            <p:cNvSpPr>
              <a:spLocks noChangeShapeType="1"/>
            </p:cNvSpPr>
            <p:nvPr/>
          </p:nvSpPr>
          <p:spPr bwMode="auto">
            <a:xfrm flipV="1">
              <a:off x="1392" y="2208"/>
              <a:ext cx="17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4" name="Line 17"/>
            <p:cNvSpPr>
              <a:spLocks noChangeShapeType="1"/>
            </p:cNvSpPr>
            <p:nvPr/>
          </p:nvSpPr>
          <p:spPr bwMode="auto">
            <a:xfrm flipH="1" flipV="1">
              <a:off x="1440" y="2640"/>
              <a:ext cx="8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5" name="Line 18"/>
            <p:cNvSpPr>
              <a:spLocks noChangeShapeType="1"/>
            </p:cNvSpPr>
            <p:nvPr/>
          </p:nvSpPr>
          <p:spPr bwMode="auto">
            <a:xfrm flipH="1">
              <a:off x="2640" y="2304"/>
              <a:ext cx="57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6" name="Line 19"/>
            <p:cNvSpPr>
              <a:spLocks noChangeShapeType="1"/>
            </p:cNvSpPr>
            <p:nvPr/>
          </p:nvSpPr>
          <p:spPr bwMode="auto">
            <a:xfrm flipH="1" flipV="1">
              <a:off x="2112" y="1056"/>
              <a:ext cx="1104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7" name="Line 20"/>
            <p:cNvSpPr>
              <a:spLocks noChangeShapeType="1"/>
            </p:cNvSpPr>
            <p:nvPr/>
          </p:nvSpPr>
          <p:spPr bwMode="auto">
            <a:xfrm flipH="1" flipV="1">
              <a:off x="2208" y="1872"/>
              <a:ext cx="91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8" name="Line 21"/>
            <p:cNvSpPr>
              <a:spLocks noChangeShapeType="1"/>
            </p:cNvSpPr>
            <p:nvPr/>
          </p:nvSpPr>
          <p:spPr bwMode="auto">
            <a:xfrm flipH="1" flipV="1">
              <a:off x="3168" y="1152"/>
              <a:ext cx="144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99" name="Line 22"/>
            <p:cNvSpPr>
              <a:spLocks noChangeShapeType="1"/>
            </p:cNvSpPr>
            <p:nvPr/>
          </p:nvSpPr>
          <p:spPr bwMode="auto">
            <a:xfrm>
              <a:off x="2016" y="1104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0" name="Line 23"/>
            <p:cNvSpPr>
              <a:spLocks noChangeShapeType="1"/>
            </p:cNvSpPr>
            <p:nvPr/>
          </p:nvSpPr>
          <p:spPr bwMode="auto">
            <a:xfrm>
              <a:off x="2208" y="96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32801" name="AutoShape 24"/>
            <p:cNvCxnSpPr>
              <a:cxnSpLocks noChangeShapeType="1"/>
              <a:stCxn id="32782" idx="7"/>
              <a:endCxn id="32789" idx="1"/>
            </p:cNvCxnSpPr>
            <p:nvPr/>
          </p:nvCxnSpPr>
          <p:spPr bwMode="auto">
            <a:xfrm rot="5400000" flipV="1">
              <a:off x="2064" y="-144"/>
              <a:ext cx="48" cy="1956"/>
            </a:xfrm>
            <a:prstGeom prst="curvedConnector3">
              <a:avLst>
                <a:gd name="adj1" fmla="val -38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867400" y="962025"/>
            <a:ext cx="3124200" cy="1801813"/>
            <a:chOff x="3696" y="606"/>
            <a:chExt cx="1968" cy="1135"/>
          </a:xfrm>
        </p:grpSpPr>
        <p:graphicFrame>
          <p:nvGraphicFramePr>
            <p:cNvPr id="32772" name="Object 4"/>
            <p:cNvGraphicFramePr>
              <a:graphicFrameLocks noChangeAspect="1"/>
            </p:cNvGraphicFramePr>
            <p:nvPr/>
          </p:nvGraphicFramePr>
          <p:xfrm>
            <a:off x="3696" y="606"/>
            <a:ext cx="1968" cy="1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424" name="Chart" r:id="rId3" imgW="4686424" imgH="2705183" progId="Excel.Chart.8">
                    <p:embed/>
                  </p:oleObj>
                </mc:Choice>
                <mc:Fallback>
                  <p:oleObj name="Chart" r:id="rId3" imgW="4686424" imgH="2705183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606"/>
                          <a:ext cx="1968" cy="1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1" name="Text Box 27"/>
            <p:cNvSpPr txBox="1">
              <a:spLocks noChangeArrowheads="1"/>
            </p:cNvSpPr>
            <p:nvPr/>
          </p:nvSpPr>
          <p:spPr bwMode="auto">
            <a:xfrm>
              <a:off x="5184" y="720"/>
              <a:ext cx="3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>
                  <a:latin typeface="Times New Roman" charset="0"/>
                </a:rPr>
                <a:t>t=0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867400" y="2786063"/>
            <a:ext cx="3124200" cy="1803400"/>
            <a:chOff x="3696" y="1755"/>
            <a:chExt cx="1968" cy="1136"/>
          </a:xfrm>
        </p:grpSpPr>
        <p:graphicFrame>
          <p:nvGraphicFramePr>
            <p:cNvPr id="32771" name="Object 3"/>
            <p:cNvGraphicFramePr>
              <a:graphicFrameLocks noChangeAspect="1"/>
            </p:cNvGraphicFramePr>
            <p:nvPr/>
          </p:nvGraphicFramePr>
          <p:xfrm>
            <a:off x="3696" y="1755"/>
            <a:ext cx="1968" cy="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425" name="Chart" r:id="rId5" imgW="4686424" imgH="2705183" progId="Excel.Chart.8">
                    <p:embed/>
                  </p:oleObj>
                </mc:Choice>
                <mc:Fallback>
                  <p:oleObj name="Chart" r:id="rId5" imgW="4686424" imgH="2705183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1755"/>
                          <a:ext cx="1968" cy="1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80" name="Text Box 30"/>
            <p:cNvSpPr txBox="1">
              <a:spLocks noChangeArrowheads="1"/>
            </p:cNvSpPr>
            <p:nvPr/>
          </p:nvSpPr>
          <p:spPr bwMode="auto">
            <a:xfrm>
              <a:off x="5232" y="1872"/>
              <a:ext cx="3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>
                  <a:latin typeface="Times New Roman" charset="0"/>
                </a:rPr>
                <a:t>t=1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5867400" y="4630738"/>
            <a:ext cx="3086100" cy="1782762"/>
            <a:chOff x="3696" y="2917"/>
            <a:chExt cx="1944" cy="1123"/>
          </a:xfrm>
        </p:grpSpPr>
        <p:graphicFrame>
          <p:nvGraphicFramePr>
            <p:cNvPr id="32770" name="Object 2"/>
            <p:cNvGraphicFramePr>
              <a:graphicFrameLocks noChangeAspect="1"/>
            </p:cNvGraphicFramePr>
            <p:nvPr/>
          </p:nvGraphicFramePr>
          <p:xfrm>
            <a:off x="3696" y="2917"/>
            <a:ext cx="1944" cy="11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426" name="Chart" r:id="rId8" imgW="4686424" imgH="2705183" progId="Excel.Chart.8">
                    <p:embed/>
                  </p:oleObj>
                </mc:Choice>
                <mc:Fallback>
                  <p:oleObj name="Chart" r:id="rId8" imgW="4686424" imgH="2705183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6" y="2917"/>
                          <a:ext cx="1944" cy="11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79" name="Text Box 33"/>
            <p:cNvSpPr txBox="1">
              <a:spLocks noChangeArrowheads="1"/>
            </p:cNvSpPr>
            <p:nvPr/>
          </p:nvSpPr>
          <p:spPr bwMode="auto">
            <a:xfrm>
              <a:off x="5088" y="3024"/>
              <a:ext cx="4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>
                  <a:latin typeface="Times New Roman" charset="0"/>
                </a:rPr>
                <a:t>t=10</a:t>
              </a:r>
            </a:p>
          </p:txBody>
        </p:sp>
      </p:grpSp>
      <p:sp>
        <p:nvSpPr>
          <p:cNvPr id="32778" name="Text Box 34"/>
          <p:cNvSpPr txBox="1">
            <a:spLocks noChangeArrowheads="1"/>
          </p:cNvSpPr>
          <p:nvPr/>
        </p:nvSpPr>
        <p:spPr bwMode="auto">
          <a:xfrm>
            <a:off x="6632575" y="6553200"/>
            <a:ext cx="2511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99FF"/>
                </a:solidFill>
              </a:rPr>
              <a:t>slide from: Dragomir Radev</a:t>
            </a:r>
          </a:p>
        </p:txBody>
      </p:sp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911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example: probable location of random walker after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10 steps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26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4648200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5170488" y="1431925"/>
            <a:ext cx="2749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</a:rPr>
              <a:t>GUESS PageRank demo</a:t>
            </a: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Quiz Q: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0725" name="Content Placeholder 2"/>
          <p:cNvSpPr>
            <a:spLocks noGrp="1"/>
          </p:cNvSpPr>
          <p:nvPr>
            <p:ph idx="1"/>
          </p:nvPr>
        </p:nvSpPr>
        <p:spPr>
          <a:xfrm>
            <a:off x="4876800" y="1066800"/>
            <a:ext cx="4038600" cy="5334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What happens to the relative PageRank scores of the nodes as you increase the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teleportation probability?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they equalize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they diverge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they are unchanged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618067" y="5638800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</a:t>
            </a:r>
            <a:r>
              <a:rPr lang="en-US" dirty="0" smtClean="0">
                <a:hlinkClick r:id="rId4"/>
              </a:rPr>
              <a:t>/www.ladamic.com/</a:t>
            </a:r>
            <a:r>
              <a:rPr lang="en-US" dirty="0">
                <a:hlinkClick r:id="rId4"/>
              </a:rPr>
              <a:t>netlearn/GUESS/</a:t>
            </a:r>
            <a:r>
              <a:rPr lang="en-US" dirty="0" smtClean="0">
                <a:hlinkClick r:id="rId4"/>
              </a:rPr>
              <a:t>pagerank.html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2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wrap up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Centrality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many measures: degree, betweenness, closeness, </a:t>
            </a:r>
            <a:r>
              <a:rPr lang="en-US" dirty="0" smtClean="0">
                <a:latin typeface="Arial" charset="0"/>
                <a:ea typeface="ＭＳ Ｐゴシック" charset="0"/>
              </a:rPr>
              <a:t>eigenvector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may be unevenly distributed</a:t>
            </a:r>
          </a:p>
          <a:p>
            <a:pPr lvl="2"/>
            <a:r>
              <a:rPr lang="en-US" dirty="0">
                <a:latin typeface="Arial" charset="0"/>
                <a:ea typeface="ＭＳ Ｐゴシック" charset="0"/>
              </a:rPr>
              <a:t>measure via </a:t>
            </a:r>
            <a:r>
              <a:rPr lang="en-US" dirty="0" smtClean="0">
                <a:latin typeface="Arial" charset="0"/>
                <a:ea typeface="ＭＳ Ｐゴシック" charset="0"/>
              </a:rPr>
              <a:t>distributions and centralization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</a:rPr>
              <a:t>in directed networks</a:t>
            </a:r>
          </a:p>
          <a:p>
            <a:pPr lvl="2"/>
            <a:r>
              <a:rPr lang="en-US" dirty="0" smtClean="0">
                <a:latin typeface="Arial" charset="0"/>
                <a:ea typeface="ＭＳ Ｐゴシック" charset="0"/>
              </a:rPr>
              <a:t>indegree, outdegree, PageRank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Arial" charset="0"/>
                <a:ea typeface="ＭＳ Ｐゴシック" charset="0"/>
              </a:rPr>
              <a:t>consequences</a:t>
            </a:r>
            <a:r>
              <a:rPr lang="en-US" dirty="0">
                <a:latin typeface="Arial" charset="0"/>
                <a:ea typeface="ＭＳ Ｐゴシック" charset="0"/>
              </a:rPr>
              <a:t>:</a:t>
            </a:r>
          </a:p>
          <a:p>
            <a:pPr lvl="2"/>
            <a:r>
              <a:rPr lang="en-US" dirty="0" smtClean="0">
                <a:latin typeface="Arial" charset="0"/>
                <a:ea typeface="ＭＳ Ｐゴシック" charset="0"/>
              </a:rPr>
              <a:t>benefits </a:t>
            </a:r>
            <a:r>
              <a:rPr lang="en-US" dirty="0">
                <a:latin typeface="Arial" charset="0"/>
                <a:ea typeface="ＭＳ Ｐゴシック" charset="0"/>
              </a:rPr>
              <a:t>&amp; risks (Baker &amp; Faulkner</a:t>
            </a:r>
            <a:r>
              <a:rPr lang="en-US" dirty="0" smtClean="0">
                <a:latin typeface="Arial" charset="0"/>
                <a:ea typeface="ＭＳ Ｐゴシック" charset="0"/>
              </a:rPr>
              <a:t>)</a:t>
            </a:r>
          </a:p>
          <a:p>
            <a:pPr lvl="2"/>
            <a:r>
              <a:rPr lang="en-US" dirty="0" smtClean="0">
                <a:latin typeface="Arial" charset="0"/>
                <a:ea typeface="ＭＳ Ｐゴシック" charset="0"/>
              </a:rPr>
              <a:t>information flow &amp; productivity (Aral &amp; Van </a:t>
            </a:r>
            <a:r>
              <a:rPr lang="en-US" dirty="0" err="1" smtClean="0">
                <a:latin typeface="Arial" charset="0"/>
                <a:ea typeface="ＭＳ Ｐゴシック" charset="0"/>
              </a:rPr>
              <a:t>Alstyne</a:t>
            </a:r>
            <a:r>
              <a:rPr lang="en-US" dirty="0" smtClean="0">
                <a:latin typeface="Arial" charset="0"/>
                <a:ea typeface="ＭＳ Ｐゴシック" charset="0"/>
              </a:rPr>
              <a:t>)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3"/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03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66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93761</TotalTime>
  <Words>632</Words>
  <Application>Microsoft Macintosh PowerPoint</Application>
  <PresentationFormat>On-screen Show (4:3)</PresentationFormat>
  <Paragraphs>116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Perception</vt:lpstr>
      <vt:lpstr>Equation</vt:lpstr>
      <vt:lpstr>Chart</vt:lpstr>
      <vt:lpstr>Closeness and Lada's fb network</vt:lpstr>
      <vt:lpstr>Eigenvector centrality</vt:lpstr>
      <vt:lpstr>PowerPoint Presentation</vt:lpstr>
      <vt:lpstr>PowerPoint Presentation</vt:lpstr>
      <vt:lpstr>PowerPoint Presentation</vt:lpstr>
      <vt:lpstr>PowerPoint Presentation</vt:lpstr>
      <vt:lpstr> Centrality in directed networks</vt:lpstr>
      <vt:lpstr>Betweenness centrality in directed networks</vt:lpstr>
      <vt:lpstr>Directed geodesics</vt:lpstr>
      <vt:lpstr>Directed closeness centrality</vt:lpstr>
      <vt:lpstr>Eigenvector centrality in directed networks</vt:lpstr>
      <vt:lpstr>Ranking pages by tracking a drunk</vt:lpstr>
      <vt:lpstr>Trapping a drunk</vt:lpstr>
      <vt:lpstr>Ingenuity of the PageRank algorithm</vt:lpstr>
      <vt:lpstr>example: probable location of random walker after 1 step</vt:lpstr>
      <vt:lpstr>example: probable location of random walker after 10 steps</vt:lpstr>
      <vt:lpstr>Quiz Q:</vt:lpstr>
      <vt:lpstr>wrap 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Part</dc:title>
  <dc:creator>Liuling Gong</dc:creator>
  <cp:lastModifiedBy>Lada Adamic</cp:lastModifiedBy>
  <cp:revision>500</cp:revision>
  <dcterms:created xsi:type="dcterms:W3CDTF">2011-08-16T20:04:24Z</dcterms:created>
  <dcterms:modified xsi:type="dcterms:W3CDTF">2012-09-16T22:14:42Z</dcterms:modified>
</cp:coreProperties>
</file>