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42"/>
  </p:notesMasterIdLst>
  <p:sldIdLst>
    <p:sldId id="256" r:id="rId2"/>
    <p:sldId id="405" r:id="rId3"/>
    <p:sldId id="409" r:id="rId4"/>
    <p:sldId id="410" r:id="rId5"/>
    <p:sldId id="406" r:id="rId6"/>
    <p:sldId id="407" r:id="rId7"/>
    <p:sldId id="412" r:id="rId8"/>
    <p:sldId id="411" r:id="rId9"/>
    <p:sldId id="416" r:id="rId10"/>
    <p:sldId id="422" r:id="rId11"/>
    <p:sldId id="413" r:id="rId12"/>
    <p:sldId id="419" r:id="rId13"/>
    <p:sldId id="423" r:id="rId14"/>
    <p:sldId id="421" r:id="rId15"/>
    <p:sldId id="350" r:id="rId16"/>
    <p:sldId id="351" r:id="rId17"/>
    <p:sldId id="352" r:id="rId18"/>
    <p:sldId id="353" r:id="rId19"/>
    <p:sldId id="354" r:id="rId20"/>
    <p:sldId id="355" r:id="rId21"/>
    <p:sldId id="424" r:id="rId22"/>
    <p:sldId id="356" r:id="rId23"/>
    <p:sldId id="425" r:id="rId24"/>
    <p:sldId id="426" r:id="rId25"/>
    <p:sldId id="357" r:id="rId26"/>
    <p:sldId id="358" r:id="rId27"/>
    <p:sldId id="429" r:id="rId28"/>
    <p:sldId id="430" r:id="rId29"/>
    <p:sldId id="431" r:id="rId30"/>
    <p:sldId id="432" r:id="rId31"/>
    <p:sldId id="433" r:id="rId32"/>
    <p:sldId id="359" r:id="rId33"/>
    <p:sldId id="427" r:id="rId34"/>
    <p:sldId id="428" r:id="rId35"/>
    <p:sldId id="365" r:id="rId36"/>
    <p:sldId id="435" r:id="rId37"/>
    <p:sldId id="366" r:id="rId38"/>
    <p:sldId id="367" r:id="rId39"/>
    <p:sldId id="368" r:id="rId40"/>
    <p:sldId id="43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CC"/>
    <a:srgbClr val="660066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280" y="-10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43E8-58E9-4667-BD47-71334B0A527F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9187-408E-4EE0-9C6C-584AB55754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10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6096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rgbClr val="1E4649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481944"/>
            <a:ext cx="2133600" cy="365125"/>
          </a:xfrm>
          <a:prstGeom prst="rect">
            <a:avLst/>
          </a:prstGeom>
        </p:spPr>
        <p:txBody>
          <a:bodyPr/>
          <a:lstStyle/>
          <a:p>
            <a:fld id="{54FFFC1F-4B1C-4352-8C95-F29F96FA55E7}" type="datetimeFigureOut">
              <a:rPr lang="en-US" smtClean="0"/>
              <a:pPr/>
              <a:t>9/16/12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914400"/>
          </a:xfrm>
          <a:prstGeom prst="rect">
            <a:avLst/>
          </a:prstGeom>
          <a:solidFill>
            <a:srgbClr val="1E4649"/>
          </a:solidFill>
        </p:spPr>
        <p:txBody>
          <a:bodyPr vert="horz" lIns="457200" tIns="45720" rIns="27432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0"/>
            <a:ext cx="76200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 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 Third level</a:t>
            </a:r>
          </a:p>
          <a:p>
            <a:pPr lvl="3"/>
            <a:r>
              <a:rPr lang="en-US" dirty="0" smtClean="0"/>
              <a:t> Fourth level</a:t>
            </a:r>
          </a:p>
          <a:p>
            <a:pPr lvl="4"/>
            <a:r>
              <a:rPr lang="en-US" dirty="0" smtClean="0"/>
              <a:t> 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30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0080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4A96E95-58D8-45E5-9798-92713E37827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</p:sldLayoutIdLst>
  <p:txStyles>
    <p:titleStyle>
      <a:lvl1pPr marL="0" indent="0"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rgbClr val="660066"/>
        </a:buClr>
        <a:buFont typeface="Wingdings 2" pitchFamily="18" charset="2"/>
        <a:buChar char="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2">
            <a:lumMod val="60000"/>
            <a:lumOff val="4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bg1">
            <a:lumMod val="50000"/>
          </a:schemeClr>
        </a:buClr>
        <a:buFont typeface="Wingdings 2" pitchFamily="18" charset="2"/>
        <a:buChar char="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9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2.emf"/><Relationship Id="rId3" Type="http://schemas.openxmlformats.org/officeDocument/2006/relationships/image" Target="../media/image2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7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27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28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4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4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35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3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37.emf"/><Relationship Id="rId5" Type="http://schemas.openxmlformats.org/officeDocument/2006/relationships/image" Target="../media/image38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743200"/>
            <a:ext cx="6858000" cy="1447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SNA 3A: Centrality</a:t>
            </a:r>
            <a:endParaRPr lang="en-US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67200"/>
            <a:ext cx="6858000" cy="685800"/>
          </a:xfrm>
        </p:spPr>
        <p:txBody>
          <a:bodyPr>
            <a:normAutofit/>
          </a:bodyPr>
          <a:lstStyle/>
          <a:p>
            <a:pPr algn="ctr"/>
            <a:r>
              <a:rPr lang="en-US" sz="2600" dirty="0" smtClean="0"/>
              <a:t>Lada Adamic</a:t>
            </a:r>
          </a:p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0" y="5105400"/>
            <a:ext cx="2921000" cy="1397000"/>
          </a:xfrm>
          <a:prstGeom prst="rect">
            <a:avLst/>
          </a:prstGeom>
          <a:ln>
            <a:solidFill>
              <a:srgbClr val="4F81BD"/>
            </a:solidFill>
          </a:ln>
        </p:spPr>
      </p:pic>
      <p:pic>
        <p:nvPicPr>
          <p:cNvPr id="6" name="Picture 5" descr="courselogo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04800"/>
            <a:ext cx="2590800" cy="23890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109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90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35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209800"/>
            <a:ext cx="2184400" cy="18161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2400" y="381000"/>
            <a:ext cx="8913813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is counting the edges enough?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2676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3124200" y="152400"/>
            <a:ext cx="3388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solidFill>
                  <a:srgbClr val="000099"/>
                </a:solidFill>
              </a:rPr>
              <a:t>Stanford Social </a:t>
            </a:r>
            <a:r>
              <a:rPr lang="en-US" dirty="0" smtClean="0">
                <a:solidFill>
                  <a:srgbClr val="000099"/>
                </a:solidFill>
              </a:rPr>
              <a:t>Web (ca. 1999)</a:t>
            </a:r>
            <a:endParaRPr lang="en-US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1643372"/>
              </p:ext>
            </p:extLst>
          </p:nvPr>
        </p:nvGraphicFramePr>
        <p:xfrm>
          <a:off x="1143000" y="838200"/>
          <a:ext cx="7088463" cy="5029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Image" r:id="rId3" imgW="10979174" imgH="7789622" progId="">
                  <p:embed/>
                </p:oleObj>
              </mc:Choice>
              <mc:Fallback>
                <p:oleObj name="Image" r:id="rId3" imgW="10979174" imgH="77896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838200"/>
                        <a:ext cx="7088463" cy="5029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33600" y="6172200"/>
            <a:ext cx="513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of personal homepages at Stanford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355314"/>
      </p:ext>
    </p:extLst>
  </p:cSld>
  <p:clrMapOvr>
    <a:masterClrMapping/>
  </p:clrMapOvr>
  <p:transition xmlns:p14="http://schemas.microsoft.com/office/powerpoint/2010/main" advTm="38480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8" descr="xyi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91135"/>
            <a:ext cx="16383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9" descr="xyout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891135"/>
            <a:ext cx="152400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0" descr="xyclos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348335"/>
            <a:ext cx="1879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1" descr="xybet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14935"/>
            <a:ext cx="16637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Box 12"/>
          <p:cNvSpPr txBox="1">
            <a:spLocks noChangeArrowheads="1"/>
          </p:cNvSpPr>
          <p:nvPr/>
        </p:nvSpPr>
        <p:spPr bwMode="auto">
          <a:xfrm>
            <a:off x="685800" y="4491335"/>
            <a:ext cx="13825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indegree</a:t>
            </a:r>
          </a:p>
        </p:txBody>
      </p:sp>
      <p:sp>
        <p:nvSpPr>
          <p:cNvPr id="19464" name="TextBox 13"/>
          <p:cNvSpPr txBox="1">
            <a:spLocks noChangeArrowheads="1"/>
          </p:cNvSpPr>
          <p:nvPr/>
        </p:nvSpPr>
        <p:spPr bwMode="auto">
          <a:xfrm>
            <a:off x="838200" y="1295400"/>
            <a:ext cx="7696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In each of the following networks, X has higher centrality than Y according </a:t>
            </a:r>
            <a:r>
              <a:rPr lang="en-US" dirty="0" smtClean="0"/>
              <a:t>to a </a:t>
            </a:r>
            <a:r>
              <a:rPr lang="en-US" dirty="0"/>
              <a:t>particular measure</a:t>
            </a:r>
          </a:p>
        </p:txBody>
      </p:sp>
      <p:sp>
        <p:nvSpPr>
          <p:cNvPr id="19465" name="TextBox 14"/>
          <p:cNvSpPr txBox="1">
            <a:spLocks noChangeArrowheads="1"/>
          </p:cNvSpPr>
          <p:nvPr/>
        </p:nvSpPr>
        <p:spPr bwMode="auto">
          <a:xfrm>
            <a:off x="2819400" y="4491335"/>
            <a:ext cx="1570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outdegree</a:t>
            </a:r>
          </a:p>
        </p:txBody>
      </p:sp>
      <p:sp>
        <p:nvSpPr>
          <p:cNvPr id="19466" name="TextBox 15"/>
          <p:cNvSpPr txBox="1">
            <a:spLocks noChangeArrowheads="1"/>
          </p:cNvSpPr>
          <p:nvPr/>
        </p:nvSpPr>
        <p:spPr bwMode="auto">
          <a:xfrm>
            <a:off x="4724400" y="4491335"/>
            <a:ext cx="19984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betweenness</a:t>
            </a:r>
          </a:p>
        </p:txBody>
      </p:sp>
      <p:sp>
        <p:nvSpPr>
          <p:cNvPr id="19467" name="TextBox 16"/>
          <p:cNvSpPr txBox="1">
            <a:spLocks noChangeArrowheads="1"/>
          </p:cNvSpPr>
          <p:nvPr/>
        </p:nvSpPr>
        <p:spPr bwMode="auto">
          <a:xfrm>
            <a:off x="6934200" y="4491335"/>
            <a:ext cx="155328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/>
              <a:t>closeness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different notions of centrality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0965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8" descr="xyi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209800"/>
            <a:ext cx="349714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review: indegree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457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0"/>
            <a:ext cx="793397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19800" y="4495800"/>
            <a:ext cx="289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trade in petroleum and petroleum products, 1998</a:t>
            </a:r>
            <a:r>
              <a:rPr lang="en-US" dirty="0"/>
              <a:t>, source: NBER-United Nations Trade Data</a:t>
            </a:r>
          </a:p>
        </p:txBody>
      </p:sp>
    </p:spTree>
    <p:extLst>
      <p:ext uri="{BB962C8B-B14F-4D97-AF65-F5344CB8AC3E}">
        <p14:creationId xmlns:p14="http://schemas.microsoft.com/office/powerpoint/2010/main" val="2222349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Quiz Q: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Which countries have high indegree (import petroleum and petroleum products from many others)</a:t>
            </a:r>
          </a:p>
          <a:p>
            <a:pPr lvl="1"/>
            <a:r>
              <a:rPr lang="en-US" dirty="0" smtClean="0"/>
              <a:t>Saudi Arabia</a:t>
            </a:r>
          </a:p>
          <a:p>
            <a:pPr lvl="1"/>
            <a:r>
              <a:rPr lang="en-US" dirty="0" smtClean="0"/>
              <a:t>Japan</a:t>
            </a:r>
          </a:p>
          <a:p>
            <a:pPr lvl="1"/>
            <a:r>
              <a:rPr lang="en-US" dirty="0" smtClean="0"/>
              <a:t>Iraq</a:t>
            </a:r>
          </a:p>
          <a:p>
            <a:pPr lvl="1"/>
            <a:r>
              <a:rPr lang="en-US" dirty="0" smtClean="0"/>
              <a:t>USA</a:t>
            </a:r>
          </a:p>
          <a:p>
            <a:pPr lvl="1"/>
            <a:r>
              <a:rPr lang="en-US" dirty="0" smtClean="0"/>
              <a:t>Venezuela</a:t>
            </a:r>
          </a:p>
        </p:txBody>
      </p:sp>
    </p:spTree>
    <p:extLst>
      <p:ext uri="{BB962C8B-B14F-4D97-AF65-F5344CB8AC3E}">
        <p14:creationId xmlns:p14="http://schemas.microsoft.com/office/powerpoint/2010/main" val="1669073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review: outdegree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9" descr="xyou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133600"/>
            <a:ext cx="3200400" cy="277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3998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il1998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4" t="41975" r="32126" b="43457"/>
          <a:stretch/>
        </p:blipFill>
        <p:spPr>
          <a:xfrm>
            <a:off x="-1371600" y="-913805"/>
            <a:ext cx="11328400" cy="77718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29400" y="4953000"/>
            <a:ext cx="289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trade in petroleum and petroleum products, 1998</a:t>
            </a:r>
            <a:r>
              <a:rPr lang="en-US" dirty="0"/>
              <a:t>, source: NBER-United Nations Trade Data</a:t>
            </a:r>
          </a:p>
        </p:txBody>
      </p:sp>
    </p:spTree>
    <p:extLst>
      <p:ext uri="{BB962C8B-B14F-4D97-AF65-F5344CB8AC3E}">
        <p14:creationId xmlns:p14="http://schemas.microsoft.com/office/powerpoint/2010/main" val="249997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Quiz Q: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Which country has low outdegree but exports a significant quantity (thickness of the edges represents $$ value of export) of petroleum products</a:t>
            </a:r>
          </a:p>
          <a:p>
            <a:pPr lvl="1"/>
            <a:r>
              <a:rPr lang="en-US" dirty="0" smtClean="0"/>
              <a:t>Saudi Arabia</a:t>
            </a:r>
          </a:p>
          <a:p>
            <a:pPr lvl="1"/>
            <a:r>
              <a:rPr lang="en-US" dirty="0" smtClean="0"/>
              <a:t>Japan</a:t>
            </a:r>
          </a:p>
          <a:p>
            <a:pPr lvl="1"/>
            <a:r>
              <a:rPr lang="en-US" dirty="0" smtClean="0"/>
              <a:t>Iraq</a:t>
            </a:r>
          </a:p>
          <a:p>
            <a:pPr lvl="1"/>
            <a:r>
              <a:rPr lang="en-US" dirty="0" smtClean="0"/>
              <a:t>USA</a:t>
            </a:r>
          </a:p>
          <a:p>
            <a:pPr lvl="1"/>
            <a:r>
              <a:rPr lang="en-US" dirty="0" smtClean="0"/>
              <a:t>Venezuela</a:t>
            </a:r>
          </a:p>
        </p:txBody>
      </p:sp>
    </p:spTree>
    <p:extLst>
      <p:ext uri="{BB962C8B-B14F-4D97-AF65-F5344CB8AC3E}">
        <p14:creationId xmlns:p14="http://schemas.microsoft.com/office/powerpoint/2010/main" val="2859607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udeoil1998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66" t="44444" r="40513" b="42223"/>
          <a:stretch/>
        </p:blipFill>
        <p:spPr>
          <a:xfrm>
            <a:off x="-457200" y="-2083839"/>
            <a:ext cx="9067799" cy="99930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62600" y="3429000"/>
            <a:ext cx="2895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trade in </a:t>
            </a:r>
            <a:r>
              <a:rPr lang="en-US" b="1" dirty="0" smtClean="0">
                <a:solidFill>
                  <a:srgbClr val="FF0000"/>
                </a:solidFill>
              </a:rPr>
              <a:t>crude</a:t>
            </a:r>
            <a:r>
              <a:rPr lang="en-US" dirty="0" smtClean="0"/>
              <a:t> petroleum and petroleum products, 1998</a:t>
            </a:r>
            <a:r>
              <a:rPr lang="en-US" dirty="0"/>
              <a:t>, source: NBER-United Nations Trade Data</a:t>
            </a:r>
          </a:p>
        </p:txBody>
      </p:sp>
    </p:spTree>
    <p:extLst>
      <p:ext uri="{BB962C8B-B14F-4D97-AF65-F5344CB8AC3E}">
        <p14:creationId xmlns:p14="http://schemas.microsoft.com/office/powerpoint/2010/main" val="4276530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85800" y="1143000"/>
            <a:ext cx="8001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dirty="0" smtClean="0"/>
              <a:t>Undirected degree, e.g. nodes with more friends are more central.</a:t>
            </a:r>
            <a:endParaRPr lang="en-US" dirty="0"/>
          </a:p>
        </p:txBody>
      </p:sp>
      <p:sp>
        <p:nvSpPr>
          <p:cNvPr id="20484" name="Text Box 2"/>
          <p:cNvSpPr txBox="1">
            <a:spLocks noChangeArrowheads="1"/>
          </p:cNvSpPr>
          <p:nvPr/>
        </p:nvSpPr>
        <p:spPr bwMode="auto">
          <a:xfrm>
            <a:off x="609600" y="4648200"/>
            <a:ext cx="8001000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dirty="0" smtClean="0"/>
              <a:t>Assumption: the connections that your friend has don't matter, it is what they can do directly that does (e.g. go have a beer with you, help you build a deck...)</a:t>
            </a:r>
            <a:endParaRPr lang="en-US" dirty="0">
              <a:ea typeface="ＭＳ Ｐゴシック" charset="0"/>
            </a:endParaRPr>
          </a:p>
        </p:txBody>
      </p:sp>
      <p:pic>
        <p:nvPicPr>
          <p:cNvPr id="20485" name="Pictur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828800"/>
            <a:ext cx="2933700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putting numbers to it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306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8"/>
          <p:cNvSpPr txBox="1">
            <a:spLocks noChangeArrowheads="1"/>
          </p:cNvSpPr>
          <p:nvPr/>
        </p:nvSpPr>
        <p:spPr bwMode="auto">
          <a:xfrm>
            <a:off x="1066800" y="1066800"/>
            <a:ext cx="73096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/>
              <a:t>divide </a:t>
            </a:r>
            <a:r>
              <a:rPr lang="en-US" sz="2800" dirty="0" smtClean="0"/>
              <a:t>degree by </a:t>
            </a:r>
            <a:r>
              <a:rPr lang="en-US" sz="2800" dirty="0"/>
              <a:t>the max. possible, i.e. (N-1)</a:t>
            </a:r>
          </a:p>
        </p:txBody>
      </p:sp>
      <p:grpSp>
        <p:nvGrpSpPr>
          <p:cNvPr id="21508" name="Group 16"/>
          <p:cNvGrpSpPr>
            <a:grpSpLocks/>
          </p:cNvGrpSpPr>
          <p:nvPr/>
        </p:nvGrpSpPr>
        <p:grpSpPr bwMode="auto">
          <a:xfrm>
            <a:off x="1295400" y="5334000"/>
            <a:ext cx="4518025" cy="736600"/>
            <a:chOff x="1295400" y="5334000"/>
            <a:chExt cx="4518412" cy="736600"/>
          </a:xfrm>
        </p:grpSpPr>
        <p:pic>
          <p:nvPicPr>
            <p:cNvPr id="21511" name="Pictur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5400" y="5334000"/>
              <a:ext cx="4518412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1512" name="Straight Connector 13"/>
            <p:cNvCxnSpPr>
              <a:cxnSpLocks noChangeShapeType="1"/>
            </p:cNvCxnSpPr>
            <p:nvPr/>
          </p:nvCxnSpPr>
          <p:spPr bwMode="auto">
            <a:xfrm>
              <a:off x="1905000" y="5715000"/>
              <a:ext cx="533400" cy="158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1509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752600"/>
            <a:ext cx="3200400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05000"/>
            <a:ext cx="29305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normalization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119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381000" y="2133600"/>
            <a:ext cx="861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Freeman</a:t>
            </a:r>
            <a:r>
              <a:rPr lang="ja-JP" altLang="en-US" dirty="0"/>
              <a:t>’</a:t>
            </a:r>
            <a:r>
              <a:rPr lang="en-US" dirty="0"/>
              <a:t>s general formula for centralization (can use other metrics, e.g. </a:t>
            </a:r>
            <a:r>
              <a:rPr lang="en-US" dirty="0" err="1"/>
              <a:t>gini</a:t>
            </a:r>
            <a:r>
              <a:rPr lang="en-US" dirty="0"/>
              <a:t> coefficient or standard deviation):</a:t>
            </a:r>
          </a:p>
        </p:txBody>
      </p:sp>
      <p:graphicFrame>
        <p:nvGraphicFramePr>
          <p:cNvPr id="22530" name="Object 2"/>
          <p:cNvGraphicFramePr>
            <a:graphicFrameLocks noChangeAspect="1"/>
          </p:cNvGraphicFramePr>
          <p:nvPr/>
        </p:nvGraphicFramePr>
        <p:xfrm>
          <a:off x="1741488" y="3584575"/>
          <a:ext cx="4567237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42" name="Equation" r:id="rId3" imgW="1676400" imgH="495300" progId="Equation.3">
                  <p:embed/>
                </p:oleObj>
              </mc:Choice>
              <mc:Fallback>
                <p:oleObj name="Equation" r:id="rId3" imgW="1676400" imgH="495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488" y="3584575"/>
                        <a:ext cx="4567237" cy="13493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TextBox 8"/>
          <p:cNvSpPr txBox="1">
            <a:spLocks noChangeArrowheads="1"/>
          </p:cNvSpPr>
          <p:nvPr/>
        </p:nvSpPr>
        <p:spPr bwMode="auto">
          <a:xfrm>
            <a:off x="457200" y="1219200"/>
            <a:ext cx="81195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How much variation is there in the centrality scores among the nodes?</a:t>
            </a:r>
          </a:p>
        </p:txBody>
      </p:sp>
      <p:sp>
        <p:nvSpPr>
          <p:cNvPr id="22534" name="Rounded Rectangle 9"/>
          <p:cNvSpPr>
            <a:spLocks noChangeArrowheads="1"/>
          </p:cNvSpPr>
          <p:nvPr/>
        </p:nvSpPr>
        <p:spPr bwMode="auto">
          <a:xfrm>
            <a:off x="3581400" y="3733800"/>
            <a:ext cx="1219200" cy="5334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cxnSp>
        <p:nvCxnSpPr>
          <p:cNvPr id="22535" name="Straight Arrow Connector 13"/>
          <p:cNvCxnSpPr>
            <a:cxnSpLocks noChangeShapeType="1"/>
          </p:cNvCxnSpPr>
          <p:nvPr/>
        </p:nvCxnSpPr>
        <p:spPr bwMode="auto">
          <a:xfrm rot="10800000" flipV="1">
            <a:off x="4038600" y="3429000"/>
            <a:ext cx="762000" cy="30480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4876800" y="3276600"/>
            <a:ext cx="3417888" cy="3698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</a:rPr>
              <a:t>maximum value in the network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centralization: skew in distribution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58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28273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362200"/>
            <a:ext cx="5181600" cy="49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13" y="4038600"/>
            <a:ext cx="2300287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TextBox 12"/>
          <p:cNvSpPr txBox="1">
            <a:spLocks noChangeArrowheads="1"/>
          </p:cNvSpPr>
          <p:nvPr/>
        </p:nvSpPr>
        <p:spPr bwMode="auto">
          <a:xfrm>
            <a:off x="5943600" y="3048000"/>
            <a:ext cx="1703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/>
              <a:t>C</a:t>
            </a:r>
            <a:r>
              <a:rPr lang="en-US" i="1" baseline="-25000"/>
              <a:t>D</a:t>
            </a:r>
            <a:r>
              <a:rPr lang="en-US" i="1"/>
              <a:t> </a:t>
            </a:r>
            <a:r>
              <a:rPr lang="en-US"/>
              <a:t>= 0.167</a:t>
            </a:r>
          </a:p>
        </p:txBody>
      </p:sp>
      <p:sp>
        <p:nvSpPr>
          <p:cNvPr id="23559" name="TextBox 13"/>
          <p:cNvSpPr txBox="1">
            <a:spLocks noChangeArrowheads="1"/>
          </p:cNvSpPr>
          <p:nvPr/>
        </p:nvSpPr>
        <p:spPr bwMode="auto">
          <a:xfrm>
            <a:off x="3429000" y="6172200"/>
            <a:ext cx="1703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/>
              <a:t>C</a:t>
            </a:r>
            <a:r>
              <a:rPr lang="en-US" i="1" baseline="-25000" dirty="0"/>
              <a:t>D</a:t>
            </a:r>
            <a:r>
              <a:rPr lang="en-US" i="1" dirty="0"/>
              <a:t> </a:t>
            </a:r>
            <a:r>
              <a:rPr lang="en-US" dirty="0"/>
              <a:t>= 0.167</a:t>
            </a:r>
          </a:p>
        </p:txBody>
      </p:sp>
      <p:sp>
        <p:nvSpPr>
          <p:cNvPr id="23560" name="TextBox 15"/>
          <p:cNvSpPr txBox="1">
            <a:spLocks noChangeArrowheads="1"/>
          </p:cNvSpPr>
          <p:nvPr/>
        </p:nvSpPr>
        <p:spPr bwMode="auto">
          <a:xfrm>
            <a:off x="1371600" y="3429000"/>
            <a:ext cx="1600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i="1" dirty="0"/>
              <a:t>C</a:t>
            </a:r>
            <a:r>
              <a:rPr lang="en-US" i="1" baseline="-25000" dirty="0"/>
              <a:t>D</a:t>
            </a:r>
            <a:r>
              <a:rPr lang="en-US" i="1" dirty="0"/>
              <a:t> </a:t>
            </a:r>
            <a:r>
              <a:rPr lang="en-US" dirty="0"/>
              <a:t>= 1.0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degree centralization examples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030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8" descr="highincentralizatio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3384550" cy="353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9" descr="lowincentralizatio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43000"/>
            <a:ext cx="41719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Box 10"/>
          <p:cNvSpPr txBox="1">
            <a:spLocks noChangeArrowheads="1"/>
          </p:cNvSpPr>
          <p:nvPr/>
        </p:nvSpPr>
        <p:spPr bwMode="auto">
          <a:xfrm>
            <a:off x="2209800" y="1143000"/>
            <a:ext cx="49063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example financial trading networks</a:t>
            </a:r>
          </a:p>
        </p:txBody>
      </p:sp>
      <p:sp>
        <p:nvSpPr>
          <p:cNvPr id="24582" name="TextBox 11"/>
          <p:cNvSpPr txBox="1">
            <a:spLocks noChangeArrowheads="1"/>
          </p:cNvSpPr>
          <p:nvPr/>
        </p:nvSpPr>
        <p:spPr bwMode="auto">
          <a:xfrm>
            <a:off x="914400" y="5334000"/>
            <a:ext cx="3048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dirty="0"/>
              <a:t>high </a:t>
            </a:r>
            <a:r>
              <a:rPr lang="en-US" sz="2000" dirty="0" smtClean="0"/>
              <a:t>in-centralization</a:t>
            </a:r>
            <a:r>
              <a:rPr lang="en-US" sz="2000" dirty="0"/>
              <a:t>: one node </a:t>
            </a:r>
            <a:r>
              <a:rPr lang="en-US" sz="2000" dirty="0" smtClean="0"/>
              <a:t>buying from many others</a:t>
            </a:r>
            <a:endParaRPr lang="en-US" sz="2000" dirty="0"/>
          </a:p>
        </p:txBody>
      </p:sp>
      <p:sp>
        <p:nvSpPr>
          <p:cNvPr id="24583" name="TextBox 12"/>
          <p:cNvSpPr txBox="1">
            <a:spLocks noChangeArrowheads="1"/>
          </p:cNvSpPr>
          <p:nvPr/>
        </p:nvSpPr>
        <p:spPr bwMode="auto">
          <a:xfrm>
            <a:off x="5181600" y="5308937"/>
            <a:ext cx="3048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dirty="0"/>
              <a:t>low </a:t>
            </a:r>
            <a:r>
              <a:rPr lang="en-US" sz="2000" dirty="0" smtClean="0"/>
              <a:t>in-centralization</a:t>
            </a:r>
            <a:r>
              <a:rPr lang="en-US" sz="2000" dirty="0"/>
              <a:t>: </a:t>
            </a:r>
            <a:r>
              <a:rPr lang="en-US" sz="2000" dirty="0" smtClean="0"/>
              <a:t>buying is more evenly distributed</a:t>
            </a:r>
            <a:endParaRPr lang="en-US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real-world examples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9474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5181600"/>
            <a:ext cx="5181600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 Box 2"/>
          <p:cNvSpPr txBox="1">
            <a:spLocks noChangeArrowheads="1"/>
          </p:cNvSpPr>
          <p:nvPr/>
        </p:nvSpPr>
        <p:spPr bwMode="auto">
          <a:xfrm>
            <a:off x="762000" y="1066800"/>
            <a:ext cx="8001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/>
              <a:t>In what ways does degree fail to capture centrality in the following graphs?</a:t>
            </a:r>
          </a:p>
        </p:txBody>
      </p:sp>
      <p:pic>
        <p:nvPicPr>
          <p:cNvPr id="25605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274320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what does degree not capture?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8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81200"/>
            <a:ext cx="28273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568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3124200" y="152400"/>
            <a:ext cx="33881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dirty="0">
                <a:solidFill>
                  <a:srgbClr val="000099"/>
                </a:solidFill>
              </a:rPr>
              <a:t>Stanford Social </a:t>
            </a:r>
            <a:r>
              <a:rPr lang="en-US" dirty="0" smtClean="0">
                <a:solidFill>
                  <a:srgbClr val="000099"/>
                </a:solidFill>
              </a:rPr>
              <a:t>Web (ca. 1999)</a:t>
            </a:r>
            <a:endParaRPr lang="en-US" dirty="0"/>
          </a:p>
        </p:txBody>
      </p:sp>
      <p:graphicFrame>
        <p:nvGraphicFramePr>
          <p:cNvPr id="327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6037345"/>
              </p:ext>
            </p:extLst>
          </p:nvPr>
        </p:nvGraphicFramePr>
        <p:xfrm>
          <a:off x="1143000" y="838200"/>
          <a:ext cx="7088463" cy="5029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64" name="Image" r:id="rId3" imgW="10979174" imgH="7789622" progId="">
                  <p:embed/>
                </p:oleObj>
              </mc:Choice>
              <mc:Fallback>
                <p:oleObj name="Image" r:id="rId3" imgW="10979174" imgH="7789622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838200"/>
                        <a:ext cx="7088463" cy="5029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33600" y="6172200"/>
            <a:ext cx="513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 of personal homepages at Stanford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124237"/>
      </p:ext>
    </p:extLst>
  </p:cSld>
  <p:clrMapOvr>
    <a:masterClrMapping/>
  </p:clrMapOvr>
  <p:transition xmlns:p14="http://schemas.microsoft.com/office/powerpoint/2010/main" advTm="38480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52400" y="3810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Brokerage not captured by degree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11" descr="xybe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438400"/>
            <a:ext cx="3721100" cy="272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588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constraint</a:t>
            </a:r>
            <a:endParaRPr lang="en-US" dirty="0"/>
          </a:p>
        </p:txBody>
      </p:sp>
      <p:pic>
        <p:nvPicPr>
          <p:cNvPr id="13" name="Picture 12" descr="IMG_0166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9876" r="34259" b="52840"/>
          <a:stretch/>
        </p:blipFill>
        <p:spPr>
          <a:xfrm>
            <a:off x="1752600" y="1524000"/>
            <a:ext cx="5452307" cy="374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19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constraint</a:t>
            </a:r>
            <a:endParaRPr lang="en-US" dirty="0"/>
          </a:p>
        </p:txBody>
      </p:sp>
      <p:pic>
        <p:nvPicPr>
          <p:cNvPr id="12" name="Picture 11" descr="IMG_0168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6" t="21728" r="31667" b="45185"/>
          <a:stretch/>
        </p:blipFill>
        <p:spPr>
          <a:xfrm>
            <a:off x="1905000" y="2743200"/>
            <a:ext cx="567974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877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intuition: how many pairs of individuals would have to go through you in order to reach one another in the minimum number of hops</a:t>
            </a: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?</a:t>
            </a: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7652" name="Picture 3" descr="xyclos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114800"/>
            <a:ext cx="451999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betweenness: capturing brokerage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832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3087075"/>
              </p:ext>
            </p:extLst>
          </p:nvPr>
        </p:nvGraphicFramePr>
        <p:xfrm>
          <a:off x="2590800" y="1295400"/>
          <a:ext cx="3681413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18" name="Equation" r:id="rId3" imgW="1257300" imgH="368300" progId="Equation.3">
                  <p:embed/>
                </p:oleObj>
              </mc:Choice>
              <mc:Fallback>
                <p:oleObj name="Equation" r:id="rId3" imgW="1257300" imgH="368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1295400"/>
                        <a:ext cx="3681413" cy="10795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5" name="Text Box 4"/>
          <p:cNvSpPr txBox="1">
            <a:spLocks noChangeArrowheads="1"/>
          </p:cNvSpPr>
          <p:nvPr/>
        </p:nvSpPr>
        <p:spPr bwMode="auto">
          <a:xfrm>
            <a:off x="1038225" y="2695575"/>
            <a:ext cx="766107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Where </a:t>
            </a:r>
            <a:r>
              <a:rPr lang="en-US" dirty="0" err="1"/>
              <a:t>g</a:t>
            </a:r>
            <a:r>
              <a:rPr lang="en-US" i="1" baseline="-25000" dirty="0" err="1"/>
              <a:t>jk</a:t>
            </a:r>
            <a:r>
              <a:rPr lang="en-US" dirty="0"/>
              <a:t> = the number of </a:t>
            </a:r>
            <a:r>
              <a:rPr lang="en-US" dirty="0" smtClean="0"/>
              <a:t>shortest paths </a:t>
            </a:r>
            <a:r>
              <a:rPr lang="en-US" dirty="0"/>
              <a:t>connecting </a:t>
            </a:r>
            <a:r>
              <a:rPr lang="en-US" i="1" dirty="0" err="1" smtClean="0"/>
              <a:t>jk</a:t>
            </a:r>
            <a:r>
              <a:rPr lang="en-US" dirty="0" smtClean="0"/>
              <a:t> </a:t>
            </a:r>
            <a:endParaRPr lang="en-US" dirty="0"/>
          </a:p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	</a:t>
            </a:r>
            <a:r>
              <a:rPr lang="en-US" dirty="0" smtClean="0"/>
              <a:t> </a:t>
            </a:r>
            <a:r>
              <a:rPr lang="en-US" dirty="0" err="1" smtClean="0"/>
              <a:t>g</a:t>
            </a:r>
            <a:r>
              <a:rPr lang="en-US" i="1" baseline="-25000" dirty="0" err="1" smtClean="0"/>
              <a:t>jk</a:t>
            </a:r>
            <a:r>
              <a:rPr lang="en-US" i="1" dirty="0" smtClean="0"/>
              <a:t>(</a:t>
            </a:r>
            <a:r>
              <a:rPr lang="en-US" i="1" dirty="0" err="1" smtClean="0"/>
              <a:t>i</a:t>
            </a:r>
            <a:r>
              <a:rPr lang="en-US" i="1" dirty="0" smtClean="0"/>
              <a:t>)</a:t>
            </a:r>
            <a:r>
              <a:rPr lang="en-US" dirty="0" smtClean="0"/>
              <a:t> </a:t>
            </a:r>
            <a:r>
              <a:rPr lang="en-US" dirty="0"/>
              <a:t>= the number that actor </a:t>
            </a:r>
            <a:r>
              <a:rPr lang="en-US" i="1" dirty="0" err="1"/>
              <a:t>i</a:t>
            </a:r>
            <a:r>
              <a:rPr lang="en-US" dirty="0"/>
              <a:t> is on.</a:t>
            </a:r>
          </a:p>
        </p:txBody>
      </p:sp>
      <p:sp>
        <p:nvSpPr>
          <p:cNvPr id="35846" name="Text Box 5"/>
          <p:cNvSpPr txBox="1">
            <a:spLocks noChangeArrowheads="1"/>
          </p:cNvSpPr>
          <p:nvPr/>
        </p:nvSpPr>
        <p:spPr bwMode="auto">
          <a:xfrm>
            <a:off x="990600" y="3886200"/>
            <a:ext cx="32813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/>
              <a:t>Usually normalized by:</a:t>
            </a:r>
          </a:p>
        </p:txBody>
      </p:sp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1257300" y="4514850"/>
          <a:ext cx="58293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119" name="Equation" r:id="rId5" imgW="1943100" imgH="228600" progId="Equation.3">
                  <p:embed/>
                </p:oleObj>
              </mc:Choice>
              <mc:Fallback>
                <p:oleObj name="Equation" r:id="rId5" imgW="1943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4514850"/>
                        <a:ext cx="5829300" cy="685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8" name="Rounded Rectangle 7"/>
          <p:cNvSpPr>
            <a:spLocks noChangeArrowheads="1"/>
          </p:cNvSpPr>
          <p:nvPr/>
        </p:nvSpPr>
        <p:spPr bwMode="auto">
          <a:xfrm>
            <a:off x="4114800" y="4572000"/>
            <a:ext cx="3276600" cy="609600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cxnSp>
        <p:nvCxnSpPr>
          <p:cNvPr id="28679" name="Straight Arrow Connector 9"/>
          <p:cNvCxnSpPr>
            <a:cxnSpLocks noChangeShapeType="1"/>
          </p:cNvCxnSpPr>
          <p:nvPr/>
        </p:nvCxnSpPr>
        <p:spPr bwMode="auto">
          <a:xfrm rot="16200000" flipV="1">
            <a:off x="5791200" y="5334000"/>
            <a:ext cx="533400" cy="228600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Box 12"/>
          <p:cNvSpPr txBox="1"/>
          <p:nvPr/>
        </p:nvSpPr>
        <p:spPr>
          <a:xfrm>
            <a:off x="5105400" y="5715000"/>
            <a:ext cx="3810000" cy="6461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</a:rPr>
              <a:t>number of pairs of vertices excluding the vertex itself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52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betweenness: definition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4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ＭＳ Ｐゴシック" charset="0"/>
                <a:cs typeface="ＭＳ Ｐゴシック" charset="0"/>
              </a:rPr>
              <a:t>betweenness on toy networks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7200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non-normalized version:</a:t>
            </a:r>
          </a:p>
        </p:txBody>
      </p:sp>
      <p:pic>
        <p:nvPicPr>
          <p:cNvPr id="3379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52600"/>
            <a:ext cx="4248150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956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ＭＳ Ｐゴシック" charset="0"/>
                <a:cs typeface="ＭＳ Ｐゴシック" charset="0"/>
              </a:rPr>
              <a:t>betweenness on toy networks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7200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non-normalized version:</a:t>
            </a:r>
          </a:p>
        </p:txBody>
      </p:sp>
      <p:pic>
        <p:nvPicPr>
          <p:cNvPr id="3174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64516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1371600" y="26670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A</a:t>
            </a:r>
          </a:p>
        </p:txBody>
      </p:sp>
      <p:sp>
        <p:nvSpPr>
          <p:cNvPr id="31750" name="TextBox 5"/>
          <p:cNvSpPr txBox="1">
            <a:spLocks noChangeArrowheads="1"/>
          </p:cNvSpPr>
          <p:nvPr/>
        </p:nvSpPr>
        <p:spPr bwMode="auto">
          <a:xfrm>
            <a:off x="2743200" y="2667000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B</a:t>
            </a:r>
          </a:p>
        </p:txBody>
      </p:sp>
      <p:sp>
        <p:nvSpPr>
          <p:cNvPr id="31751" name="TextBox 6"/>
          <p:cNvSpPr txBox="1">
            <a:spLocks noChangeArrowheads="1"/>
          </p:cNvSpPr>
          <p:nvPr/>
        </p:nvSpPr>
        <p:spPr bwMode="auto">
          <a:xfrm>
            <a:off x="4114800" y="26670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C</a:t>
            </a:r>
          </a:p>
        </p:txBody>
      </p:sp>
      <p:sp>
        <p:nvSpPr>
          <p:cNvPr id="31752" name="TextBox 7"/>
          <p:cNvSpPr txBox="1">
            <a:spLocks noChangeArrowheads="1"/>
          </p:cNvSpPr>
          <p:nvPr/>
        </p:nvSpPr>
        <p:spPr bwMode="auto">
          <a:xfrm>
            <a:off x="6934200" y="26670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E</a:t>
            </a:r>
          </a:p>
        </p:txBody>
      </p:sp>
      <p:sp>
        <p:nvSpPr>
          <p:cNvPr id="31753" name="TextBox 8"/>
          <p:cNvSpPr txBox="1">
            <a:spLocks noChangeArrowheads="1"/>
          </p:cNvSpPr>
          <p:nvPr/>
        </p:nvSpPr>
        <p:spPr bwMode="auto">
          <a:xfrm>
            <a:off x="5562600" y="26670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D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09600" y="3276600"/>
            <a:ext cx="822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>
                <a:cs typeface="ＭＳ Ｐゴシック" charset="0"/>
              </a:rPr>
              <a:t>A lies between no two other vertices</a:t>
            </a:r>
          </a:p>
          <a:p>
            <a:pPr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>
                <a:cs typeface="ＭＳ Ｐゴシック" charset="0"/>
              </a:rPr>
              <a:t>B lies between A and 3 other vertices: C, D, and E</a:t>
            </a:r>
          </a:p>
          <a:p>
            <a:pPr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>
                <a:cs typeface="ＭＳ Ｐゴシック" charset="0"/>
              </a:rPr>
              <a:t>C lies between 4 pairs of vertices (A,D),(A,E),(B,D),(B,E)</a:t>
            </a:r>
          </a:p>
          <a:p>
            <a:pPr>
              <a:buClr>
                <a:schemeClr val="bg2"/>
              </a:buClr>
              <a:buSzPct val="90000"/>
              <a:buFont typeface="Wingdings" charset="0"/>
              <a:buChar char="n"/>
            </a:pPr>
            <a:endParaRPr lang="en-US">
              <a:cs typeface="ＭＳ Ｐゴシック" charset="0"/>
            </a:endParaRPr>
          </a:p>
          <a:p>
            <a:pPr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>
                <a:cs typeface="ＭＳ Ｐゴシック" charset="0"/>
              </a:rPr>
              <a:t>note that there are no alternate paths for these pairs to take, so C gets full credit</a:t>
            </a:r>
          </a:p>
          <a:p>
            <a:pPr>
              <a:buClr>
                <a:schemeClr val="bg2"/>
              </a:buClr>
              <a:buSzPct val="90000"/>
              <a:buFont typeface="Wingdings" charset="0"/>
              <a:buChar char="n"/>
            </a:pPr>
            <a:endParaRPr lang="en-US"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207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ＭＳ Ｐゴシック" charset="0"/>
                <a:cs typeface="ＭＳ Ｐゴシック" charset="0"/>
              </a:rPr>
              <a:t>betweenness on toy networks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7200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non-normalized version:</a:t>
            </a:r>
          </a:p>
        </p:txBody>
      </p:sp>
      <p:pic>
        <p:nvPicPr>
          <p:cNvPr id="32772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905000"/>
            <a:ext cx="4489450" cy="448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561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905000"/>
            <a:ext cx="3962400" cy="4051300"/>
          </a:xfrm>
          <a:prstGeom prst="rect">
            <a:avLst/>
          </a:prstGeom>
        </p:spPr>
      </p:pic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betweenness on toy networks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7200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non-normalized version:</a:t>
            </a:r>
          </a:p>
        </p:txBody>
      </p:sp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457200" y="40386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A</a:t>
            </a:r>
          </a:p>
        </p:txBody>
      </p:sp>
      <p:sp>
        <p:nvSpPr>
          <p:cNvPr id="34822" name="TextBox 7"/>
          <p:cNvSpPr txBox="1">
            <a:spLocks noChangeArrowheads="1"/>
          </p:cNvSpPr>
          <p:nvPr/>
        </p:nvSpPr>
        <p:spPr bwMode="auto">
          <a:xfrm>
            <a:off x="1524000" y="4114800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B</a:t>
            </a:r>
          </a:p>
        </p:txBody>
      </p:sp>
      <p:sp>
        <p:nvSpPr>
          <p:cNvPr id="34823" name="TextBox 8"/>
          <p:cNvSpPr txBox="1">
            <a:spLocks noChangeArrowheads="1"/>
          </p:cNvSpPr>
          <p:nvPr/>
        </p:nvSpPr>
        <p:spPr bwMode="auto">
          <a:xfrm>
            <a:off x="2667000" y="24384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C</a:t>
            </a:r>
          </a:p>
        </p:txBody>
      </p:sp>
      <p:sp>
        <p:nvSpPr>
          <p:cNvPr id="34824" name="TextBox 9"/>
          <p:cNvSpPr txBox="1">
            <a:spLocks noChangeArrowheads="1"/>
          </p:cNvSpPr>
          <p:nvPr/>
        </p:nvSpPr>
        <p:spPr bwMode="auto">
          <a:xfrm>
            <a:off x="3810000" y="40386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dirty="0"/>
              <a:t>E</a:t>
            </a:r>
          </a:p>
        </p:txBody>
      </p:sp>
      <p:sp>
        <p:nvSpPr>
          <p:cNvPr id="34825" name="TextBox 10"/>
          <p:cNvSpPr txBox="1">
            <a:spLocks noChangeArrowheads="1"/>
          </p:cNvSpPr>
          <p:nvPr/>
        </p:nvSpPr>
        <p:spPr bwMode="auto">
          <a:xfrm>
            <a:off x="2667000" y="56388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D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191000" y="1905000"/>
            <a:ext cx="4800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dirty="0">
                <a:cs typeface="ＭＳ Ｐゴシック" charset="0"/>
              </a:rPr>
              <a:t>why do C and D each have betweenness 1?</a:t>
            </a:r>
          </a:p>
          <a:p>
            <a:pPr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dirty="0">
                <a:cs typeface="ＭＳ Ｐゴシック" charset="0"/>
              </a:rPr>
              <a:t>They are both on shortest paths for pairs (A,E), and (B,E), and so must share credit:</a:t>
            </a:r>
          </a:p>
          <a:p>
            <a:pPr lvl="1">
              <a:buClr>
                <a:schemeClr val="bg2"/>
              </a:buClr>
              <a:buSzPct val="90000"/>
              <a:buFont typeface="Wingdings" charset="0"/>
              <a:buChar char="n"/>
            </a:pPr>
            <a:r>
              <a:rPr lang="en-US" dirty="0">
                <a:ea typeface="ＭＳ Ｐゴシック" charset="0"/>
                <a:cs typeface="ＭＳ Ｐゴシック" charset="0"/>
              </a:rPr>
              <a:t>½+½ = 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1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111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Quiz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7620000" cy="4419600"/>
          </a:xfrm>
        </p:spPr>
        <p:txBody>
          <a:bodyPr/>
          <a:lstStyle/>
          <a:p>
            <a:r>
              <a:rPr lang="en-US" dirty="0" smtClean="0"/>
              <a:t>What is the betweenness of node E?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09800"/>
            <a:ext cx="3962400" cy="4051300"/>
          </a:xfrm>
          <a:prstGeom prst="rect">
            <a:avLst/>
          </a:prstGeom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5410200" y="43434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426579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914400"/>
            <a:ext cx="8001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Lada</a:t>
            </a:r>
            <a:r>
              <a:rPr lang="ja-JP" altLang="en-US" dirty="0"/>
              <a:t>’</a:t>
            </a:r>
            <a:r>
              <a:rPr lang="en-US" dirty="0"/>
              <a:t>s </a:t>
            </a:r>
            <a:r>
              <a:rPr lang="en-US" dirty="0" smtClean="0"/>
              <a:t>old </a:t>
            </a:r>
            <a:r>
              <a:rPr lang="en-US" dirty="0"/>
              <a:t>F</a:t>
            </a:r>
            <a:r>
              <a:rPr lang="en-US" dirty="0" smtClean="0"/>
              <a:t>acebook </a:t>
            </a:r>
            <a:r>
              <a:rPr lang="en-US" dirty="0"/>
              <a:t>network: nodes are sized by degree, and colored by betweenness. </a:t>
            </a:r>
          </a:p>
        </p:txBody>
      </p:sp>
      <p:pic>
        <p:nvPicPr>
          <p:cNvPr id="29700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828800"/>
            <a:ext cx="5791200" cy="413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52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betweenness: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231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Quiz Q: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IMG_016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" t="28147" r="25371" b="39260"/>
          <a:stretch/>
        </p:blipFill>
        <p:spPr>
          <a:xfrm>
            <a:off x="914400" y="2743200"/>
            <a:ext cx="6248400" cy="22352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143000"/>
            <a:ext cx="7620000" cy="441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rgbClr val="660066"/>
              </a:buClr>
              <a:buFont typeface="Wingdings 2" pitchFamily="18" charset="2"/>
              <a:buChar char="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2">
                  <a:lumMod val="60000"/>
                  <a:lumOff val="40000"/>
                </a:schemeClr>
              </a:buClr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Find a node that has high betweenness but low degree</a:t>
            </a:r>
          </a:p>
        </p:txBody>
      </p:sp>
    </p:spTree>
    <p:extLst>
      <p:ext uri="{BB962C8B-B14F-4D97-AF65-F5344CB8AC3E}">
        <p14:creationId xmlns:p14="http://schemas.microsoft.com/office/powerpoint/2010/main" val="1712618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2540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Quiz Q: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IMG_0169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" t="28147" r="25371" b="39260"/>
          <a:stretch/>
        </p:blipFill>
        <p:spPr>
          <a:xfrm>
            <a:off x="914400" y="2743200"/>
            <a:ext cx="6248400" cy="22352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143000"/>
            <a:ext cx="7620000" cy="441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ts val="2000"/>
              </a:spcBef>
              <a:buClr>
                <a:srgbClr val="660066"/>
              </a:buClr>
              <a:buFont typeface="Wingdings 2" pitchFamily="18" charset="2"/>
              <a:buChar char="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2">
                  <a:lumMod val="60000"/>
                  <a:lumOff val="40000"/>
                </a:schemeClr>
              </a:buClr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035050" indent="-349250" algn="l" defTabSz="914400" rtl="0" eaLnBrk="1" latinLnBrk="0" hangingPunct="1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-336550" algn="l" defTabSz="914400" rtl="0" eaLnBrk="1" latinLnBrk="0" hangingPunct="1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720850" indent="-349250" algn="l" defTabSz="914400" rtl="0" eaLnBrk="1" latinLnBrk="0" hangingPunct="1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 2" pitchFamily="18" charset="2"/>
              <a:buChar char="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055813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398713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743200" indent="-344488" algn="l" defTabSz="914400" rtl="0" eaLnBrk="1" latinLnBrk="0" hangingPunct="1">
              <a:spcBef>
                <a:spcPct val="20000"/>
              </a:spcBef>
              <a:buClr>
                <a:schemeClr val="accent1">
                  <a:lumMod val="50000"/>
                </a:schemeClr>
              </a:buClr>
              <a:buFont typeface="Wingdings 2" pitchFamily="18" charset="2"/>
              <a:buChar char="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087688" indent="-344488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Char char="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Find a node that has low betweenness but high degree</a:t>
            </a:r>
          </a:p>
        </p:txBody>
      </p:sp>
    </p:spTree>
    <p:extLst>
      <p:ext uri="{BB962C8B-B14F-4D97-AF65-F5344CB8AC3E}">
        <p14:creationId xmlns:p14="http://schemas.microsoft.com/office/powerpoint/2010/main" val="2171167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 charset="0"/>
                <a:cs typeface="ＭＳ Ｐゴシック" charset="0"/>
              </a:rPr>
              <a:t>closeness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What if it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’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s not so important to have many direct friends?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Or be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between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others</a:t>
            </a:r>
          </a:p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But one still wants to be in the 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“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middle</a:t>
            </a:r>
            <a:r>
              <a:rPr lang="ja-JP" altLang="en-US">
                <a:latin typeface="Arial" charset="0"/>
                <a:ea typeface="ＭＳ Ｐゴシック" charset="0"/>
                <a:cs typeface="ＭＳ Ｐゴシック" charset="0"/>
              </a:rPr>
              <a:t>”</a:t>
            </a:r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 of things, not too far from the center</a:t>
            </a:r>
          </a:p>
        </p:txBody>
      </p:sp>
    </p:spTree>
    <p:extLst>
      <p:ext uri="{BB962C8B-B14F-4D97-AF65-F5344CB8AC3E}">
        <p14:creationId xmlns:p14="http://schemas.microsoft.com/office/powerpoint/2010/main" val="3714959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22172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need not be in a brokerage position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4" name="Picture 10" descr="xyclos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868"/>
          <a:stretch/>
        </p:blipFill>
        <p:spPr bwMode="auto">
          <a:xfrm>
            <a:off x="2235200" y="2743200"/>
            <a:ext cx="5156200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4419600" y="1981200"/>
            <a:ext cx="457200" cy="4572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648200" y="2438400"/>
            <a:ext cx="0" cy="457200"/>
          </a:xfrm>
          <a:prstGeom prst="line">
            <a:avLst/>
          </a:prstGeom>
          <a:ln w="5715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10" descr="xyclos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46"/>
          <a:stretch/>
        </p:blipFill>
        <p:spPr bwMode="auto">
          <a:xfrm rot="19800000">
            <a:off x="2191490" y="2654733"/>
            <a:ext cx="5156200" cy="69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xyclos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6" t="-3270" r="2786" b="51634"/>
          <a:stretch/>
        </p:blipFill>
        <p:spPr bwMode="auto">
          <a:xfrm rot="2700000">
            <a:off x="2102828" y="2702941"/>
            <a:ext cx="5156200" cy="75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xyclose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46"/>
          <a:stretch/>
        </p:blipFill>
        <p:spPr bwMode="auto">
          <a:xfrm rot="18000000">
            <a:off x="2137722" y="2613842"/>
            <a:ext cx="5156200" cy="69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5810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ext Box 3"/>
          <p:cNvSpPr txBox="1">
            <a:spLocks noChangeArrowheads="1"/>
          </p:cNvSpPr>
          <p:nvPr/>
        </p:nvSpPr>
        <p:spPr bwMode="auto">
          <a:xfrm>
            <a:off x="381000" y="1066800"/>
            <a:ext cx="8529638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dirty="0"/>
              <a:t>Closeness is based on the length of the average shortest path between a </a:t>
            </a:r>
            <a:r>
              <a:rPr lang="en-US" dirty="0" smtClean="0"/>
              <a:t>node </a:t>
            </a:r>
            <a:r>
              <a:rPr lang="en-US" dirty="0"/>
              <a:t>and all </a:t>
            </a:r>
            <a:r>
              <a:rPr lang="en-US" dirty="0" smtClean="0"/>
              <a:t>other nodes in the network</a:t>
            </a:r>
            <a:endParaRPr lang="en-US" dirty="0"/>
          </a:p>
        </p:txBody>
      </p:sp>
      <p:graphicFrame>
        <p:nvGraphicFramePr>
          <p:cNvPr id="36866" name="Object 2"/>
          <p:cNvGraphicFramePr>
            <a:graphicFrameLocks noChangeAspect="1"/>
          </p:cNvGraphicFramePr>
          <p:nvPr/>
        </p:nvGraphicFramePr>
        <p:xfrm>
          <a:off x="2913063" y="2576513"/>
          <a:ext cx="2817812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0" name="Equation" r:id="rId3" imgW="1168400" imgH="533400" progId="Equation.3">
                  <p:embed/>
                </p:oleObj>
              </mc:Choice>
              <mc:Fallback>
                <p:oleObj name="Equation" r:id="rId3" imgW="11684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3063" y="2576513"/>
                        <a:ext cx="2817812" cy="12922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/>
          <p:cNvGraphicFramePr>
            <a:graphicFrameLocks noChangeAspect="1"/>
          </p:cNvGraphicFramePr>
          <p:nvPr/>
        </p:nvGraphicFramePr>
        <p:xfrm>
          <a:off x="2743200" y="4846638"/>
          <a:ext cx="33686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11" name="Equation" r:id="rId5" imgW="1397000" imgH="203200" progId="Equation.3">
                  <p:embed/>
                </p:oleObj>
              </mc:Choice>
              <mc:Fallback>
                <p:oleObj name="Equation" r:id="rId5" imgW="1397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846638"/>
                        <a:ext cx="3368675" cy="4889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219200" y="1981200"/>
            <a:ext cx="30924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/>
              <a:t>Closeness Centrality: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1295400" y="4114800"/>
            <a:ext cx="46497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/>
              <a:t>Normalized Closeness Centrality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172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closeness: definition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691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1053365"/>
              </p:ext>
            </p:extLst>
          </p:nvPr>
        </p:nvGraphicFramePr>
        <p:xfrm>
          <a:off x="1073150" y="2844800"/>
          <a:ext cx="6678613" cy="243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02" name="Equation" r:id="rId3" imgW="3225800" imgH="1168400" progId="Equation.3">
                  <p:embed/>
                </p:oleObj>
              </mc:Choice>
              <mc:Fallback>
                <p:oleObj name="Equation" r:id="rId3" imgW="3225800" imgH="1168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2844800"/>
                        <a:ext cx="6678613" cy="24304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2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63881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9"/>
          <p:cNvSpPr txBox="1">
            <a:spLocks noChangeArrowheads="1"/>
          </p:cNvSpPr>
          <p:nvPr/>
        </p:nvSpPr>
        <p:spPr bwMode="auto">
          <a:xfrm>
            <a:off x="1676400" y="20574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A</a:t>
            </a:r>
          </a:p>
        </p:txBody>
      </p:sp>
      <p:sp>
        <p:nvSpPr>
          <p:cNvPr id="37894" name="TextBox 10"/>
          <p:cNvSpPr txBox="1">
            <a:spLocks noChangeArrowheads="1"/>
          </p:cNvSpPr>
          <p:nvPr/>
        </p:nvSpPr>
        <p:spPr bwMode="auto">
          <a:xfrm>
            <a:off x="3048000" y="2057400"/>
            <a:ext cx="338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B</a:t>
            </a:r>
          </a:p>
        </p:txBody>
      </p:sp>
      <p:sp>
        <p:nvSpPr>
          <p:cNvPr id="37895" name="TextBox 11"/>
          <p:cNvSpPr txBox="1">
            <a:spLocks noChangeArrowheads="1"/>
          </p:cNvSpPr>
          <p:nvPr/>
        </p:nvSpPr>
        <p:spPr bwMode="auto">
          <a:xfrm>
            <a:off x="4419600" y="20574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C</a:t>
            </a:r>
          </a:p>
        </p:txBody>
      </p:sp>
      <p:sp>
        <p:nvSpPr>
          <p:cNvPr id="37896" name="TextBox 12"/>
          <p:cNvSpPr txBox="1">
            <a:spLocks noChangeArrowheads="1"/>
          </p:cNvSpPr>
          <p:nvPr/>
        </p:nvSpPr>
        <p:spPr bwMode="auto">
          <a:xfrm>
            <a:off x="7239000" y="20574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E</a:t>
            </a:r>
          </a:p>
        </p:txBody>
      </p:sp>
      <p:sp>
        <p:nvSpPr>
          <p:cNvPr id="37897" name="TextBox 13"/>
          <p:cNvSpPr txBox="1">
            <a:spLocks noChangeArrowheads="1"/>
          </p:cNvSpPr>
          <p:nvPr/>
        </p:nvSpPr>
        <p:spPr bwMode="auto">
          <a:xfrm>
            <a:off x="5867400" y="205740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800"/>
              <a:t>D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172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closeness: toy example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0517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2616200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6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981200"/>
            <a:ext cx="28702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172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closeness: more toy examples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540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221720" y="304800"/>
            <a:ext cx="8913813" cy="609600"/>
          </a:xfrm>
          <a:prstGeom prst="rect">
            <a:avLst/>
          </a:prstGeom>
          <a:solidFill>
            <a:schemeClr val="accent5">
              <a:lumMod val="25000"/>
            </a:schemeClr>
          </a:solidFill>
        </p:spPr>
        <p:txBody>
          <a:bodyPr>
            <a:normAutofit fontScale="97500" lnSpcReduction="10000"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ea typeface="ＭＳ Ｐゴシック" charset="0"/>
                <a:cs typeface="ＭＳ Ｐゴシック" charset="0"/>
              </a:rPr>
              <a:t>Quiz Q:</a:t>
            </a:r>
            <a:endParaRPr lang="en-US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IMG_0170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t="3457" r="26296" b="25432"/>
          <a:stretch/>
        </p:blipFill>
        <p:spPr>
          <a:xfrm>
            <a:off x="3657600" y="1295400"/>
            <a:ext cx="5046135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1447800"/>
            <a:ext cx="3352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Which node has relatively high degree but low closeness?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71233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66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93756</TotalTime>
  <Words>740</Words>
  <Application>Microsoft Macintosh PowerPoint</Application>
  <PresentationFormat>On-screen Show (4:3)</PresentationFormat>
  <Paragraphs>114</Paragraphs>
  <Slides>40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Perception</vt:lpstr>
      <vt:lpstr>Image</vt:lpstr>
      <vt:lpstr>Equation</vt:lpstr>
      <vt:lpstr>SNA 3A: Centrality</vt:lpstr>
      <vt:lpstr>PowerPoint Presentation</vt:lpstr>
      <vt:lpstr>PowerPoint Presentation</vt:lpstr>
      <vt:lpstr>PowerPoint Presentation</vt:lpstr>
      <vt:lpstr>is counting the edges enough?</vt:lpstr>
      <vt:lpstr>PowerPoint Presentation</vt:lpstr>
      <vt:lpstr>PowerPoint Presentation</vt:lpstr>
      <vt:lpstr>PowerPoint Presentation</vt:lpstr>
      <vt:lpstr>PowerPoint Presentation</vt:lpstr>
      <vt:lpstr>Quiz Q:</vt:lpstr>
      <vt:lpstr>PowerPoint Presentation</vt:lpstr>
      <vt:lpstr>PowerPoint Presentation</vt:lpstr>
      <vt:lpstr>Quiz Q: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does degree not capture?</vt:lpstr>
      <vt:lpstr>PowerPoint Presentation</vt:lpstr>
      <vt:lpstr>Brokerage not captured by degree</vt:lpstr>
      <vt:lpstr>constraint</vt:lpstr>
      <vt:lpstr>constraint</vt:lpstr>
      <vt:lpstr>betweenness: capturing brokerage</vt:lpstr>
      <vt:lpstr>PowerPoint Presentation</vt:lpstr>
      <vt:lpstr>betweenness on toy networks</vt:lpstr>
      <vt:lpstr>betweenness on toy networks</vt:lpstr>
      <vt:lpstr>betweenness on toy networks</vt:lpstr>
      <vt:lpstr>betweenness on toy networks</vt:lpstr>
      <vt:lpstr>Quiz Question</vt:lpstr>
      <vt:lpstr>PowerPoint Presentation</vt:lpstr>
      <vt:lpstr>PowerPoint Presentation</vt:lpstr>
      <vt:lpstr>PowerPoint Presentation</vt:lpstr>
      <vt:lpstr>closeness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Part</dc:title>
  <dc:creator>Liuling Gong</dc:creator>
  <cp:lastModifiedBy>Lada Adamic</cp:lastModifiedBy>
  <cp:revision>502</cp:revision>
  <dcterms:created xsi:type="dcterms:W3CDTF">2011-08-16T20:04:24Z</dcterms:created>
  <dcterms:modified xsi:type="dcterms:W3CDTF">2012-09-16T22:13:05Z</dcterms:modified>
</cp:coreProperties>
</file>