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68" y="-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43E8-58E9-4667-BD47-71334B0A527F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9187-408E-4EE0-9C6C-584AB5575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1E4649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7/21/12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914400"/>
          </a:xfrm>
          <a:prstGeom prst="rect">
            <a:avLst/>
          </a:prstGeom>
          <a:solidFill>
            <a:srgbClr val="1E4649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620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 Fourth level</a:t>
            </a:r>
          </a:p>
          <a:p>
            <a:pPr lvl="4"/>
            <a:r>
              <a:rPr lang="en-US" dirty="0" smtClean="0"/>
              <a:t> 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008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xStyles>
    <p:titleStyle>
      <a:lvl1pPr marL="0" indent="0"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anford.edu/group/sonia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eph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43200"/>
            <a:ext cx="6858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SNA L1B: software tools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67200"/>
            <a:ext cx="6858000" cy="685800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Lada Adamic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5105400"/>
            <a:ext cx="2921000" cy="1397000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6" name="Picture 5" descr="courselog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4800"/>
            <a:ext cx="2590800" cy="238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this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Gephi</a:t>
            </a:r>
            <a:r>
              <a:rPr lang="en-US" dirty="0" smtClean="0"/>
              <a:t> (visualization and basic network metrics)  </a:t>
            </a:r>
          </a:p>
          <a:p>
            <a:r>
              <a:rPr lang="en-US" dirty="0"/>
              <a:t> </a:t>
            </a:r>
            <a:r>
              <a:rPr lang="en-US" dirty="0" smtClean="0"/>
              <a:t>NetLogo (modeling network dynamics)</a:t>
            </a:r>
          </a:p>
          <a:p>
            <a:r>
              <a:rPr lang="en-US" dirty="0"/>
              <a:t> </a:t>
            </a:r>
            <a:r>
              <a:rPr lang="en-US" dirty="0" err="1" smtClean="0"/>
              <a:t>iGraph</a:t>
            </a:r>
            <a:r>
              <a:rPr lang="en-US" dirty="0" smtClean="0"/>
              <a:t> (for programming assignments)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99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(User friendly)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Pajek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err="1"/>
              <a:t>pajek.imfm.si</a:t>
            </a:r>
            <a:r>
              <a:rPr lang="en-US" dirty="0"/>
              <a:t>/</a:t>
            </a:r>
            <a:r>
              <a:rPr lang="en-US" dirty="0" err="1"/>
              <a:t>doku.php</a:t>
            </a:r>
            <a:endParaRPr lang="en-US" dirty="0" smtClean="0"/>
          </a:p>
          <a:p>
            <a:pPr lvl="1"/>
            <a:r>
              <a:rPr lang="en-US" dirty="0" smtClean="0"/>
              <a:t>very extensive functionality via drop-down menus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Windows-only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276600"/>
            <a:ext cx="21590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5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(User friendly)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UCINet</a:t>
            </a:r>
            <a:endParaRPr lang="en-US" dirty="0" smtClean="0"/>
          </a:p>
          <a:p>
            <a:pPr lvl="1"/>
            <a:r>
              <a:rPr lang="en-US" dirty="0" smtClean="0"/>
              <a:t>extensive, sociology-focused functionality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Windows-only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costs $$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777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(User-friendly)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NodeXL</a:t>
            </a:r>
            <a:r>
              <a:rPr lang="en-US" dirty="0"/>
              <a:t>  http://</a:t>
            </a:r>
            <a:r>
              <a:rPr lang="en-US" dirty="0" err="1"/>
              <a:t>nodexl.codeplex.com</a:t>
            </a:r>
            <a:r>
              <a:rPr lang="en-US" dirty="0"/>
              <a:t>/</a:t>
            </a:r>
            <a:endParaRPr lang="en-US" dirty="0" smtClean="0"/>
          </a:p>
          <a:p>
            <a:pPr lvl="1"/>
            <a:r>
              <a:rPr lang="en-US" dirty="0" smtClean="0"/>
              <a:t>SNA integrated into Excel</a:t>
            </a:r>
          </a:p>
          <a:p>
            <a:pPr lvl="1"/>
            <a:r>
              <a:rPr lang="en-US" dirty="0" smtClean="0"/>
              <a:t>Windows-only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beta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4038600"/>
            <a:ext cx="62484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75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(Python)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NetworkX</a:t>
            </a:r>
            <a:endParaRPr lang="en-US" dirty="0" smtClean="0"/>
          </a:p>
          <a:p>
            <a:pPr lvl="1"/>
            <a:r>
              <a:rPr lang="en-US" dirty="0" smtClean="0"/>
              <a:t>extensive functionality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scales to large networks by taking advantage of existing C, Fortran libraries for large matrix computations</a:t>
            </a:r>
          </a:p>
          <a:p>
            <a:pPr lvl="1"/>
            <a:r>
              <a:rPr lang="en-US" dirty="0" smtClean="0"/>
              <a:t>open source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networkx.lanl.gov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868492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Alternatives (Specialized)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sna</a:t>
            </a:r>
            <a:r>
              <a:rPr lang="en-US" dirty="0" smtClean="0"/>
              <a:t> package for R</a:t>
            </a:r>
          </a:p>
          <a:p>
            <a:pPr lvl="1"/>
            <a:r>
              <a:rPr lang="en-US" dirty="0" smtClean="0"/>
              <a:t>extensive, statistics-heavy functionality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cran.r-project.org</a:t>
            </a:r>
            <a:r>
              <a:rPr lang="en-US" dirty="0"/>
              <a:t>/web/packages/</a:t>
            </a:r>
            <a:r>
              <a:rPr lang="en-US" dirty="0" err="1"/>
              <a:t>sna</a:t>
            </a:r>
            <a:r>
              <a:rPr lang="en-US" dirty="0"/>
              <a:t>/</a:t>
            </a:r>
            <a:r>
              <a:rPr lang="en-US" dirty="0" err="1"/>
              <a:t>index.html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SoNIA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/>
              <a:t>Social Network Image </a:t>
            </a:r>
            <a:r>
              <a:rPr lang="en-US" dirty="0" smtClean="0"/>
              <a:t>Animator</a:t>
            </a:r>
          </a:p>
          <a:p>
            <a:pPr lvl="1"/>
            <a:r>
              <a:rPr lang="en-US" dirty="0">
                <a:hlinkClick r:id="rId2"/>
              </a:rPr>
              <a:t>http://www.stanford.edu/group/sonia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specialized for longitudinal analysis of networks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63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Gephi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from:</a:t>
            </a:r>
          </a:p>
          <a:p>
            <a:pPr lvl="1"/>
            <a:r>
              <a:rPr lang="en-US" dirty="0">
                <a:hlinkClick r:id="rId2"/>
              </a:rPr>
              <a:t>http://gephi.org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download the </a:t>
            </a:r>
            <a:r>
              <a:rPr lang="en-US" dirty="0" err="1" smtClean="0"/>
              <a:t>datafile</a:t>
            </a:r>
            <a:r>
              <a:rPr lang="en-US" dirty="0" smtClean="0"/>
              <a:t> </a:t>
            </a:r>
            <a:r>
              <a:rPr lang="en-US" dirty="0" err="1" smtClean="0"/>
              <a:t>dining.gephi</a:t>
            </a:r>
            <a:r>
              <a:rPr lang="en-US" dirty="0" smtClean="0"/>
              <a:t> from </a:t>
            </a:r>
            <a:r>
              <a:rPr lang="en-US" dirty="0" err="1" smtClean="0"/>
              <a:t>Coursera</a:t>
            </a:r>
            <a:endParaRPr lang="en-US" dirty="0" smtClean="0"/>
          </a:p>
          <a:p>
            <a:pPr lvl="1"/>
            <a:r>
              <a:rPr lang="en-US" dirty="0" smtClean="0"/>
              <a:t>let’s play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98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62408</TotalTime>
  <Words>207</Words>
  <Application>Microsoft Macintosh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Perception</vt:lpstr>
      <vt:lpstr>SNA L1B: software tools</vt:lpstr>
      <vt:lpstr>In this class</vt:lpstr>
      <vt:lpstr>Alternatives (User friendly)</vt:lpstr>
      <vt:lpstr>Alternatives (User friendly)</vt:lpstr>
      <vt:lpstr>Alternatives (User-friendly)</vt:lpstr>
      <vt:lpstr>Alternatives (Python)</vt:lpstr>
      <vt:lpstr>Alternatives (Specialized)</vt:lpstr>
      <vt:lpstr>Gephi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Part</dc:title>
  <dc:creator>Liuling Gong</dc:creator>
  <cp:lastModifiedBy>Lada Adamic</cp:lastModifiedBy>
  <cp:revision>415</cp:revision>
  <dcterms:created xsi:type="dcterms:W3CDTF">2011-08-16T20:04:24Z</dcterms:created>
  <dcterms:modified xsi:type="dcterms:W3CDTF">2012-07-31T13:07:29Z</dcterms:modified>
</cp:coreProperties>
</file>