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10"/>
  </p:notesMasterIdLst>
  <p:handoutMasterIdLst>
    <p:handoutMasterId r:id="rId11"/>
  </p:handoutMasterIdLst>
  <p:sldIdLst>
    <p:sldId id="442" r:id="rId2"/>
    <p:sldId id="411" r:id="rId3"/>
    <p:sldId id="412" r:id="rId4"/>
    <p:sldId id="413" r:id="rId5"/>
    <p:sldId id="414" r:id="rId6"/>
    <p:sldId id="415" r:id="rId7"/>
    <p:sldId id="416" r:id="rId8"/>
    <p:sldId id="444" r:id="rId9"/>
  </p:sldIdLst>
  <p:sldSz cx="9144000" cy="6858000" type="screen4x3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21" autoAdjust="0"/>
    <p:restoredTop sz="91942" autoAdjust="0"/>
  </p:normalViewPr>
  <p:slideViewPr>
    <p:cSldViewPr>
      <p:cViewPr varScale="1">
        <p:scale>
          <a:sx n="68" d="100"/>
          <a:sy n="68" d="100"/>
        </p:scale>
        <p:origin x="-131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3150" y="704850"/>
            <a:ext cx="4699000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929F5AE7-07AC-684E-992C-9FFCC22BBD42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Should add a slide on parsing speech lattices!</a:t>
            </a:r>
          </a:p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Explain queries chart must support for efficiency:</a:t>
            </a:r>
          </a:p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Is edge X:[i,j] already in the chart?</a:t>
            </a:r>
          </a:p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What edges with label Y end at position i?</a:t>
            </a:r>
          </a:p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What edges with label Z start at position j?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9B12A5BF-FA5B-4E40-841C-6EB9FC05638A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245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C028A28F-3B3D-5C4F-9B27-0793D3719EEC}" type="slidenum">
              <a:rPr lang="en-US" sz="1200"/>
              <a:pPr eaLnBrk="1" hangingPunct="1"/>
              <a:t>3</a:t>
            </a:fld>
            <a:endParaRPr lang="en-US" sz="1200"/>
          </a:p>
        </p:txBody>
      </p:sp>
      <p:sp>
        <p:nvSpPr>
          <p:cNvPr id="266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A57ECEEE-D99A-DB4E-9F65-255D216BB611}" type="slidenum">
              <a:rPr lang="en-US" sz="1200"/>
              <a:pPr eaLnBrk="1" hangingPunct="1"/>
              <a:t>4</a:t>
            </a:fld>
            <a:endParaRPr lang="en-US" sz="1200"/>
          </a:p>
        </p:txBody>
      </p:sp>
      <p:sp>
        <p:nvSpPr>
          <p:cNvPr id="286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CAD7D442-6569-CD4F-A491-7B1CE4D86FEA}" type="slidenum">
              <a:rPr lang="en-US" sz="1200"/>
              <a:pPr eaLnBrk="1" hangingPunct="1"/>
              <a:t>5</a:t>
            </a:fld>
            <a:endParaRPr lang="en-US" sz="120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Say that you clearly need to smooth!</a:t>
            </a:r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B0726EE5-46DD-E34D-86E7-57E45C400BE0}" type="slidenum">
              <a:rPr lang="en-US" sz="1200"/>
              <a:pPr eaLnBrk="1" hangingPunct="1"/>
              <a:t>6</a:t>
            </a:fld>
            <a:endParaRPr lang="en-US" sz="1200"/>
          </a:p>
        </p:txBody>
      </p:sp>
      <p:sp>
        <p:nvSpPr>
          <p:cNvPr id="327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32B86A65-B211-6546-B3A7-1A6B2D34BD15}" type="slidenum">
              <a:rPr lang="en-US" sz="1200"/>
              <a:pPr eaLnBrk="1" hangingPunct="1"/>
              <a:t>7</a:t>
            </a:fld>
            <a:endParaRPr lang="en-US" sz="1200"/>
          </a:p>
        </p:txBody>
      </p:sp>
      <p:sp>
        <p:nvSpPr>
          <p:cNvPr id="348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929F5AE7-07AC-684E-992C-9FFCC22BBD42}" type="slidenum">
              <a:rPr lang="en-US" sz="1200"/>
              <a:pPr eaLnBrk="1" hangingPunct="1"/>
              <a:t>8</a:t>
            </a:fld>
            <a:endParaRPr lang="en-US" sz="120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Should add a slide on parsing speech lattices!</a:t>
            </a:r>
          </a:p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Explain queries chart must support for efficiency:</a:t>
            </a:r>
          </a:p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Is edge X:[i,j] already in the chart?</a:t>
            </a:r>
          </a:p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What edges with label Y end at position i?</a:t>
            </a:r>
          </a:p>
          <a:p>
            <a:pPr eaLnBrk="1" hangingPunct="1"/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What edges with label Z start at position j?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681037"/>
            <a:ext cx="3890964" cy="1731963"/>
          </a:xfrm>
        </p:spPr>
        <p:txBody>
          <a:bodyPr/>
          <a:lstStyle>
            <a:lvl1pPr algn="ctr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835400"/>
            <a:ext cx="3886200" cy="22352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 sz="3600">
                <a:solidFill>
                  <a:srgbClr val="A5002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6273800"/>
            <a:ext cx="12192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62738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260136" y="304800"/>
            <a:ext cx="3473664" cy="6255910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6273800"/>
            <a:ext cx="765174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03400"/>
            <a:ext cx="8534400" cy="444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63246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3246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04800" y="63246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01D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3886200" cy="4495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886200" cy="4495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63246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6324600"/>
            <a:ext cx="34290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04800" y="63246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67163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311400"/>
            <a:ext cx="4040188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425" y="167163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7425" y="2311400"/>
            <a:ext cx="4041775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63246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304800" y="63246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676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905000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3124201"/>
            <a:ext cx="3008313" cy="30019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381000"/>
            <a:ext cx="21145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61912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1"/>
            <a:ext cx="85344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4076701"/>
            <a:ext cx="85344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676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57238" y="1370013"/>
            <a:ext cx="8080375" cy="155575"/>
          </a:xfrm>
          <a:prstGeom prst="rect">
            <a:avLst/>
          </a:prstGeom>
          <a:gradFill rotWithShape="0">
            <a:gsLst>
              <a:gs pos="0">
                <a:srgbClr val="CC0000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A50021"/>
              </a:solidFill>
            </a:endParaRPr>
          </a:p>
        </p:txBody>
      </p:sp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173038" y="514350"/>
          <a:ext cx="1050925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19" name="Photo Editor Photo" r:id="rId3" imgW="7380952" imgH="7228571" progId="MSPhotoEd.3">
                  <p:embed/>
                </p:oleObj>
              </mc:Choice>
              <mc:Fallback>
                <p:oleObj name="Photo Editor Photo" r:id="rId3" imgW="7380952" imgH="722857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038" y="514350"/>
                        <a:ext cx="1050925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2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772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7526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4427D-BE88-4845-9C74-731D4B5083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029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04800"/>
            <a:ext cx="7391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0" y="6248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248400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248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5195" y="304800"/>
            <a:ext cx="1059656" cy="1066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323" y="11667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Christopher Manning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2" r:id="rId13"/>
    <p:sldLayoutId id="2147483713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Lexicalization of PCFGs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dirty="0" smtClean="0">
                <a:latin typeface="+mj-lt"/>
                <a:ea typeface="ＭＳ Ｐゴシック" charset="0"/>
                <a:cs typeface="ＭＳ Ｐゴシック" charset="0"/>
              </a:rPr>
              <a:t>The model of </a:t>
            </a:r>
            <a:r>
              <a:rPr lang="en-US" dirty="0" err="1" smtClean="0">
                <a:latin typeface="+mj-lt"/>
                <a:ea typeface="ＭＳ Ｐゴシック" charset="0"/>
                <a:cs typeface="ＭＳ Ｐゴシック" charset="0"/>
              </a:rPr>
              <a:t>Charniak</a:t>
            </a:r>
            <a:r>
              <a:rPr lang="en-US" dirty="0" smtClean="0">
                <a:latin typeface="+mj-lt"/>
                <a:ea typeface="ＭＳ Ｐゴシック" charset="0"/>
                <a:cs typeface="ＭＳ Ｐゴシック" charset="0"/>
              </a:rPr>
              <a:t> (1997)</a:t>
            </a:r>
          </a:p>
        </p:txBody>
      </p:sp>
    </p:spTree>
    <p:extLst>
      <p:ext uri="{BB962C8B-B14F-4D97-AF65-F5344CB8AC3E}">
        <p14:creationId xmlns:p14="http://schemas.microsoft.com/office/powerpoint/2010/main" val="272114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charset="0"/>
                <a:cs typeface="ＭＳ Ｐゴシック" charset="0"/>
              </a:rPr>
              <a:t>Charniak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ea typeface="ＭＳ Ｐゴシック" charset="0"/>
                <a:cs typeface="ＭＳ Ｐゴシック" charset="0"/>
              </a:rPr>
              <a:t>(1997) 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A very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straightforward model </a:t>
            </a:r>
            <a:r>
              <a:rPr lang="en-US" dirty="0">
                <a:ea typeface="ＭＳ Ｐゴシック" charset="0"/>
                <a:cs typeface="ＭＳ Ｐゴシック" charset="0"/>
              </a:rPr>
              <a:t>of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a lexicalized </a:t>
            </a:r>
            <a:r>
              <a:rPr lang="en-US" dirty="0">
                <a:ea typeface="ＭＳ Ｐゴシック" charset="0"/>
                <a:cs typeface="ＭＳ Ｐゴシック" charset="0"/>
              </a:rPr>
              <a:t>PCFG  </a:t>
            </a:r>
          </a:p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Probabilistic conditioning is </a:t>
            </a:r>
            <a:r>
              <a:rPr lang="en-US" altLang="ja-JP" dirty="0">
                <a:ea typeface="ヒラギノ角ゴ Pro W3" charset="0"/>
                <a:cs typeface="ヒラギノ角ゴ Pro W3" charset="0"/>
              </a:rPr>
              <a:t>“</a:t>
            </a:r>
            <a:r>
              <a:rPr lang="en-US" altLang="ja-JP" dirty="0">
                <a:ea typeface="ＭＳ Ｐゴシック" charset="0"/>
                <a:cs typeface="ＭＳ Ｐゴシック" charset="0"/>
              </a:rPr>
              <a:t>top-down</a:t>
            </a:r>
            <a:r>
              <a:rPr lang="en-US" altLang="ja-JP" dirty="0">
                <a:ea typeface="ヒラギノ角ゴ Pro W3" charset="0"/>
                <a:cs typeface="ヒラギノ角ゴ Pro W3" charset="0"/>
              </a:rPr>
              <a:t>”</a:t>
            </a:r>
            <a:r>
              <a:rPr lang="en-US" altLang="ja-JP" dirty="0">
                <a:ea typeface="ＭＳ Ｐゴシック" charset="0"/>
                <a:cs typeface="ＭＳ Ｐゴシック" charset="0"/>
              </a:rPr>
              <a:t> like a regular </a:t>
            </a:r>
            <a:r>
              <a:rPr lang="en-US" altLang="ja-JP" dirty="0" smtClean="0">
                <a:ea typeface="ＭＳ Ｐゴシック" charset="0"/>
                <a:cs typeface="ＭＳ Ｐゴシック" charset="0"/>
              </a:rPr>
              <a:t>PCFG</a:t>
            </a:r>
          </a:p>
          <a:p>
            <a:pPr lvl="1"/>
            <a:r>
              <a:rPr lang="en-US" altLang="ja-JP" dirty="0" smtClean="0">
                <a:ea typeface="ＭＳ Ｐゴシック" charset="0"/>
                <a:cs typeface="ＭＳ Ｐゴシック" charset="0"/>
              </a:rPr>
              <a:t>But actual parsing </a:t>
            </a:r>
            <a:r>
              <a:rPr lang="en-US" altLang="ja-JP" dirty="0">
                <a:ea typeface="ＭＳ Ｐゴシック" charset="0"/>
                <a:cs typeface="ＭＳ Ｐゴシック" charset="0"/>
              </a:rPr>
              <a:t>is bottom-</a:t>
            </a:r>
            <a:r>
              <a:rPr lang="en-US" altLang="ja-JP" dirty="0" smtClean="0">
                <a:ea typeface="ＭＳ Ｐゴシック" charset="0"/>
                <a:cs typeface="ＭＳ Ｐゴシック" charset="0"/>
              </a:rPr>
              <a:t>up, somewhat like the CKY algorithm we saw 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63" y="3430588"/>
            <a:ext cx="4483100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83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ea typeface="ＭＳ Ｐゴシック" charset="0"/>
                <a:cs typeface="ＭＳ Ｐゴシック" charset="0"/>
              </a:rPr>
              <a:t>Charniak</a:t>
            </a:r>
            <a:r>
              <a:rPr lang="en-US" dirty="0">
                <a:ea typeface="ＭＳ Ｐゴシック" charset="0"/>
                <a:cs typeface="ＭＳ Ｐゴシック" charset="0"/>
              </a:rPr>
              <a:t> (1997) example</a:t>
            </a:r>
          </a:p>
        </p:txBody>
      </p:sp>
      <p:pic>
        <p:nvPicPr>
          <p:cNvPr id="2560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5" y="1581150"/>
            <a:ext cx="7629525" cy="506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8536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dirty="0">
                <a:ea typeface="굴림" charset="0"/>
                <a:cs typeface="굴림" charset="0"/>
              </a:rPr>
              <a:t>Lexicalization </a:t>
            </a:r>
            <a:r>
              <a:rPr lang="en-US" altLang="ko-KR" dirty="0" smtClean="0">
                <a:ea typeface="굴림" charset="0"/>
                <a:cs typeface="굴림" charset="0"/>
              </a:rPr>
              <a:t>models argument selection by sharpening rule expansion probabilities</a:t>
            </a:r>
            <a:endParaRPr lang="en-US" altLang="ko-KR" dirty="0">
              <a:ea typeface="굴림" charset="0"/>
              <a:cs typeface="굴림" charset="0"/>
            </a:endParaRPr>
          </a:p>
        </p:txBody>
      </p:sp>
      <p:graphicFrame>
        <p:nvGraphicFramePr>
          <p:cNvPr id="713731" name="Group 3"/>
          <p:cNvGraphicFramePr>
            <a:graphicFrameLocks noGrp="1"/>
          </p:cNvGraphicFramePr>
          <p:nvPr>
            <p:ph idx="4294967295"/>
          </p:nvPr>
        </p:nvGraphicFramePr>
        <p:xfrm>
          <a:off x="1439863" y="2741613"/>
          <a:ext cx="6251575" cy="3446461"/>
        </p:xfrm>
        <a:graphic>
          <a:graphicData uri="http://schemas.openxmlformats.org/drawingml/2006/table">
            <a:tbl>
              <a:tblPr/>
              <a:tblGrid>
                <a:gridCol w="2405062"/>
                <a:gridCol w="958850"/>
                <a:gridCol w="862013"/>
                <a:gridCol w="981075"/>
                <a:gridCol w="1044575"/>
              </a:tblGrid>
              <a:tr h="7017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Local Tree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come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take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think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20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want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V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9.5%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2.6%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4.6%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5.7%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V NP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1.1%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32.1%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0.2%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13.9%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V PP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34.5%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3.1%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7.1%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0.3%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V SBAR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6.6%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0.3%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73.0%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0.2%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0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V S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2.2%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1.3%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4.8%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70.8%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V NP S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0.1%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5.7%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0.0%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0.3%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0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V PRT NP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0.3%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5.8%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0.0%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0.0%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0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VP 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  <a:sym typeface="Symbol" charset="2"/>
                        </a:rPr>
                        <a:t></a:t>
                      </a: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 V PRT PP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6.1%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1.5%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0.2%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C0000"/>
                        </a:buClr>
                        <a:buSzTx/>
                        <a:buFont typeface="Times" charset="0"/>
                        <a:buNone/>
                        <a:tabLst/>
                      </a:pPr>
                      <a:r>
                        <a:rPr kumimoji="0" lang="en-US" altLang="ko-K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Sans" charset="0"/>
                          <a:ea typeface="굴림" charset="-127"/>
                          <a:cs typeface="굴림" charset="-127"/>
                        </a:rPr>
                        <a:t>0.0%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712" name="Rectangle 6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The probability </a:t>
            </a:r>
            <a:r>
              <a:rPr lang="en-US" dirty="0">
                <a:ea typeface="ＭＳ Ｐゴシック" charset="0"/>
                <a:cs typeface="ＭＳ Ｐゴシック" charset="0"/>
              </a:rPr>
              <a:t>of different verbal complement frames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(i.e.,  </a:t>
            </a:r>
            <a:r>
              <a:rPr lang="en-US" altLang="ja-JP" dirty="0"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dirty="0" err="1">
                <a:ea typeface="ＭＳ Ｐゴシック" charset="0"/>
                <a:cs typeface="ＭＳ Ｐゴシック" charset="0"/>
              </a:rPr>
              <a:t>subcategorizations</a:t>
            </a:r>
            <a:r>
              <a:rPr lang="en-US" altLang="ja-JP" dirty="0"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dirty="0" smtClean="0">
                <a:ea typeface="ＭＳ Ｐゴシック" charset="0"/>
                <a:cs typeface="ＭＳ Ｐゴシック" charset="0"/>
              </a:rPr>
              <a:t>) depends on the verb: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495800" y="6324600"/>
            <a:ext cx="4025829" cy="381000"/>
            <a:chOff x="4495800" y="6324600"/>
            <a:chExt cx="4025829" cy="381000"/>
          </a:xfrm>
        </p:grpSpPr>
        <p:sp>
          <p:nvSpPr>
            <p:cNvPr id="2" name="TextBox 1"/>
            <p:cNvSpPr txBox="1"/>
            <p:nvPr/>
          </p:nvSpPr>
          <p:spPr>
            <a:xfrm>
              <a:off x="5334000" y="6324600"/>
              <a:ext cx="31876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800" dirty="0"/>
                <a:t>“</a:t>
              </a:r>
              <a:r>
                <a:rPr lang="en-US" altLang="ja-JP" sz="1800" dirty="0" err="1"/>
                <a:t>monolexical</a:t>
              </a:r>
              <a:r>
                <a:rPr lang="en-US" altLang="ja-JP" sz="1800" dirty="0" smtClean="0"/>
                <a:t>” probabilities</a:t>
              </a:r>
              <a:endParaRPr lang="en-US" sz="1800" dirty="0"/>
            </a:p>
          </p:txBody>
        </p:sp>
        <p:sp>
          <p:nvSpPr>
            <p:cNvPr id="3" name="Up Arrow 2"/>
            <p:cNvSpPr/>
            <p:nvPr/>
          </p:nvSpPr>
          <p:spPr bwMode="auto">
            <a:xfrm>
              <a:off x="4495800" y="6324600"/>
              <a:ext cx="533400" cy="381000"/>
            </a:xfrm>
            <a:prstGeom prst="upArrow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903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Lexicalization sharpens probabilities: Predicting heads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altLang="ja-JP" dirty="0"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dirty="0" err="1">
                <a:ea typeface="ＭＳ Ｐゴシック" charset="0"/>
                <a:cs typeface="ＭＳ Ｐゴシック" charset="0"/>
              </a:rPr>
              <a:t>Bilexical</a:t>
            </a:r>
            <a:r>
              <a:rPr lang="en-US" altLang="ja-JP" dirty="0">
                <a:ea typeface="ＭＳ Ｐゴシック" charset="0"/>
                <a:cs typeface="ＭＳ Ｐゴシック" charset="0"/>
              </a:rPr>
              <a:t> probabilities”</a:t>
            </a:r>
          </a:p>
          <a:p>
            <a:pPr eaLnBrk="1" hangingPunct="1"/>
            <a:endParaRPr lang="en-US" dirty="0"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P(</a:t>
            </a:r>
            <a:r>
              <a:rPr lang="en-US" dirty="0">
                <a:ea typeface="ＭＳ Ｐゴシック" charset="0"/>
                <a:cs typeface="ＭＳ Ｐゴシック" charset="0"/>
              </a:rPr>
              <a:t>prices | n-plural) = .013</a:t>
            </a:r>
          </a:p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P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(</a:t>
            </a:r>
            <a:r>
              <a:rPr lang="en-US" dirty="0">
                <a:ea typeface="ＭＳ Ｐゴシック" charset="0"/>
                <a:cs typeface="ＭＳ Ｐゴシック" charset="0"/>
              </a:rPr>
              <a:t>prices | n-plural, NP) = .013</a:t>
            </a:r>
          </a:p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P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(</a:t>
            </a:r>
            <a:r>
              <a:rPr lang="en-US" dirty="0">
                <a:ea typeface="ＭＳ Ｐゴシック" charset="0"/>
                <a:cs typeface="ＭＳ Ｐゴシック" charset="0"/>
              </a:rPr>
              <a:t>prices | n-plural, NP, S) = .025</a:t>
            </a:r>
          </a:p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P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(</a:t>
            </a:r>
            <a:r>
              <a:rPr lang="en-US" dirty="0">
                <a:ea typeface="ＭＳ Ｐゴシック" charset="0"/>
                <a:cs typeface="ＭＳ Ｐゴシック" charset="0"/>
              </a:rPr>
              <a:t>prices | n-plural, NP, S, v-past) = .052</a:t>
            </a:r>
          </a:p>
          <a:p>
            <a:pPr eaLnBrk="1" hangingPunct="1"/>
            <a:r>
              <a:rPr lang="en-US" dirty="0">
                <a:ea typeface="ＭＳ Ｐゴシック" charset="0"/>
                <a:cs typeface="ＭＳ Ｐゴシック" charset="0"/>
              </a:rPr>
              <a:t>P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(</a:t>
            </a:r>
            <a:r>
              <a:rPr lang="en-US" dirty="0">
                <a:ea typeface="ＭＳ Ｐゴシック" charset="0"/>
                <a:cs typeface="ＭＳ Ｐゴシック" charset="0"/>
              </a:rPr>
              <a:t>prices | n-plural, NP, S, v-past, fell) = .146</a:t>
            </a:r>
          </a:p>
        </p:txBody>
      </p:sp>
    </p:spTree>
    <p:extLst>
      <p:ext uri="{BB962C8B-B14F-4D97-AF65-F5344CB8AC3E}">
        <p14:creationId xmlns:p14="http://schemas.microsoft.com/office/powerpoint/2010/main" val="18239350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ea typeface="ＭＳ Ｐゴシック" charset="0"/>
                <a:cs typeface="ＭＳ Ｐゴシック" charset="0"/>
              </a:rPr>
              <a:t>Charniak</a:t>
            </a:r>
            <a:r>
              <a:rPr lang="en-US" dirty="0">
                <a:ea typeface="ＭＳ Ｐゴシック" charset="0"/>
                <a:cs typeface="ＭＳ Ｐゴシック" charset="0"/>
              </a:rPr>
              <a:t> (1997) linear interpolation/shrinkage</a:t>
            </a:r>
          </a:p>
        </p:txBody>
      </p:sp>
      <p:pic>
        <p:nvPicPr>
          <p:cNvPr id="3174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1760538"/>
            <a:ext cx="8604250" cy="484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24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ea typeface="ＭＳ Ｐゴシック" charset="0"/>
                <a:cs typeface="ＭＳ Ｐゴシック" charset="0"/>
              </a:rPr>
              <a:t>Charniak</a:t>
            </a:r>
            <a:r>
              <a:rPr lang="en-US" dirty="0">
                <a:ea typeface="ＭＳ Ｐゴシック" charset="0"/>
                <a:cs typeface="ＭＳ Ｐゴシック" charset="0"/>
              </a:rPr>
              <a:t> (1997) shrinkage example</a:t>
            </a:r>
          </a:p>
        </p:txBody>
      </p:sp>
      <p:pic>
        <p:nvPicPr>
          <p:cNvPr id="3379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2157413"/>
            <a:ext cx="8383587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92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charset="0"/>
                <a:cs typeface="ＭＳ Ｐゴシック" charset="0"/>
              </a:rPr>
              <a:t>Lexicalization of PCFGs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dirty="0" smtClean="0">
                <a:latin typeface="+mj-lt"/>
                <a:ea typeface="ＭＳ Ｐゴシック" charset="0"/>
                <a:cs typeface="ＭＳ Ｐゴシック" charset="0"/>
              </a:rPr>
              <a:t>The model of </a:t>
            </a:r>
            <a:r>
              <a:rPr lang="en-US" dirty="0" err="1" smtClean="0">
                <a:latin typeface="+mj-lt"/>
                <a:ea typeface="ＭＳ Ｐゴシック" charset="0"/>
                <a:cs typeface="ＭＳ Ｐゴシック" charset="0"/>
              </a:rPr>
              <a:t>Charniak</a:t>
            </a:r>
            <a:r>
              <a:rPr lang="en-US" dirty="0" smtClean="0">
                <a:latin typeface="+mj-lt"/>
                <a:ea typeface="ＭＳ Ｐゴシック" charset="0"/>
                <a:cs typeface="ＭＳ Ｐゴシック" charset="0"/>
              </a:rPr>
              <a:t> (1997)</a:t>
            </a:r>
          </a:p>
        </p:txBody>
      </p:sp>
    </p:spTree>
    <p:extLst>
      <p:ext uri="{BB962C8B-B14F-4D97-AF65-F5344CB8AC3E}">
        <p14:creationId xmlns:p14="http://schemas.microsoft.com/office/powerpoint/2010/main" val="84359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3x4-class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NLP3x4-class.potx</Template>
  <TotalTime>14547</TotalTime>
  <Words>384</Words>
  <Application>Microsoft Office PowerPoint</Application>
  <PresentationFormat>On-screen Show (4:3)</PresentationFormat>
  <Paragraphs>88</Paragraphs>
  <Slides>8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NLP3x4-class</vt:lpstr>
      <vt:lpstr>Photo Editor Photo</vt:lpstr>
      <vt:lpstr>Lexicalization of PCFGs</vt:lpstr>
      <vt:lpstr>Charniak (1997) </vt:lpstr>
      <vt:lpstr>Charniak (1997) example</vt:lpstr>
      <vt:lpstr>Lexicalization models argument selection by sharpening rule expansion probabilities</vt:lpstr>
      <vt:lpstr>Lexicalization sharpens probabilities: Predicting heads</vt:lpstr>
      <vt:lpstr>Charniak (1997) linear interpolation/shrinkage</vt:lpstr>
      <vt:lpstr>Charniak (1997) shrinkage example</vt:lpstr>
      <vt:lpstr>Lexicalization of PCFGs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aotimme</cp:lastModifiedBy>
  <cp:revision>171</cp:revision>
  <cp:lastPrinted>2009-04-20T16:46:08Z</cp:lastPrinted>
  <dcterms:created xsi:type="dcterms:W3CDTF">2010-04-19T15:31:24Z</dcterms:created>
  <dcterms:modified xsi:type="dcterms:W3CDTF">2012-04-12T04:05:30Z</dcterms:modified>
</cp:coreProperties>
</file>