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9" r:id="rId1"/>
  </p:sldMasterIdLst>
  <p:notesMasterIdLst>
    <p:notesMasterId r:id="rId11"/>
  </p:notesMasterIdLst>
  <p:handoutMasterIdLst>
    <p:handoutMasterId r:id="rId12"/>
  </p:handoutMasterIdLst>
  <p:sldIdLst>
    <p:sldId id="471" r:id="rId2"/>
    <p:sldId id="472" r:id="rId3"/>
    <p:sldId id="464" r:id="rId4"/>
    <p:sldId id="465" r:id="rId5"/>
    <p:sldId id="488" r:id="rId6"/>
    <p:sldId id="489" r:id="rId7"/>
    <p:sldId id="466" r:id="rId8"/>
    <p:sldId id="474" r:id="rId9"/>
    <p:sldId id="479" r:id="rId10"/>
  </p:sldIdLst>
  <p:sldSz cx="9144000" cy="5143500" type="screen16x9"/>
  <p:notesSz cx="68453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A4001D"/>
    <a:srgbClr val="A40508"/>
    <a:srgbClr val="A50021"/>
    <a:srgbClr val="CC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867" autoAdjust="0"/>
  </p:normalViewPr>
  <p:slideViewPr>
    <p:cSldViewPr>
      <p:cViewPr varScale="1">
        <p:scale>
          <a:sx n="84" d="100"/>
          <a:sy n="84" d="100"/>
        </p:scale>
        <p:origin x="-660" y="-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emf"/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8A029216-D615-3945-A1F3-D96FC886DA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1726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B9031F-EB71-7642-8F3C-6FDC1408CB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627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E0A1DCE-B25E-2745-BCC8-DC7B156002CC}" type="slidenum">
              <a:rPr lang="en-US" sz="1200">
                <a:latin typeface="Calibri" charset="0"/>
              </a:rPr>
              <a:pPr eaLnBrk="1" hangingPunct="1"/>
              <a:t>2</a:t>
            </a:fld>
            <a:endParaRPr lang="en-US" sz="1200">
              <a:latin typeface="Calibri" charset="0"/>
            </a:endParaRPr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C19D017-F901-9141-9593-12493BACCB70}" type="slidenum">
              <a:rPr lang="en-US" sz="1200">
                <a:latin typeface="Calibri" charset="0"/>
              </a:rPr>
              <a:pPr eaLnBrk="1" hangingPunct="1"/>
              <a:t>4</a:t>
            </a:fld>
            <a:endParaRPr lang="en-US" sz="1200">
              <a:latin typeface="Calibri" charset="0"/>
            </a:endParaRPr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C19D017-F901-9141-9593-12493BACCB70}" type="slidenum">
              <a:rPr lang="en-US" sz="1200">
                <a:latin typeface="Calibri" charset="0"/>
              </a:rPr>
              <a:pPr eaLnBrk="1" hangingPunct="1"/>
              <a:t>5</a:t>
            </a:fld>
            <a:endParaRPr lang="en-US" sz="1200">
              <a:latin typeface="Calibri" charset="0"/>
            </a:endParaRPr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C19D017-F901-9141-9593-12493BACCB70}" type="slidenum">
              <a:rPr lang="en-US" sz="1200">
                <a:latin typeface="Calibri" charset="0"/>
              </a:rPr>
              <a:pPr eaLnBrk="1" hangingPunct="1"/>
              <a:t>6</a:t>
            </a:fld>
            <a:endParaRPr lang="en-US" sz="1200">
              <a:latin typeface="Calibri" charset="0"/>
            </a:endParaRPr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9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510778"/>
            <a:ext cx="3890964" cy="1298972"/>
          </a:xfrm>
        </p:spPr>
        <p:txBody>
          <a:bodyPr/>
          <a:lstStyle>
            <a:lvl1pPr algn="ctr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2876550"/>
            <a:ext cx="3886200" cy="1676400"/>
          </a:xfrm>
        </p:spPr>
        <p:txBody>
          <a:bodyPr/>
          <a:lstStyle>
            <a:lvl1pPr marL="0" indent="0" algn="ctr">
              <a:spcBef>
                <a:spcPts val="900"/>
              </a:spcBef>
              <a:buFont typeface="Times" pitchFamily="-65" charset="0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4705350"/>
            <a:ext cx="12192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4705350"/>
            <a:ext cx="19050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9" name="Picture 8" descr="wordcloud2.jpg"/>
          <p:cNvPicPr>
            <a:picLocks noChangeAspect="1"/>
          </p:cNvPicPr>
          <p:nvPr userDrawn="1"/>
        </p:nvPicPr>
        <p:blipFill rotWithShape="1">
          <a:blip r:embed="rId2"/>
          <a:srcRect l="19740" t="8415" r="20308" b="8153"/>
          <a:stretch/>
        </p:blipFill>
        <p:spPr>
          <a:xfrm>
            <a:off x="781451" y="165818"/>
            <a:ext cx="2647549" cy="4768132"/>
          </a:xfrm>
          <a:prstGeom prst="rect">
            <a:avLst/>
          </a:prstGeom>
        </p:spPr>
      </p:pic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4705350"/>
            <a:ext cx="765174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07211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6176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2BDC8F-D922-0A4E-AAA0-9C7D97FF3D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17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468630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C7A63A-31A1-2C4C-95AA-A445DBCAB17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91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05979"/>
            <a:ext cx="73914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631156"/>
            <a:ext cx="4040188" cy="307419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631156"/>
            <a:ext cx="4041775" cy="307419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0275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C7101-16EA-C942-850C-355264FDE9E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628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8E5E2-1321-4548-96C8-615581C5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1278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750"/>
            <a:ext cx="3008313" cy="871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343150"/>
            <a:ext cx="3008313" cy="225147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729988-E849-C549-AA67-252EA40F09C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3127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7882B1-C6D6-A945-BB8B-B7B1B12471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6046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DFA8D9-15F1-AF4D-8149-0C26EB27AC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16983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285750"/>
            <a:ext cx="2114550" cy="44005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85750"/>
            <a:ext cx="6191250" cy="44005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7BED9-9427-674C-8047-314E304C86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3081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85750"/>
            <a:ext cx="75438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5300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Narrow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68580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51816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286000" y="468630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7706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omplete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8768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381000"/>
            <a:ext cx="74676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352550"/>
            <a:ext cx="7772400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480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fld id="{91F816EA-24CC-2048-859A-C5EA9F275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4056" y="285750"/>
            <a:ext cx="868944" cy="8748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" y="4190"/>
            <a:ext cx="1295400" cy="2616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A4001D"/>
                </a:solidFill>
                <a:latin typeface="+mn-lt"/>
              </a:rPr>
              <a:t>Dan Jurafsky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1" r:id="rId13"/>
    <p:sldLayoutId id="2147483712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685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2pPr>
      <a:lvl3pPr marL="1028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4pPr>
      <a:lvl5pPr marL="17145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5pPr>
      <a:lvl6pPr marL="2171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6pPr>
      <a:lvl7pPr marL="26289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7pPr>
      <a:lvl8pPr marL="30861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8pPr>
      <a:lvl9pPr marL="35433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0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12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572000" y="819150"/>
            <a:ext cx="3890964" cy="1371600"/>
          </a:xfrm>
        </p:spPr>
        <p:txBody>
          <a:bodyPr/>
          <a:lstStyle/>
          <a:p>
            <a:pPr eaLnBrk="1" hangingPunct="1"/>
            <a:r>
              <a:rPr lang="en-US" sz="4400" dirty="0" smtClean="0">
                <a:latin typeface="Lucida Sans" charset="0"/>
                <a:ea typeface="ＭＳ Ｐゴシック" charset="0"/>
                <a:cs typeface="ＭＳ Ｐゴシック" charset="0"/>
              </a:rPr>
              <a:t>Language Modeling</a:t>
            </a:r>
            <a:endParaRPr lang="en-US" sz="4400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114800" y="2876550"/>
            <a:ext cx="4876800" cy="1676400"/>
          </a:xfrm>
        </p:spPr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200" dirty="0" smtClean="0">
                <a:solidFill>
                  <a:srgbClr val="800000"/>
                </a:solidFill>
                <a:latin typeface="Lucida Sans" charset="0"/>
                <a:ea typeface="ＭＳ Ｐゴシック" charset="0"/>
                <a:cs typeface="ＭＳ Ｐゴシック" charset="0"/>
              </a:rPr>
              <a:t>Advanced: </a:t>
            </a:r>
          </a:p>
          <a:p>
            <a:pPr eaLnBrk="1" hangingPunct="1">
              <a:buFont typeface="Times" charset="0"/>
              <a:buNone/>
            </a:pPr>
            <a:r>
              <a:rPr lang="en-US" sz="3200" dirty="0" err="1" smtClean="0">
                <a:solidFill>
                  <a:srgbClr val="800000"/>
                </a:solidFill>
                <a:latin typeface="Lucida Sans" charset="0"/>
                <a:ea typeface="ＭＳ Ｐゴシック" charset="0"/>
                <a:cs typeface="ＭＳ Ｐゴシック" charset="0"/>
              </a:rPr>
              <a:t>Kneser</a:t>
            </a:r>
            <a:r>
              <a:rPr lang="en-US" sz="3200" dirty="0">
                <a:solidFill>
                  <a:srgbClr val="800000"/>
                </a:solidFill>
                <a:latin typeface="Lucida Sans" charset="0"/>
                <a:ea typeface="ＭＳ Ｐゴシック" charset="0"/>
                <a:cs typeface="ＭＳ Ｐゴシック" charset="0"/>
              </a:rPr>
              <a:t>-</a:t>
            </a:r>
            <a:r>
              <a:rPr lang="en-US" sz="3200" dirty="0" smtClean="0">
                <a:solidFill>
                  <a:srgbClr val="800000"/>
                </a:solidFill>
                <a:latin typeface="Lucida Sans" charset="0"/>
                <a:ea typeface="ＭＳ Ｐゴシック" charset="0"/>
                <a:cs typeface="ＭＳ Ｐゴシック" charset="0"/>
              </a:rPr>
              <a:t>Ney Smoothing</a:t>
            </a:r>
          </a:p>
        </p:txBody>
      </p:sp>
    </p:spTree>
    <p:extLst>
      <p:ext uri="{BB962C8B-B14F-4D97-AF65-F5344CB8AC3E}">
        <p14:creationId xmlns:p14="http://schemas.microsoft.com/office/powerpoint/2010/main" xmlns="" val="1208596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85750"/>
            <a:ext cx="7467600" cy="74295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Resulting Good-Turing numbers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16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00151"/>
            <a:ext cx="4572000" cy="339447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Calibri"/>
                <a:ea typeface="ＭＳ Ｐゴシック" charset="0"/>
                <a:cs typeface="Calibri"/>
              </a:rPr>
              <a:t>Numbers from Church and Gale (1991)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Calibri"/>
                <a:ea typeface="ＭＳ Ｐゴシック" charset="0"/>
                <a:cs typeface="Calibri"/>
              </a:rPr>
              <a:t>22 million words of AP Newswire</a:t>
            </a:r>
          </a:p>
          <a:p>
            <a:pPr eaLnBrk="1" hangingPunct="1">
              <a:lnSpc>
                <a:spcPct val="90000"/>
              </a:lnSpc>
            </a:pPr>
            <a:endParaRPr lang="en-US" sz="2000" baseline="-250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000" baseline="-25000" dirty="0" smtClean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000" baseline="-250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000" baseline="-25000" dirty="0" smtClean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000" baseline="-250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Calibri"/>
                <a:ea typeface="ＭＳ Ｐゴシック" charset="0"/>
                <a:cs typeface="Calibri"/>
              </a:rPr>
              <a:t>It sure looks like c* = (c - .75)</a:t>
            </a:r>
            <a:endParaRPr lang="en-US" sz="20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000" baseline="-250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000" baseline="-25000" dirty="0">
              <a:latin typeface="Calibri"/>
              <a:ea typeface="ＭＳ Ｐゴシック" charset="0"/>
              <a:cs typeface="Calibri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000" dirty="0">
              <a:latin typeface="Calibri"/>
              <a:ea typeface="ＭＳ Ｐゴシック" charset="0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Calibri"/>
              <a:ea typeface="ＭＳ Ｐゴシック" charset="0"/>
              <a:cs typeface="Calibri"/>
            </a:endParaRPr>
          </a:p>
        </p:txBody>
      </p:sp>
      <p:graphicFrame>
        <p:nvGraphicFramePr>
          <p:cNvPr id="1472517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60817929"/>
              </p:ext>
            </p:extLst>
          </p:nvPr>
        </p:nvGraphicFramePr>
        <p:xfrm>
          <a:off x="5791200" y="1200150"/>
          <a:ext cx="2743200" cy="3717036"/>
        </p:xfrm>
        <a:graphic>
          <a:graphicData uri="http://schemas.openxmlformats.org/drawingml/2006/table">
            <a:tbl>
              <a:tblPr/>
              <a:tblGrid>
                <a:gridCol w="884903"/>
                <a:gridCol w="1858297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Count c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Good Turing c*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.0000270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1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0.446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2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1.26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3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2.24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4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3.24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5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4.22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6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5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.19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7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6.21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8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7.24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9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-128"/>
                          <a:cs typeface="Calibri"/>
                        </a:rPr>
                        <a:t>8.25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-128"/>
                        <a:cs typeface="Calibri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49003353"/>
              </p:ext>
            </p:extLst>
          </p:nvPr>
        </p:nvGraphicFramePr>
        <p:xfrm>
          <a:off x="1524000" y="2114550"/>
          <a:ext cx="1689288" cy="765810"/>
        </p:xfrm>
        <a:graphic>
          <a:graphicData uri="http://schemas.openxmlformats.org/presentationml/2006/ole">
            <p:oleObj spid="_x0000_s46129" name="Equation" r:id="rId4" imgW="941400" imgH="4204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4151866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2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Absolute Discounting Interpolation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790950"/>
          </a:xfrm>
        </p:spPr>
        <p:txBody>
          <a:bodyPr/>
          <a:lstStyle/>
          <a:p>
            <a:r>
              <a:rPr lang="en-US" dirty="0" smtClean="0">
                <a:ea typeface="ＭＳ Ｐゴシック" charset="0"/>
                <a:cs typeface="Calibri"/>
              </a:rPr>
              <a:t>Save ourselves </a:t>
            </a:r>
            <a:r>
              <a:rPr lang="en-US" dirty="0">
                <a:ea typeface="ＭＳ Ｐゴシック" charset="0"/>
                <a:cs typeface="Calibri"/>
              </a:rPr>
              <a:t>some time and just subtract 0.75 (or some d</a:t>
            </a:r>
            <a:r>
              <a:rPr lang="en-US" dirty="0" smtClean="0">
                <a:ea typeface="ＭＳ Ｐゴシック" charset="0"/>
                <a:cs typeface="Calibri"/>
              </a:rPr>
              <a:t>)!</a:t>
            </a:r>
          </a:p>
          <a:p>
            <a:pPr lvl="1"/>
            <a:endParaRPr lang="en-US" sz="2400" dirty="0">
              <a:ea typeface="ＭＳ Ｐゴシック" charset="0"/>
              <a:cs typeface="Calibri"/>
            </a:endParaRPr>
          </a:p>
          <a:p>
            <a:pPr lvl="1"/>
            <a:endParaRPr lang="en-US" sz="2400" dirty="0" smtClean="0">
              <a:ea typeface="ＭＳ Ｐゴシック" charset="0"/>
              <a:cs typeface="Calibri"/>
            </a:endParaRPr>
          </a:p>
          <a:p>
            <a:pPr lvl="1"/>
            <a:endParaRPr lang="en-US" sz="2400" dirty="0">
              <a:ea typeface="ＭＳ Ｐゴシック" charset="0"/>
              <a:cs typeface="Calibri"/>
            </a:endParaRPr>
          </a:p>
          <a:p>
            <a:pPr lvl="1"/>
            <a:endParaRPr lang="en-US" sz="2400" dirty="0" smtClean="0">
              <a:ea typeface="ＭＳ Ｐゴシック" charset="0"/>
              <a:cs typeface="Calibri"/>
            </a:endParaRPr>
          </a:p>
          <a:p>
            <a:pPr marL="342900" lvl="1" indent="-342900">
              <a:buClr>
                <a:srgbClr val="CC0000"/>
              </a:buClr>
            </a:pPr>
            <a:r>
              <a:rPr lang="en-US" sz="2400" dirty="0" smtClean="0">
                <a:ea typeface="ＭＳ Ｐゴシック" charset="0"/>
                <a:cs typeface="Calibri"/>
              </a:rPr>
              <a:t>(Maybe </a:t>
            </a:r>
            <a:r>
              <a:rPr lang="en-US" sz="2400" dirty="0">
                <a:ea typeface="ＭＳ Ｐゴシック" charset="0"/>
                <a:cs typeface="Calibri"/>
              </a:rPr>
              <a:t>keeping a couple extra values of d for counts 1 and </a:t>
            </a:r>
            <a:r>
              <a:rPr lang="en-US" sz="2400" dirty="0" smtClean="0">
                <a:ea typeface="ＭＳ Ｐゴシック" charset="0"/>
                <a:cs typeface="Calibri"/>
              </a:rPr>
              <a:t>2)</a:t>
            </a:r>
            <a:endParaRPr lang="en-US" sz="2800" dirty="0" smtClean="0">
              <a:ea typeface="ＭＳ Ｐゴシック" charset="0"/>
              <a:cs typeface="Calibri"/>
            </a:endParaRPr>
          </a:p>
          <a:p>
            <a:r>
              <a:rPr lang="en-US" sz="2800" dirty="0" smtClean="0">
                <a:ea typeface="ＭＳ Ｐゴシック" charset="0"/>
                <a:cs typeface="Calibri"/>
              </a:rPr>
              <a:t>But should we really just use the regular unigram P(w)?</a:t>
            </a:r>
            <a:endParaRPr lang="en-US" sz="3600" dirty="0" smtClean="0">
              <a:cs typeface="Calibri"/>
            </a:endParaRPr>
          </a:p>
          <a:p>
            <a:pPr lvl="1"/>
            <a:endParaRPr lang="en-US" sz="1600" dirty="0">
              <a:ea typeface="ＭＳ Ｐゴシック" charset="0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5612733"/>
              </p:ext>
            </p:extLst>
          </p:nvPr>
        </p:nvGraphicFramePr>
        <p:xfrm>
          <a:off x="396875" y="2190750"/>
          <a:ext cx="8197850" cy="1093788"/>
        </p:xfrm>
        <a:graphic>
          <a:graphicData uri="http://schemas.openxmlformats.org/presentationml/2006/ole">
            <p:oleObj spid="_x0000_s39987" name="Equation" r:id="rId3" imgW="3227400" imgH="420480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657600" y="1885950"/>
            <a:ext cx="2287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d</a:t>
            </a:r>
            <a:r>
              <a:rPr lang="en-US" sz="1800" dirty="0" smtClean="0">
                <a:solidFill>
                  <a:srgbClr val="FF0000"/>
                </a:solidFill>
              </a:rPr>
              <a:t>iscounted bigram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48600" y="3116818"/>
            <a:ext cx="1119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</a:rPr>
              <a:t>unigram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53200" y="1962150"/>
            <a:ext cx="19411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Interpolation weight</a:t>
            </a:r>
            <a:endParaRPr lang="en-US" sz="1400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 flipH="1">
            <a:off x="7162800" y="2266950"/>
            <a:ext cx="228600" cy="30480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flipH="1" flipV="1">
            <a:off x="8077200" y="2952750"/>
            <a:ext cx="228600" cy="22860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xmlns="" val="5961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47750"/>
            <a:ext cx="8686800" cy="3333750"/>
          </a:xfrm>
        </p:spPr>
        <p:txBody>
          <a:bodyPr/>
          <a:lstStyle/>
          <a:p>
            <a:pPr eaLnBrk="1" hangingPunct="1"/>
            <a:r>
              <a:rPr lang="en-US" altLang="ja-JP" dirty="0" smtClean="0">
                <a:latin typeface="Calibri"/>
                <a:ea typeface="ＭＳ Ｐゴシック" charset="0"/>
                <a:cs typeface="Calibri"/>
              </a:rPr>
              <a:t>Better estimate for probabilities of lower-order unigrams!</a:t>
            </a:r>
            <a:endParaRPr lang="en-US" altLang="ja-JP" dirty="0">
              <a:latin typeface="Calibri"/>
              <a:ea typeface="ＭＳ Ｐゴシック" charset="0"/>
              <a:cs typeface="Calibri"/>
            </a:endParaRPr>
          </a:p>
          <a:p>
            <a:pPr lvl="1"/>
            <a:r>
              <a:rPr lang="en-US" dirty="0">
                <a:latin typeface="Calibri"/>
                <a:ea typeface="ＭＳ Ｐゴシック" charset="0"/>
                <a:cs typeface="Calibri"/>
              </a:rPr>
              <a:t>Shannon game:  </a:t>
            </a:r>
            <a:r>
              <a:rPr lang="en-US" i="1" dirty="0"/>
              <a:t>I can’t see without my </a:t>
            </a:r>
            <a:r>
              <a:rPr lang="en-US" i="1" dirty="0" smtClean="0"/>
              <a:t>reading</a:t>
            </a:r>
            <a:r>
              <a:rPr lang="en-US" i="1" dirty="0" smtClean="0">
                <a:latin typeface="Calibri"/>
                <a:ea typeface="ＭＳ Ｐゴシック" charset="0"/>
                <a:cs typeface="Calibri"/>
              </a:rPr>
              <a:t>___________</a:t>
            </a:r>
            <a:r>
              <a:rPr lang="en-US" dirty="0">
                <a:latin typeface="Calibri"/>
                <a:ea typeface="ＭＳ Ｐゴシック" charset="0"/>
                <a:cs typeface="Calibri"/>
              </a:rPr>
              <a:t>?</a:t>
            </a:r>
          </a:p>
          <a:p>
            <a:pPr lvl="1" eaLnBrk="1" hangingPunct="1"/>
            <a:r>
              <a:rPr lang="en-US" altLang="ja-JP" dirty="0" smtClean="0">
                <a:latin typeface="Calibri"/>
                <a:ea typeface="ＭＳ Ｐゴシック" charset="0"/>
                <a:cs typeface="Calibri"/>
              </a:rPr>
              <a:t>“Francisco” </a:t>
            </a:r>
            <a:r>
              <a:rPr lang="en-US" altLang="ja-JP" dirty="0">
                <a:latin typeface="Calibri"/>
                <a:ea typeface="ＭＳ Ｐゴシック" charset="0"/>
                <a:cs typeface="Calibri"/>
              </a:rPr>
              <a:t>is more common than </a:t>
            </a:r>
            <a:r>
              <a:rPr lang="en-US" altLang="ja-JP" dirty="0" smtClean="0">
                <a:latin typeface="Calibri"/>
                <a:ea typeface="ＭＳ Ｐゴシック" charset="0"/>
                <a:cs typeface="Calibri"/>
              </a:rPr>
              <a:t>“glasses”</a:t>
            </a:r>
            <a:endParaRPr lang="en-US" altLang="ja-JP" dirty="0">
              <a:latin typeface="Calibri"/>
              <a:ea typeface="ＭＳ Ｐゴシック" charset="0"/>
              <a:cs typeface="Calibri"/>
            </a:endParaRPr>
          </a:p>
          <a:p>
            <a:pPr lvl="1" eaLnBrk="1" hangingPunct="1"/>
            <a:r>
              <a:rPr lang="en-US" dirty="0">
                <a:latin typeface="Calibri"/>
                <a:ea typeface="ＭＳ Ｐゴシック" charset="0"/>
                <a:cs typeface="Calibri"/>
              </a:rPr>
              <a:t>… but </a:t>
            </a:r>
            <a:r>
              <a:rPr lang="en-US" dirty="0" smtClean="0">
                <a:latin typeface="Calibri"/>
                <a:ea typeface="ＭＳ Ｐゴシック" charset="0"/>
                <a:cs typeface="Calibri"/>
              </a:rPr>
              <a:t>“</a:t>
            </a:r>
            <a:r>
              <a:rPr lang="en-US" altLang="ja-JP" dirty="0" smtClean="0">
                <a:latin typeface="Calibri"/>
                <a:ea typeface="ＭＳ Ｐゴシック" charset="0"/>
                <a:cs typeface="Calibri"/>
              </a:rPr>
              <a:t>Francisco” </a:t>
            </a:r>
            <a:r>
              <a:rPr lang="en-US" altLang="ja-JP" dirty="0">
                <a:latin typeface="Calibri"/>
                <a:ea typeface="ＭＳ Ｐゴシック" charset="0"/>
                <a:cs typeface="Calibri"/>
              </a:rPr>
              <a:t>always follows </a:t>
            </a:r>
            <a:r>
              <a:rPr lang="en-US" altLang="ja-JP" dirty="0" smtClean="0">
                <a:latin typeface="Calibri"/>
                <a:ea typeface="ＭＳ Ｐゴシック" charset="0"/>
                <a:cs typeface="Calibri"/>
              </a:rPr>
              <a:t>“San”</a:t>
            </a:r>
          </a:p>
          <a:p>
            <a:r>
              <a:rPr lang="en-US" altLang="ja-JP" dirty="0" smtClean="0">
                <a:latin typeface="Calibri"/>
                <a:ea typeface="ＭＳ Ｐゴシック" charset="0"/>
                <a:cs typeface="Calibri"/>
              </a:rPr>
              <a:t>The unigram is useful exactly when we haven’t seen this bigram!</a:t>
            </a:r>
          </a:p>
          <a:p>
            <a:r>
              <a:rPr lang="en-US" altLang="ja-JP" dirty="0" smtClean="0">
                <a:latin typeface="Calibri"/>
                <a:ea typeface="ＭＳ Ｐゴシック" charset="0"/>
                <a:cs typeface="Calibri"/>
              </a:rPr>
              <a:t>Instead of  P(w): “How likely is w”</a:t>
            </a:r>
          </a:p>
          <a:p>
            <a:r>
              <a:rPr lang="en-US" altLang="ja-JP" dirty="0" err="1" smtClean="0">
                <a:latin typeface="Calibri"/>
                <a:ea typeface="ＭＳ Ｐゴシック" charset="0"/>
                <a:cs typeface="Calibri"/>
              </a:rPr>
              <a:t>P</a:t>
            </a:r>
            <a:r>
              <a:rPr lang="en-US" altLang="ja-JP" baseline="-25000" dirty="0" err="1" smtClean="0">
                <a:latin typeface="Calibri"/>
                <a:ea typeface="ＭＳ Ｐゴシック" charset="0"/>
                <a:cs typeface="Calibri"/>
              </a:rPr>
              <a:t>continuation</a:t>
            </a:r>
            <a:r>
              <a:rPr lang="en-US" altLang="ja-JP" dirty="0" smtClean="0">
                <a:latin typeface="Calibri"/>
                <a:ea typeface="ＭＳ Ｐゴシック" charset="0"/>
                <a:cs typeface="Calibri"/>
              </a:rPr>
              <a:t>(w):  “How likely is w to appear as a novel continuation?</a:t>
            </a:r>
          </a:p>
          <a:p>
            <a:pPr lvl="1"/>
            <a:r>
              <a:rPr lang="en-US" dirty="0" smtClean="0">
                <a:latin typeface="Calibri"/>
                <a:ea typeface="ＭＳ Ｐゴシック" charset="0"/>
                <a:cs typeface="Calibri"/>
              </a:rPr>
              <a:t>For each word, count the number of bigram types it completes</a:t>
            </a:r>
            <a:endParaRPr lang="en-US" dirty="0">
              <a:latin typeface="Calibri"/>
              <a:ea typeface="ＭＳ Ｐゴシック" charset="0"/>
              <a:cs typeface="Calibri"/>
            </a:endParaRPr>
          </a:p>
          <a:p>
            <a:pPr lvl="1" eaLnBrk="1" hangingPunct="1"/>
            <a:r>
              <a:rPr lang="en-US" dirty="0" smtClean="0">
                <a:latin typeface="Calibri"/>
                <a:ea typeface="ＭＳ Ｐゴシック" charset="0"/>
                <a:cs typeface="Calibri"/>
              </a:rPr>
              <a:t>Every </a:t>
            </a:r>
            <a:r>
              <a:rPr lang="en-US" dirty="0">
                <a:latin typeface="Calibri"/>
                <a:ea typeface="ＭＳ Ｐゴシック" charset="0"/>
                <a:cs typeface="Calibri"/>
              </a:rPr>
              <a:t>bigram type was a novel continuation the first time it was seen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48400" y="1428750"/>
            <a:ext cx="1117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smtClean="0">
                <a:solidFill>
                  <a:srgbClr val="3366FF"/>
                </a:solidFill>
                <a:latin typeface="+mn-lt"/>
              </a:rPr>
              <a:t>Francisco</a:t>
            </a:r>
            <a:endParaRPr lang="en-US" sz="1800" i="1" dirty="0">
              <a:solidFill>
                <a:srgbClr val="3366FF"/>
              </a:solidFill>
              <a:latin typeface="+mn-lt"/>
            </a:endParaRPr>
          </a:p>
        </p:txBody>
      </p:sp>
      <p:sp>
        <p:nvSpPr>
          <p:cNvPr id="75777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85750"/>
            <a:ext cx="7467600" cy="742950"/>
          </a:xfrm>
        </p:spPr>
        <p:txBody>
          <a:bodyPr/>
          <a:lstStyle/>
          <a:p>
            <a:pPr eaLnBrk="1" hangingPunct="1"/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Kneser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-Ney Smoothing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I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24600" y="1428750"/>
            <a:ext cx="91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>
                <a:solidFill>
                  <a:srgbClr val="3366FF"/>
                </a:solidFill>
                <a:latin typeface="+mn-lt"/>
              </a:rPr>
              <a:t>g</a:t>
            </a:r>
            <a:r>
              <a:rPr lang="en-US" sz="1800" i="1" dirty="0" smtClean="0">
                <a:solidFill>
                  <a:srgbClr val="3366FF"/>
                </a:solidFill>
                <a:latin typeface="+mn-lt"/>
              </a:rPr>
              <a:t>lasses</a:t>
            </a:r>
          </a:p>
        </p:txBody>
      </p:sp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46611838"/>
              </p:ext>
            </p:extLst>
          </p:nvPr>
        </p:nvGraphicFramePr>
        <p:xfrm>
          <a:off x="1981200" y="4689475"/>
          <a:ext cx="4605337" cy="454025"/>
        </p:xfrm>
        <a:graphic>
          <a:graphicData uri="http://schemas.openxmlformats.org/presentationml/2006/ole">
            <p:oleObj spid="_x0000_s41039" name="Equation" r:id="rId4" imgW="2440800" imgH="2282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0222986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85750"/>
            <a:ext cx="7467600" cy="742950"/>
          </a:xfrm>
        </p:spPr>
        <p:txBody>
          <a:bodyPr/>
          <a:lstStyle/>
          <a:p>
            <a:pPr eaLnBrk="1" hangingPunct="1"/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Kneser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-Ney Smoothing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II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57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76350"/>
            <a:ext cx="8534400" cy="3333750"/>
          </a:xfrm>
        </p:spPr>
        <p:txBody>
          <a:bodyPr/>
          <a:lstStyle/>
          <a:p>
            <a:pPr eaLnBrk="1" hangingPunct="1"/>
            <a:r>
              <a:rPr lang="en-US" sz="2000" dirty="0" smtClean="0">
                <a:latin typeface="Calibri"/>
                <a:ea typeface="ＭＳ Ｐゴシック" charset="0"/>
                <a:cs typeface="Calibri"/>
              </a:rPr>
              <a:t>How many times does w appear as a novel continuation:</a:t>
            </a:r>
          </a:p>
          <a:p>
            <a:pPr eaLnBrk="1" hangingPunct="1"/>
            <a:endParaRPr lang="en-US" sz="2000" dirty="0">
              <a:latin typeface="Calibri"/>
              <a:ea typeface="ＭＳ Ｐゴシック" charset="0"/>
              <a:cs typeface="Calibri"/>
            </a:endParaRPr>
          </a:p>
          <a:p>
            <a:endParaRPr lang="en-US" sz="2000" dirty="0" smtClean="0">
              <a:ea typeface="ＭＳ Ｐゴシック" charset="0"/>
              <a:cs typeface="Calibri"/>
            </a:endParaRPr>
          </a:p>
          <a:p>
            <a:r>
              <a:rPr lang="en-US" sz="2000" dirty="0" smtClean="0">
                <a:ea typeface="ＭＳ Ｐゴシック" charset="0"/>
                <a:cs typeface="Calibri"/>
              </a:rPr>
              <a:t>Normalized </a:t>
            </a:r>
            <a:r>
              <a:rPr lang="en-US" sz="2000" dirty="0">
                <a:ea typeface="ＭＳ Ｐゴシック" charset="0"/>
                <a:cs typeface="Calibri"/>
              </a:rPr>
              <a:t>by the total number of word bigram types</a:t>
            </a:r>
          </a:p>
          <a:p>
            <a:pPr eaLnBrk="1" hangingPunct="1"/>
            <a:endParaRPr lang="en-US" sz="2000" dirty="0" smtClean="0">
              <a:latin typeface="Calibri"/>
              <a:ea typeface="ＭＳ Ｐゴシック" charset="0"/>
              <a:cs typeface="Calibri"/>
            </a:endParaRPr>
          </a:p>
          <a:p>
            <a:pPr eaLnBrk="1" hangingPunct="1"/>
            <a:endParaRPr lang="en-US" sz="2000" dirty="0" smtClean="0">
              <a:latin typeface="Calibri"/>
              <a:ea typeface="ＭＳ Ｐゴシック" charset="0"/>
              <a:cs typeface="Calibri"/>
            </a:endParaRPr>
          </a:p>
          <a:p>
            <a:pPr eaLnBrk="1" hangingPunct="1"/>
            <a:endParaRPr lang="en-US" sz="2000" dirty="0">
              <a:latin typeface="Calibri"/>
              <a:ea typeface="ＭＳ Ｐゴシック" charset="0"/>
              <a:cs typeface="Calibri"/>
            </a:endParaRPr>
          </a:p>
          <a:p>
            <a:pPr eaLnBrk="1" hangingPunct="1"/>
            <a:endParaRPr lang="en-US" sz="2000" dirty="0" smtClean="0">
              <a:latin typeface="Calibri"/>
              <a:ea typeface="ＭＳ Ｐゴシック" charset="0"/>
              <a:cs typeface="Calibri"/>
            </a:endParaRPr>
          </a:p>
          <a:p>
            <a:pPr marL="457200" lvl="1" indent="0">
              <a:buNone/>
            </a:pPr>
            <a:endParaRPr lang="en-US" sz="1600" dirty="0" smtClean="0">
              <a:latin typeface="Calibri"/>
              <a:ea typeface="ＭＳ Ｐゴシック" charset="0"/>
              <a:cs typeface="Calibri"/>
            </a:endParaRPr>
          </a:p>
          <a:p>
            <a:pPr marL="457200" lvl="1" indent="0">
              <a:buNone/>
            </a:pPr>
            <a:endParaRPr lang="en-US" sz="1600" dirty="0">
              <a:latin typeface="Calibri"/>
              <a:ea typeface="ＭＳ Ｐゴシック" charset="0"/>
              <a:cs typeface="Calibri"/>
            </a:endParaRPr>
          </a:p>
        </p:txBody>
      </p:sp>
      <p:graphicFrame>
        <p:nvGraphicFramePr>
          <p:cNvPr id="7577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76560068"/>
              </p:ext>
            </p:extLst>
          </p:nvPr>
        </p:nvGraphicFramePr>
        <p:xfrm>
          <a:off x="974725" y="3678238"/>
          <a:ext cx="6832600" cy="1179512"/>
        </p:xfrm>
        <a:graphic>
          <a:graphicData uri="http://schemas.openxmlformats.org/presentationml/2006/ole">
            <p:oleObj spid="_x0000_s57390" name="Equation" r:id="rId4" imgW="2779200" imgH="466200" progId="Equation.3">
              <p:embed/>
            </p:oleObj>
          </a:graphicData>
        </a:graphic>
      </p:graphicFrame>
      <p:graphicFrame>
        <p:nvGraphicFramePr>
          <p:cNvPr id="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52972193"/>
              </p:ext>
            </p:extLst>
          </p:nvPr>
        </p:nvGraphicFramePr>
        <p:xfrm>
          <a:off x="1676400" y="1733550"/>
          <a:ext cx="4605337" cy="454025"/>
        </p:xfrm>
        <a:graphic>
          <a:graphicData uri="http://schemas.openxmlformats.org/presentationml/2006/ole">
            <p:oleObj spid="_x0000_s57391" name="Equation" r:id="rId5" imgW="2440800" imgH="228240" progId="Equation.3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93709901"/>
              </p:ext>
            </p:extLst>
          </p:nvPr>
        </p:nvGraphicFramePr>
        <p:xfrm>
          <a:off x="2026320" y="2919413"/>
          <a:ext cx="3612480" cy="566737"/>
        </p:xfrm>
        <a:graphic>
          <a:graphicData uri="http://schemas.openxmlformats.org/presentationml/2006/ole">
            <p:oleObj spid="_x0000_s57392" name="Equation" r:id="rId6" imgW="1691280" imgH="25596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3331072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85750"/>
            <a:ext cx="7467600" cy="742950"/>
          </a:xfrm>
        </p:spPr>
        <p:txBody>
          <a:bodyPr/>
          <a:lstStyle/>
          <a:p>
            <a:pPr eaLnBrk="1" hangingPunct="1"/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Kneser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-Ney Smoothing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III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57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00150"/>
            <a:ext cx="8534400" cy="3333750"/>
          </a:xfrm>
        </p:spPr>
        <p:txBody>
          <a:bodyPr/>
          <a:lstStyle/>
          <a:p>
            <a:pPr eaLnBrk="1" hangingPunct="1"/>
            <a:r>
              <a:rPr lang="en-US" sz="2000" dirty="0" smtClean="0">
                <a:latin typeface="Calibri"/>
                <a:ea typeface="ＭＳ Ｐゴシック" charset="0"/>
                <a:cs typeface="Calibri"/>
              </a:rPr>
              <a:t>Alternative metaphor: The number of  # of word types seen to precede w</a:t>
            </a:r>
          </a:p>
          <a:p>
            <a:pPr eaLnBrk="1" hangingPunct="1"/>
            <a:endParaRPr lang="en-US" sz="2000" dirty="0">
              <a:latin typeface="Calibri"/>
              <a:ea typeface="ＭＳ Ｐゴシック" charset="0"/>
              <a:cs typeface="Calibri"/>
            </a:endParaRPr>
          </a:p>
          <a:p>
            <a:pPr eaLnBrk="1" hangingPunct="1"/>
            <a:endParaRPr lang="en-US" sz="2000" dirty="0" smtClean="0">
              <a:latin typeface="Calibri"/>
              <a:ea typeface="ＭＳ Ｐゴシック" charset="0"/>
              <a:cs typeface="Calibri"/>
            </a:endParaRPr>
          </a:p>
          <a:p>
            <a:pPr eaLnBrk="1" hangingPunct="1"/>
            <a:r>
              <a:rPr lang="en-US" sz="2000" dirty="0" smtClean="0">
                <a:latin typeface="Calibri"/>
                <a:ea typeface="ＭＳ Ｐゴシック" charset="0"/>
                <a:cs typeface="Calibri"/>
              </a:rPr>
              <a:t>normalized by the # of words preceding all words:</a:t>
            </a:r>
          </a:p>
          <a:p>
            <a:pPr eaLnBrk="1" hangingPunct="1"/>
            <a:endParaRPr lang="en-US" sz="2000" dirty="0">
              <a:latin typeface="Calibri"/>
              <a:ea typeface="ＭＳ Ｐゴシック" charset="0"/>
              <a:cs typeface="Calibri"/>
            </a:endParaRPr>
          </a:p>
          <a:p>
            <a:pPr eaLnBrk="1" hangingPunct="1"/>
            <a:endParaRPr lang="en-US" sz="2000" dirty="0" smtClean="0">
              <a:latin typeface="Calibri"/>
              <a:ea typeface="ＭＳ Ｐゴシック" charset="0"/>
              <a:cs typeface="Calibri"/>
            </a:endParaRPr>
          </a:p>
          <a:p>
            <a:pPr eaLnBrk="1" hangingPunct="1"/>
            <a:endParaRPr lang="en-US" sz="2000" dirty="0">
              <a:latin typeface="Calibri"/>
              <a:ea typeface="ＭＳ Ｐゴシック" charset="0"/>
              <a:cs typeface="Calibri"/>
            </a:endParaRPr>
          </a:p>
          <a:p>
            <a:pPr eaLnBrk="1" hangingPunct="1"/>
            <a:endParaRPr lang="en-US" sz="2000" dirty="0" smtClean="0">
              <a:latin typeface="Calibri"/>
              <a:ea typeface="ＭＳ Ｐゴシック" charset="0"/>
              <a:cs typeface="Calibri"/>
            </a:endParaRPr>
          </a:p>
          <a:p>
            <a:pPr eaLnBrk="1" hangingPunct="1"/>
            <a:r>
              <a:rPr lang="en-US" sz="2000" dirty="0" smtClean="0">
                <a:latin typeface="Calibri"/>
                <a:ea typeface="ＭＳ Ｐゴシック" charset="0"/>
                <a:cs typeface="Calibri"/>
              </a:rPr>
              <a:t>A frequent word (Francisco) occurring in only one context (San) will have a low continuation probability</a:t>
            </a:r>
            <a:endParaRPr lang="en-US" sz="1600" dirty="0" smtClean="0">
              <a:latin typeface="Calibri"/>
              <a:ea typeface="ＭＳ Ｐゴシック" charset="0"/>
              <a:cs typeface="Calibri"/>
            </a:endParaRPr>
          </a:p>
          <a:p>
            <a:pPr marL="457200" lvl="1" indent="0">
              <a:buNone/>
            </a:pPr>
            <a:endParaRPr lang="en-US" sz="1600" dirty="0">
              <a:latin typeface="Calibri"/>
              <a:ea typeface="ＭＳ Ｐゴシック" charset="0"/>
              <a:cs typeface="Calibri"/>
            </a:endParaRPr>
          </a:p>
          <a:p>
            <a:pPr marL="457200" lvl="1" indent="0">
              <a:buNone/>
            </a:pPr>
            <a:endParaRPr lang="en-US" sz="1600" dirty="0" smtClean="0">
              <a:latin typeface="Calibri"/>
              <a:ea typeface="ＭＳ Ｐゴシック" charset="0"/>
              <a:cs typeface="Calibri"/>
            </a:endParaRPr>
          </a:p>
          <a:p>
            <a:pPr marL="457200" lvl="1" indent="0">
              <a:buNone/>
            </a:pPr>
            <a:endParaRPr lang="en-US" sz="1600" dirty="0">
              <a:latin typeface="Calibri"/>
              <a:ea typeface="ＭＳ Ｐゴシック" charset="0"/>
              <a:cs typeface="Calibri"/>
            </a:endParaRPr>
          </a:p>
        </p:txBody>
      </p:sp>
      <p:graphicFrame>
        <p:nvGraphicFramePr>
          <p:cNvPr id="1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94081638"/>
              </p:ext>
            </p:extLst>
          </p:nvPr>
        </p:nvGraphicFramePr>
        <p:xfrm>
          <a:off x="1295400" y="2876550"/>
          <a:ext cx="5511800" cy="1195388"/>
        </p:xfrm>
        <a:graphic>
          <a:graphicData uri="http://schemas.openxmlformats.org/presentationml/2006/ole">
            <p:oleObj spid="_x0000_s59417" name="Equation" r:id="rId4" imgW="2678760" imgH="576000" progId="Equation.3">
              <p:embed/>
            </p:oleObj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66885353"/>
              </p:ext>
            </p:extLst>
          </p:nvPr>
        </p:nvGraphicFramePr>
        <p:xfrm>
          <a:off x="2590800" y="1809750"/>
          <a:ext cx="2871788" cy="457200"/>
        </p:xfrm>
        <a:graphic>
          <a:graphicData uri="http://schemas.openxmlformats.org/presentationml/2006/ole">
            <p:oleObj spid="_x0000_s59418" name="Equation" r:id="rId5" imgW="1343880" imgH="2008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3669235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Kneser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-Ney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Smoothing IV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sz="1600" dirty="0">
              <a:ea typeface="ＭＳ Ｐゴシック" charset="0"/>
              <a:cs typeface="Calibri"/>
            </a:endParaRPr>
          </a:p>
          <a:p>
            <a:pPr lvl="1"/>
            <a:endParaRPr lang="en-US" sz="1600" dirty="0" smtClean="0">
              <a:ea typeface="ＭＳ Ｐゴシック" charset="0"/>
              <a:cs typeface="Calibri"/>
            </a:endParaRPr>
          </a:p>
          <a:p>
            <a:pPr lvl="1"/>
            <a:endParaRPr lang="en-US" sz="1600" dirty="0">
              <a:ea typeface="ＭＳ Ｐゴシック" charset="0"/>
              <a:cs typeface="Calibri"/>
            </a:endParaRPr>
          </a:p>
          <a:p>
            <a:pPr lvl="1"/>
            <a:endParaRPr lang="en-US" sz="1600" dirty="0" smtClean="0">
              <a:ea typeface="ＭＳ Ｐゴシック" charset="0"/>
              <a:cs typeface="Calibri"/>
            </a:endParaRPr>
          </a:p>
          <a:p>
            <a:pPr lvl="1"/>
            <a:endParaRPr lang="en-US" sz="1600" dirty="0">
              <a:ea typeface="ＭＳ Ｐゴシック" charset="0"/>
              <a:cs typeface="Calibri"/>
            </a:endParaRPr>
          </a:p>
          <a:p>
            <a:pPr lvl="1"/>
            <a:endParaRPr lang="en-US" sz="1600" dirty="0" smtClean="0">
              <a:ea typeface="ＭＳ Ｐゴシック" charset="0"/>
              <a:cs typeface="Calibri"/>
            </a:endParaRPr>
          </a:p>
          <a:p>
            <a:pPr marL="457200" lvl="1" indent="0">
              <a:buNone/>
            </a:pPr>
            <a:endParaRPr lang="en-US" sz="1600" dirty="0" smtClean="0">
              <a:ea typeface="ＭＳ Ｐゴシック" charset="0"/>
              <a:cs typeface="Calibri"/>
            </a:endParaRPr>
          </a:p>
          <a:p>
            <a:pPr lvl="1"/>
            <a:endParaRPr lang="en-US" sz="1600" dirty="0">
              <a:ea typeface="ＭＳ Ｐゴシック" charset="0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00184197"/>
              </p:ext>
            </p:extLst>
          </p:nvPr>
        </p:nvGraphicFramePr>
        <p:xfrm>
          <a:off x="401638" y="1504950"/>
          <a:ext cx="8097837" cy="923925"/>
        </p:xfrm>
        <a:graphic>
          <a:graphicData uri="http://schemas.openxmlformats.org/presentationml/2006/ole">
            <p:oleObj spid="_x0000_s42110" name="Equation" r:id="rId3" imgW="3775680" imgH="420480" progId="Equation.3">
              <p:embed/>
            </p:oleObj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59804666"/>
              </p:ext>
            </p:extLst>
          </p:nvPr>
        </p:nvGraphicFramePr>
        <p:xfrm>
          <a:off x="1524000" y="3181350"/>
          <a:ext cx="4729740" cy="933450"/>
        </p:xfrm>
        <a:graphic>
          <a:graphicData uri="http://schemas.openxmlformats.org/presentationml/2006/ole">
            <p:oleObj spid="_x0000_s42111" name="Equation" r:id="rId4" imgW="2175840" imgH="42048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57200" y="2647950"/>
            <a:ext cx="6414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>
                <a:latin typeface="+mn-lt"/>
              </a:rPr>
              <a:t>λ</a:t>
            </a:r>
            <a:r>
              <a:rPr lang="en-US" sz="1800" dirty="0" smtClean="0">
                <a:latin typeface="+mn-lt"/>
              </a:rPr>
              <a:t> is a normalizing constant; the probability mass we’ve discounted</a:t>
            </a:r>
            <a:endParaRPr lang="en-US" sz="180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4400550"/>
            <a:ext cx="2610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t</a:t>
            </a:r>
            <a:r>
              <a:rPr lang="en-US" sz="1600" dirty="0" smtClean="0">
                <a:solidFill>
                  <a:srgbClr val="FF0000"/>
                </a:solidFill>
              </a:rPr>
              <a:t>he normalized discount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14800" y="4248150"/>
            <a:ext cx="4419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The number of word types that can follow w</a:t>
            </a:r>
            <a:r>
              <a:rPr lang="en-US" sz="1400" baseline="-25000" dirty="0" smtClean="0">
                <a:solidFill>
                  <a:srgbClr val="FF0000"/>
                </a:solidFill>
              </a:rPr>
              <a:t>i-1</a:t>
            </a:r>
            <a:r>
              <a:rPr lang="en-US" sz="1400" dirty="0" smtClean="0">
                <a:solidFill>
                  <a:srgbClr val="FF0000"/>
                </a:solidFill>
              </a:rPr>
              <a:t> </a:t>
            </a:r>
          </a:p>
          <a:p>
            <a:r>
              <a:rPr lang="en-US" sz="1400" dirty="0" smtClean="0">
                <a:solidFill>
                  <a:srgbClr val="FF0000"/>
                </a:solidFill>
              </a:rPr>
              <a:t>= # of word types we discounted</a:t>
            </a:r>
          </a:p>
          <a:p>
            <a:r>
              <a:rPr lang="en-US" sz="1400" dirty="0" smtClean="0">
                <a:solidFill>
                  <a:srgbClr val="FF0000"/>
                </a:solidFill>
              </a:rPr>
              <a:t>= # of times we applied normalized discount</a:t>
            </a:r>
            <a:endParaRPr lang="en-US" sz="1400" dirty="0">
              <a:solidFill>
                <a:srgbClr val="FF0000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 bwMode="auto">
          <a:xfrm flipV="1">
            <a:off x="2362200" y="3943350"/>
            <a:ext cx="304800" cy="38100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flipH="1" flipV="1">
            <a:off x="4648200" y="3943350"/>
            <a:ext cx="76200" cy="38100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xmlns="" val="4145230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Kneser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-Ney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Smoothing: Recursive formulation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581400"/>
          </a:xfrm>
        </p:spPr>
        <p:txBody>
          <a:bodyPr/>
          <a:lstStyle/>
          <a:p>
            <a:pPr lvl="1"/>
            <a:endParaRPr lang="en-US" sz="1600" dirty="0">
              <a:ea typeface="ＭＳ Ｐゴシック" charset="0"/>
              <a:cs typeface="Calibri"/>
            </a:endParaRPr>
          </a:p>
          <a:p>
            <a:pPr lvl="1"/>
            <a:endParaRPr lang="en-US" sz="1600" dirty="0" smtClean="0">
              <a:ea typeface="ＭＳ Ｐゴシック" charset="0"/>
              <a:cs typeface="Calibri"/>
            </a:endParaRPr>
          </a:p>
          <a:p>
            <a:pPr lvl="1"/>
            <a:endParaRPr lang="en-US" sz="1600" dirty="0">
              <a:ea typeface="ＭＳ Ｐゴシック" charset="0"/>
              <a:cs typeface="Calibri"/>
            </a:endParaRPr>
          </a:p>
          <a:p>
            <a:pPr lvl="1"/>
            <a:endParaRPr lang="en-US" sz="1600" dirty="0" smtClean="0">
              <a:ea typeface="ＭＳ Ｐゴシック" charset="0"/>
              <a:cs typeface="Calibri"/>
            </a:endParaRPr>
          </a:p>
          <a:p>
            <a:pPr lvl="1"/>
            <a:endParaRPr lang="en-US" sz="1600" dirty="0">
              <a:ea typeface="ＭＳ Ｐゴシック" charset="0"/>
              <a:cs typeface="Calibri"/>
            </a:endParaRPr>
          </a:p>
          <a:p>
            <a:pPr lvl="1"/>
            <a:endParaRPr lang="en-US" sz="1600" dirty="0" smtClean="0">
              <a:ea typeface="ＭＳ Ｐゴシック" charset="0"/>
              <a:cs typeface="Calibri"/>
            </a:endParaRPr>
          </a:p>
          <a:p>
            <a:pPr marL="457200" lvl="1" indent="0">
              <a:buNone/>
            </a:pPr>
            <a:endParaRPr lang="en-US" sz="1600" dirty="0" smtClean="0">
              <a:ea typeface="ＭＳ Ｐゴシック" charset="0"/>
              <a:cs typeface="Calibri"/>
            </a:endParaRPr>
          </a:p>
          <a:p>
            <a:pPr lvl="1"/>
            <a:endParaRPr lang="en-US" sz="1600" dirty="0">
              <a:ea typeface="ＭＳ Ｐゴシック" charset="0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86128123"/>
              </p:ext>
            </p:extLst>
          </p:nvPr>
        </p:nvGraphicFramePr>
        <p:xfrm>
          <a:off x="-20638" y="1617663"/>
          <a:ext cx="8831263" cy="1004887"/>
        </p:xfrm>
        <a:graphic>
          <a:graphicData uri="http://schemas.openxmlformats.org/presentationml/2006/ole">
            <p:oleObj spid="_x0000_s48214" name="Equation" r:id="rId3" imgW="4114080" imgH="456840" progId="Equation.3">
              <p:embed/>
            </p:oleObj>
          </a:graphicData>
        </a:graphic>
      </p:graphicFrame>
      <p:graphicFrame>
        <p:nvGraphicFramePr>
          <p:cNvPr id="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52527965"/>
              </p:ext>
            </p:extLst>
          </p:nvPr>
        </p:nvGraphicFramePr>
        <p:xfrm>
          <a:off x="1263650" y="2921000"/>
          <a:ext cx="6711950" cy="1168400"/>
        </p:xfrm>
        <a:graphic>
          <a:graphicData uri="http://schemas.openxmlformats.org/presentationml/2006/ole">
            <p:oleObj spid="_x0000_s48215" name="Equation" r:id="rId4" imgW="3126600" imgH="530280" progId="Equation.3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04800" y="4476750"/>
            <a:ext cx="7582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Continuation count = Number of unique single word contexts for </a:t>
            </a:r>
            <a:r>
              <a:rPr lang="en-US" sz="1800" dirty="0" smtClean="0">
                <a:latin typeface="Wingdings"/>
                <a:ea typeface="Wingdings"/>
                <a:cs typeface="Wingdings"/>
                <a:sym typeface="Wingdings"/>
              </a:rPr>
              <a:t>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427938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572000" y="819150"/>
            <a:ext cx="3890964" cy="1371600"/>
          </a:xfrm>
        </p:spPr>
        <p:txBody>
          <a:bodyPr/>
          <a:lstStyle/>
          <a:p>
            <a:pPr eaLnBrk="1" hangingPunct="1"/>
            <a:r>
              <a:rPr lang="en-US" sz="4400" dirty="0" smtClean="0">
                <a:latin typeface="Lucida Sans" charset="0"/>
                <a:ea typeface="ＭＳ Ｐゴシック" charset="0"/>
                <a:cs typeface="ＭＳ Ｐゴシック" charset="0"/>
              </a:rPr>
              <a:t>Language Modeling</a:t>
            </a:r>
            <a:endParaRPr lang="en-US" sz="4400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114800" y="2876550"/>
            <a:ext cx="4876800" cy="1676400"/>
          </a:xfrm>
        </p:spPr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200" dirty="0" smtClean="0">
                <a:solidFill>
                  <a:srgbClr val="800000"/>
                </a:solidFill>
                <a:latin typeface="Lucida Sans" charset="0"/>
                <a:ea typeface="ＭＳ Ｐゴシック" charset="0"/>
                <a:cs typeface="ＭＳ Ｐゴシック" charset="0"/>
              </a:rPr>
              <a:t>Advanced: </a:t>
            </a:r>
          </a:p>
          <a:p>
            <a:pPr eaLnBrk="1" hangingPunct="1">
              <a:buFont typeface="Times" charset="0"/>
              <a:buNone/>
            </a:pPr>
            <a:r>
              <a:rPr lang="en-US" sz="3200" dirty="0" err="1" smtClean="0">
                <a:solidFill>
                  <a:srgbClr val="800000"/>
                </a:solidFill>
                <a:latin typeface="Lucida Sans" charset="0"/>
                <a:ea typeface="ＭＳ Ｐゴシック" charset="0"/>
                <a:cs typeface="ＭＳ Ｐゴシック" charset="0"/>
              </a:rPr>
              <a:t>Kneser</a:t>
            </a:r>
            <a:r>
              <a:rPr lang="en-US" sz="3200" dirty="0">
                <a:solidFill>
                  <a:srgbClr val="800000"/>
                </a:solidFill>
                <a:latin typeface="Lucida Sans" charset="0"/>
                <a:ea typeface="ＭＳ Ｐゴシック" charset="0"/>
                <a:cs typeface="ＭＳ Ｐゴシック" charset="0"/>
              </a:rPr>
              <a:t>-</a:t>
            </a:r>
            <a:r>
              <a:rPr lang="en-US" sz="3200" smtClean="0">
                <a:solidFill>
                  <a:srgbClr val="800000"/>
                </a:solidFill>
                <a:latin typeface="Lucida Sans" charset="0"/>
                <a:ea typeface="ＭＳ Ｐゴシック" charset="0"/>
                <a:cs typeface="ＭＳ Ｐゴシック" charset="0"/>
              </a:rPr>
              <a:t>Ney Smoothing</a:t>
            </a:r>
            <a:endParaRPr lang="en-US" sz="3200" dirty="0" smtClean="0">
              <a:solidFill>
                <a:srgbClr val="800000"/>
              </a:solidFill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70243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LP-jurafsky">
  <a:themeElements>
    <a:clrScheme name="NLP Class">
      <a:dk1>
        <a:sysClr val="windowText" lastClr="000000"/>
      </a:dk1>
      <a:lt1>
        <a:sysClr val="window" lastClr="FFFFFF"/>
      </a:lt1>
      <a:dk2>
        <a:srgbClr val="605435"/>
      </a:dk2>
      <a:lt2>
        <a:srgbClr val="E7D19A"/>
      </a:lt2>
      <a:accent1>
        <a:srgbClr val="A4001D"/>
      </a:accent1>
      <a:accent2>
        <a:srgbClr val="2584BB"/>
      </a:accent2>
      <a:accent3>
        <a:srgbClr val="BB57BE"/>
      </a:accent3>
      <a:accent4>
        <a:srgbClr val="78AC35"/>
      </a:accent4>
      <a:accent5>
        <a:srgbClr val="35ACA2"/>
      </a:accent5>
      <a:accent6>
        <a:srgbClr val="FF8700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lnDef>
  </a:objectDefaults>
  <a:extraClrSchemeLst>
    <a:extraClrScheme>
      <a:clrScheme name="nlp-lucida-schem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NLP-jurafsky.potx</Template>
  <TotalTime>8094</TotalTime>
  <Words>356</Words>
  <Application>Microsoft Office PowerPoint</Application>
  <PresentationFormat>On-screen Show (16:9)</PresentationFormat>
  <Paragraphs>111</Paragraphs>
  <Slides>9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NLP-jurafsky</vt:lpstr>
      <vt:lpstr>Equation</vt:lpstr>
      <vt:lpstr>Language Modeling</vt:lpstr>
      <vt:lpstr>Resulting Good-Turing numbers</vt:lpstr>
      <vt:lpstr>Absolute Discounting Interpolation</vt:lpstr>
      <vt:lpstr>Kneser-Ney Smoothing I</vt:lpstr>
      <vt:lpstr>Kneser-Ney Smoothing II</vt:lpstr>
      <vt:lpstr>Kneser-Ney Smoothing III</vt:lpstr>
      <vt:lpstr>Kneser-Ney Smoothing IV</vt:lpstr>
      <vt:lpstr>Kneser-Ney Smoothing: Recursive formulation</vt:lpstr>
      <vt:lpstr>Language Modeling</vt:lpstr>
    </vt:vector>
  </TitlesOfParts>
  <Company>Stanford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Extraction</dc:title>
  <dc:creator>Christopher Manning</dc:creator>
  <cp:lastModifiedBy>Adam Vogel</cp:lastModifiedBy>
  <cp:revision>172</cp:revision>
  <cp:lastPrinted>2009-04-20T16:46:08Z</cp:lastPrinted>
  <dcterms:created xsi:type="dcterms:W3CDTF">2010-04-19T15:31:24Z</dcterms:created>
  <dcterms:modified xsi:type="dcterms:W3CDTF">2012-02-03T01:39:49Z</dcterms:modified>
</cp:coreProperties>
</file>