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bin" ContentType="application/vnd.openxmlformats-officedocument.oleObject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59" r:id="rId1"/>
  </p:sldMasterIdLst>
  <p:notesMasterIdLst>
    <p:notesMasterId r:id="rId12"/>
  </p:notesMasterIdLst>
  <p:handoutMasterIdLst>
    <p:handoutMasterId r:id="rId13"/>
  </p:handoutMasterIdLst>
  <p:sldIdLst>
    <p:sldId id="451" r:id="rId2"/>
    <p:sldId id="438" r:id="rId3"/>
    <p:sldId id="444" r:id="rId4"/>
    <p:sldId id="445" r:id="rId5"/>
    <p:sldId id="446" r:id="rId6"/>
    <p:sldId id="476" r:id="rId7"/>
    <p:sldId id="477" r:id="rId8"/>
    <p:sldId id="475" r:id="rId9"/>
    <p:sldId id="478" r:id="rId10"/>
    <p:sldId id="485" r:id="rId11"/>
  </p:sldIdLst>
  <p:sldSz cx="9144000" cy="5143500" type="screen16x9"/>
  <p:notesSz cx="6845300" cy="9396413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Lucida Sans" charset="0"/>
        <a:ea typeface="ＭＳ Ｐゴシック" charset="0"/>
        <a:cs typeface="ＭＳ Ｐゴシック" charset="0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Lucida Sans" charset="0"/>
        <a:ea typeface="ＭＳ Ｐゴシック" charset="0"/>
        <a:cs typeface="ＭＳ Ｐゴシック" charset="0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Lucida Sans" charset="0"/>
        <a:ea typeface="ＭＳ Ｐゴシック" charset="0"/>
        <a:cs typeface="ＭＳ Ｐゴシック" charset="0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Lucida Sans" charset="0"/>
        <a:ea typeface="ＭＳ Ｐゴシック" charset="0"/>
        <a:cs typeface="ＭＳ Ｐゴシック" charset="0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Lucida Sans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sz="2400" kern="1200">
        <a:solidFill>
          <a:schemeClr val="tx1"/>
        </a:solidFill>
        <a:latin typeface="Lucida Sans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sz="2400" kern="1200">
        <a:solidFill>
          <a:schemeClr val="tx1"/>
        </a:solidFill>
        <a:latin typeface="Lucida Sans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sz="2400" kern="1200">
        <a:solidFill>
          <a:schemeClr val="tx1"/>
        </a:solidFill>
        <a:latin typeface="Lucida Sans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sz="2400" kern="1200">
        <a:solidFill>
          <a:schemeClr val="tx1"/>
        </a:solidFill>
        <a:latin typeface="Lucida Sans" charset="0"/>
        <a:ea typeface="ＭＳ Ｐゴシック" charset="0"/>
        <a:cs typeface="ＭＳ Ｐゴシック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A4001D"/>
    <a:srgbClr val="A40508"/>
    <a:srgbClr val="A50021"/>
    <a:srgbClr val="CC00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6867" autoAdjust="0"/>
  </p:normalViewPr>
  <p:slideViewPr>
    <p:cSldViewPr>
      <p:cViewPr varScale="1">
        <p:scale>
          <a:sx n="84" d="100"/>
          <a:sy n="84" d="100"/>
        </p:scale>
        <p:origin x="-660" y="-84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image" Target="../media/image7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67038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ahoma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72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78263" y="0"/>
            <a:ext cx="2967037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ahoma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72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926513"/>
            <a:ext cx="2967038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ahoma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72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78263" y="8926513"/>
            <a:ext cx="2967037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ahoma" charset="0"/>
              </a:defRPr>
            </a:lvl1pPr>
          </a:lstStyle>
          <a:p>
            <a:fld id="{8A029216-D615-3945-A1F3-D96FC886DA6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5172630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67038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083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78263" y="0"/>
            <a:ext cx="2967037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36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90513" y="704850"/>
            <a:ext cx="6264275" cy="35242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2083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2813" y="4464050"/>
            <a:ext cx="5019675" cy="4227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2083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926513"/>
            <a:ext cx="2967038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083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78263" y="8926513"/>
            <a:ext cx="2967037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3EB9031F-EB71-7642-8F3C-6FDC1408CB9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862732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itchFamily="-65" charset="0"/>
        <a:ea typeface="ＭＳ Ｐゴシック" pitchFamily="-65" charset="-128"/>
        <a:cs typeface="ＭＳ Ｐゴシック" pitchFamily="-65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itchFamily="-65" charset="0"/>
        <a:ea typeface="ＭＳ Ｐゴシック" pitchFamily="-65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itchFamily="-65" charset="0"/>
        <a:ea typeface="ＭＳ Ｐゴシック" pitchFamily="-65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itchFamily="-65" charset="0"/>
        <a:ea typeface="ＭＳ Ｐゴシック" pitchFamily="-65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itchFamily="-65" charset="0"/>
        <a:ea typeface="ＭＳ Ｐゴシック" pitchFamily="-65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8DD14ED-9F17-3C4B-92FE-F8C6D73CA7E0}" type="slidenum">
              <a:rPr lang="en-US"/>
              <a:pPr/>
              <a:t>1</a:t>
            </a:fld>
            <a:endParaRPr lang="en-US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6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5084E14E-C2B8-AF4C-A6BB-263B528C3713}" type="slidenum">
              <a:rPr lang="en-US" sz="1200">
                <a:latin typeface="Calibri" charset="0"/>
              </a:rPr>
              <a:pPr eaLnBrk="1" hangingPunct="1"/>
              <a:t>2</a:t>
            </a:fld>
            <a:endParaRPr lang="en-US" sz="1200">
              <a:latin typeface="Calibri" charset="0"/>
            </a:endParaRPr>
          </a:p>
        </p:txBody>
      </p:sp>
      <p:sp>
        <p:nvSpPr>
          <p:cNvPr id="583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5837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EA890B0-808E-6E44-A4DD-EB79892851F2}" type="slidenum">
              <a:rPr lang="en-US"/>
              <a:pPr/>
              <a:t>3</a:t>
            </a:fld>
            <a:endParaRPr lang="en-US"/>
          </a:p>
        </p:txBody>
      </p:sp>
      <p:sp>
        <p:nvSpPr>
          <p:cNvPr id="169987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69988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DFF4099-E1E8-B44C-964A-D22AD92D9128}" type="slidenum">
              <a:rPr lang="en-US"/>
              <a:pPr/>
              <a:t>5</a:t>
            </a:fld>
            <a:endParaRPr lang="en-US"/>
          </a:p>
        </p:txBody>
      </p:sp>
      <p:sp>
        <p:nvSpPr>
          <p:cNvPr id="146435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46436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8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2AAA3172-9801-5A43-AD54-7F928A431C2A}" type="slidenum">
              <a:rPr lang="en-US" sz="1200">
                <a:latin typeface="Calibri" charset="0"/>
              </a:rPr>
              <a:pPr eaLnBrk="1" hangingPunct="1"/>
              <a:t>6</a:t>
            </a:fld>
            <a:endParaRPr lang="en-US" sz="1200">
              <a:latin typeface="Calibri" charset="0"/>
            </a:endParaRPr>
          </a:p>
        </p:txBody>
      </p:sp>
      <p:sp>
        <p:nvSpPr>
          <p:cNvPr id="890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8909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8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2AAA3172-9801-5A43-AD54-7F928A431C2A}" type="slidenum">
              <a:rPr lang="en-US" sz="1200">
                <a:latin typeface="Calibri" charset="0"/>
              </a:rPr>
              <a:pPr eaLnBrk="1" hangingPunct="1"/>
              <a:t>9</a:t>
            </a:fld>
            <a:endParaRPr lang="en-US" sz="1200">
              <a:latin typeface="Calibri" charset="0"/>
            </a:endParaRPr>
          </a:p>
        </p:txBody>
      </p:sp>
      <p:sp>
        <p:nvSpPr>
          <p:cNvPr id="890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8909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8DD14ED-9F17-3C4B-92FE-F8C6D73CA7E0}" type="slidenum">
              <a:rPr lang="en-US"/>
              <a:pPr/>
              <a:t>10</a:t>
            </a:fld>
            <a:endParaRPr lang="en-US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2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572000" y="510778"/>
            <a:ext cx="3890964" cy="1298972"/>
          </a:xfrm>
        </p:spPr>
        <p:txBody>
          <a:bodyPr/>
          <a:lstStyle>
            <a:lvl1pPr algn="ctr">
              <a:defRPr sz="28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0582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572000" y="2876550"/>
            <a:ext cx="3886200" cy="1676400"/>
          </a:xfrm>
        </p:spPr>
        <p:txBody>
          <a:bodyPr/>
          <a:lstStyle>
            <a:lvl1pPr marL="0" indent="0" algn="ctr">
              <a:spcBef>
                <a:spcPts val="900"/>
              </a:spcBef>
              <a:buFont typeface="Times" pitchFamily="-65" charset="0"/>
              <a:buNone/>
              <a:defRPr/>
            </a:lvl1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7239000" y="4705350"/>
            <a:ext cx="1219200" cy="342900"/>
          </a:xfrm>
        </p:spPr>
        <p:txBody>
          <a:bodyPr anchor="b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5334000" y="4705350"/>
            <a:ext cx="1905000" cy="342900"/>
          </a:xfrm>
        </p:spPr>
        <p:txBody>
          <a:bodyPr anchor="b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pic>
        <p:nvPicPr>
          <p:cNvPr id="9" name="Picture 8" descr="wordcloud2.jpg"/>
          <p:cNvPicPr>
            <a:picLocks noChangeAspect="1"/>
          </p:cNvPicPr>
          <p:nvPr userDrawn="1"/>
        </p:nvPicPr>
        <p:blipFill rotWithShape="1">
          <a:blip r:embed="rId2"/>
          <a:srcRect l="19740" t="8415" r="20308" b="8153"/>
          <a:stretch/>
        </p:blipFill>
        <p:spPr>
          <a:xfrm>
            <a:off x="781451" y="165818"/>
            <a:ext cx="2647549" cy="4768132"/>
          </a:xfrm>
          <a:prstGeom prst="rect">
            <a:avLst/>
          </a:prstGeom>
        </p:spPr>
      </p:pic>
      <p:sp>
        <p:nvSpPr>
          <p:cNvPr id="11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4572000" y="4705350"/>
            <a:ext cx="765174" cy="342900"/>
          </a:xfrm>
        </p:spPr>
        <p:txBody>
          <a:bodyPr anchor="b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E74C7FEE-6B48-4643-BCFB-F13B0E13E171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8072119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352550"/>
            <a:ext cx="8534400" cy="33337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xfrm>
            <a:off x="6858000" y="4705350"/>
            <a:ext cx="1981200" cy="3429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xfrm>
            <a:off x="3048000" y="4705350"/>
            <a:ext cx="2895600" cy="3429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0F35DC5-7E65-8247-99AB-4E984F8A921E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8" name="Rectangle 2"/>
          <p:cNvSpPr>
            <a:spLocks noChangeArrowheads="1"/>
          </p:cNvSpPr>
          <p:nvPr userDrawn="1"/>
        </p:nvSpPr>
        <p:spPr bwMode="auto">
          <a:xfrm rot="5400000">
            <a:off x="-2548893" y="2548891"/>
            <a:ext cx="5143501" cy="45719"/>
          </a:xfrm>
          <a:prstGeom prst="rect">
            <a:avLst/>
          </a:prstGeom>
          <a:solidFill>
            <a:srgbClr val="A40508"/>
          </a:solidFill>
          <a:ln w="9525">
            <a:solidFill>
              <a:srgbClr val="A4001D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>
              <a:solidFill>
                <a:srgbClr val="A50021"/>
              </a:solidFill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861769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32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C2BDC8F-D922-0A4E-AAA0-9C7D97FF3D7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11732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314450"/>
            <a:ext cx="3810000" cy="33718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67200" y="1314450"/>
            <a:ext cx="3810000" cy="33718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xfrm>
            <a:off x="6096000" y="4705350"/>
            <a:ext cx="1981200" cy="3429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xfrm>
            <a:off x="2667000" y="4686300"/>
            <a:ext cx="2895600" cy="3429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AC7A63A-31A1-2C4C-95AA-A445DBCAB174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9" name="Rectangle 2"/>
          <p:cNvSpPr>
            <a:spLocks noChangeArrowheads="1"/>
          </p:cNvSpPr>
          <p:nvPr userDrawn="1"/>
        </p:nvSpPr>
        <p:spPr bwMode="auto">
          <a:xfrm rot="5400000">
            <a:off x="-2548893" y="2548891"/>
            <a:ext cx="5143501" cy="45719"/>
          </a:xfrm>
          <a:prstGeom prst="rect">
            <a:avLst/>
          </a:prstGeom>
          <a:solidFill>
            <a:srgbClr val="A40508"/>
          </a:solidFill>
          <a:ln w="9525">
            <a:solidFill>
              <a:srgbClr val="A4001D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>
              <a:solidFill>
                <a:srgbClr val="A50021"/>
              </a:solidFill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391346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0" y="205979"/>
            <a:ext cx="73914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800" y="1631156"/>
            <a:ext cx="4040188" cy="307419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926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92626" y="1631156"/>
            <a:ext cx="4041775" cy="307419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dt" sz="half" idx="10"/>
          </p:nvPr>
        </p:nvSpPr>
        <p:spPr>
          <a:xfrm>
            <a:off x="6248400" y="4705350"/>
            <a:ext cx="1981200" cy="3429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ftr" sz="quarter" idx="11"/>
          </p:nvPr>
        </p:nvSpPr>
        <p:spPr>
          <a:xfrm>
            <a:off x="2819400" y="4705350"/>
            <a:ext cx="2895600" cy="3429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31C68C3-6089-F349-9232-42643877B0CF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10" name="Rectangle 2"/>
          <p:cNvSpPr>
            <a:spLocks noChangeArrowheads="1"/>
          </p:cNvSpPr>
          <p:nvPr userDrawn="1"/>
        </p:nvSpPr>
        <p:spPr bwMode="auto">
          <a:xfrm rot="5400000">
            <a:off x="-2548893" y="2548891"/>
            <a:ext cx="5143501" cy="45719"/>
          </a:xfrm>
          <a:prstGeom prst="rect">
            <a:avLst/>
          </a:prstGeom>
          <a:solidFill>
            <a:srgbClr val="A40508"/>
          </a:solidFill>
          <a:ln w="9525">
            <a:solidFill>
              <a:srgbClr val="A4001D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>
              <a:solidFill>
                <a:srgbClr val="A50021"/>
              </a:solidFill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802758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3BC7101-16EA-C942-850C-355264FDE9E8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6" name="Rectangle 2"/>
          <p:cNvSpPr>
            <a:spLocks noChangeArrowheads="1"/>
          </p:cNvSpPr>
          <p:nvPr userDrawn="1"/>
        </p:nvSpPr>
        <p:spPr bwMode="auto">
          <a:xfrm rot="5400000">
            <a:off x="-2548893" y="2548891"/>
            <a:ext cx="5143501" cy="45719"/>
          </a:xfrm>
          <a:prstGeom prst="rect">
            <a:avLst/>
          </a:prstGeom>
          <a:solidFill>
            <a:srgbClr val="A40508"/>
          </a:solidFill>
          <a:ln w="9525">
            <a:solidFill>
              <a:srgbClr val="A4001D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>
              <a:solidFill>
                <a:srgbClr val="A50021"/>
              </a:solidFill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86286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228E5E2-1321-4548-96C8-615581C5A8C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412787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28750"/>
            <a:ext cx="3008313" cy="8715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343150"/>
            <a:ext cx="3008313" cy="225147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3729988-E849-C549-AA67-252EA40F09C2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8" name="Rectangle 2"/>
          <p:cNvSpPr>
            <a:spLocks noChangeArrowheads="1"/>
          </p:cNvSpPr>
          <p:nvPr userDrawn="1"/>
        </p:nvSpPr>
        <p:spPr bwMode="auto">
          <a:xfrm rot="5400000">
            <a:off x="-2548893" y="2548891"/>
            <a:ext cx="5143501" cy="45719"/>
          </a:xfrm>
          <a:prstGeom prst="rect">
            <a:avLst/>
          </a:prstGeom>
          <a:solidFill>
            <a:srgbClr val="A40508"/>
          </a:solidFill>
          <a:ln w="9525">
            <a:solidFill>
              <a:srgbClr val="A4001D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>
              <a:solidFill>
                <a:srgbClr val="A50021"/>
              </a:solidFill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331271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97882B1-C6D6-A945-BB8B-B7B1B12471B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060469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1DFA8D9-15F1-AF4D-8149-0C26EB27AC9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169835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29450" y="285750"/>
            <a:ext cx="2114550" cy="440055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85750"/>
            <a:ext cx="6191250" cy="44005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857BED9-9427-674C-8047-314E304C86F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4308170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 and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285750"/>
            <a:ext cx="7543800" cy="74295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314450"/>
            <a:ext cx="7772400" cy="16287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800" y="3057525"/>
            <a:ext cx="7772400" cy="16287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943D734-B240-FB4D-AF6E-6869FD669100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9" name="Rectangle 2"/>
          <p:cNvSpPr>
            <a:spLocks noChangeArrowheads="1"/>
          </p:cNvSpPr>
          <p:nvPr userDrawn="1"/>
        </p:nvSpPr>
        <p:spPr bwMode="auto">
          <a:xfrm rot="5400000">
            <a:off x="-2548893" y="2548891"/>
            <a:ext cx="5143501" cy="45719"/>
          </a:xfrm>
          <a:prstGeom prst="rect">
            <a:avLst/>
          </a:prstGeom>
          <a:solidFill>
            <a:srgbClr val="A40508"/>
          </a:solidFill>
          <a:ln w="9525">
            <a:solidFill>
              <a:srgbClr val="A4001D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>
              <a:solidFill>
                <a:srgbClr val="A50021"/>
              </a:solidFill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9530001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Narrow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352550"/>
            <a:ext cx="6858000" cy="33337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xfrm>
            <a:off x="5181600" y="4705350"/>
            <a:ext cx="1981200" cy="3429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xfrm>
            <a:off x="2286000" y="4686300"/>
            <a:ext cx="2895600" cy="3429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0F35DC5-7E65-8247-99AB-4E984F8A921E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8" name="Rectangle 2"/>
          <p:cNvSpPr>
            <a:spLocks noChangeArrowheads="1"/>
          </p:cNvSpPr>
          <p:nvPr userDrawn="1"/>
        </p:nvSpPr>
        <p:spPr bwMode="auto">
          <a:xfrm rot="5400000">
            <a:off x="-2548893" y="2548891"/>
            <a:ext cx="5143501" cy="45719"/>
          </a:xfrm>
          <a:prstGeom prst="rect">
            <a:avLst/>
          </a:prstGeom>
          <a:solidFill>
            <a:srgbClr val="A40508"/>
          </a:solidFill>
          <a:ln w="9525">
            <a:solidFill>
              <a:srgbClr val="A4001D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>
              <a:solidFill>
                <a:srgbClr val="A50021"/>
              </a:solidFill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1770663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Completely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8876802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1371600" y="381000"/>
            <a:ext cx="7467600" cy="742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29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304800" y="1352550"/>
            <a:ext cx="7772400" cy="3333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04805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0" y="4705350"/>
            <a:ext cx="19812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04806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743200" y="4686300"/>
            <a:ext cx="28956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04807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04800" y="4705350"/>
            <a:ext cx="19812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>
                <a:latin typeface="+mn-lt"/>
              </a:defRPr>
            </a:lvl1pPr>
          </a:lstStyle>
          <a:p>
            <a:fld id="{91F816EA-24CC-2048-859A-C5EA9F275392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274056" y="285750"/>
            <a:ext cx="868944" cy="874802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76200" y="4190"/>
            <a:ext cx="1295400" cy="261610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/>
            <a:r>
              <a:rPr lang="en-US" sz="1100" dirty="0" smtClean="0">
                <a:solidFill>
                  <a:srgbClr val="A4001D"/>
                </a:solidFill>
                <a:latin typeface="+mn-lt"/>
              </a:rPr>
              <a:t>Dan Jurafsky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699" r:id="rId2"/>
    <p:sldLayoutId id="2147483700" r:id="rId3"/>
    <p:sldLayoutId id="2147483701" r:id="rId4"/>
    <p:sldLayoutId id="2147483702" r:id="rId5"/>
    <p:sldLayoutId id="2147483703" r:id="rId6"/>
    <p:sldLayoutId id="2147483704" r:id="rId7"/>
    <p:sldLayoutId id="2147483705" r:id="rId8"/>
    <p:sldLayoutId id="2147483706" r:id="rId9"/>
    <p:sldLayoutId id="2147483707" r:id="rId10"/>
    <p:sldLayoutId id="2147483708" r:id="rId11"/>
    <p:sldLayoutId id="2147483709" r:id="rId12"/>
    <p:sldLayoutId id="2147483711" r:id="rId13"/>
    <p:sldLayoutId id="2147483712" r:id="rId14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+mj-lt"/>
          <a:ea typeface="ＭＳ Ｐゴシック" pitchFamily="-65" charset="-128"/>
          <a:cs typeface="ＭＳ Ｐゴシック" pitchFamily="-65" charset="-128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Lucida Sans" pitchFamily="-65" charset="0"/>
          <a:ea typeface="ＭＳ Ｐゴシック" pitchFamily="-65" charset="-128"/>
          <a:cs typeface="ＭＳ Ｐゴシック" pitchFamily="-65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Lucida Sans" pitchFamily="-65" charset="0"/>
          <a:ea typeface="ＭＳ Ｐゴシック" pitchFamily="-65" charset="-128"/>
          <a:cs typeface="ＭＳ Ｐゴシック" pitchFamily="-65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Lucida Sans" pitchFamily="-65" charset="0"/>
          <a:ea typeface="ＭＳ Ｐゴシック" pitchFamily="-65" charset="-128"/>
          <a:cs typeface="ＭＳ Ｐゴシック" pitchFamily="-65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Lucida Sans" pitchFamily="-65" charset="0"/>
          <a:ea typeface="ＭＳ Ｐゴシック" pitchFamily="-65" charset="-128"/>
          <a:cs typeface="ＭＳ Ｐゴシック" pitchFamily="-65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Lucida Sans" pitchFamily="-65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Lucida Sans" pitchFamily="-65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Lucida Sans" pitchFamily="-65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Lucida Sans" pitchFamily="-65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CC0000"/>
        </a:buClr>
        <a:buFont typeface="Times" charset="0"/>
        <a:buChar char="•"/>
        <a:defRPr sz="2400">
          <a:solidFill>
            <a:schemeClr val="tx1"/>
          </a:solidFill>
          <a:latin typeface="+mn-lt"/>
          <a:ea typeface="ＭＳ Ｐゴシック" pitchFamily="-65" charset="-128"/>
          <a:cs typeface="ＭＳ Ｐゴシック" pitchFamily="-65" charset="-128"/>
        </a:defRPr>
      </a:lvl1pPr>
      <a:lvl2pPr marL="6858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Times" charset="0"/>
        <a:buChar char="•"/>
        <a:defRPr sz="2000">
          <a:solidFill>
            <a:schemeClr val="tx1"/>
          </a:solidFill>
          <a:latin typeface="+mn-lt"/>
          <a:ea typeface="ＭＳ Ｐゴシック" pitchFamily="-65" charset="-128"/>
        </a:defRPr>
      </a:lvl2pPr>
      <a:lvl3pPr marL="1028700" indent="-228600" algn="l" rtl="0" eaLnBrk="1" fontAlgn="base" hangingPunct="1">
        <a:spcBef>
          <a:spcPct val="20000"/>
        </a:spcBef>
        <a:spcAft>
          <a:spcPct val="0"/>
        </a:spcAft>
        <a:buClr>
          <a:srgbClr val="CC0000"/>
        </a:buClr>
        <a:buFont typeface="Times" charset="0"/>
        <a:buChar char="•"/>
        <a:defRPr sz="2000">
          <a:solidFill>
            <a:schemeClr val="tx1"/>
          </a:solidFill>
          <a:latin typeface="+mn-lt"/>
          <a:ea typeface="ＭＳ Ｐゴシック" pitchFamily="-65" charset="-128"/>
        </a:defRPr>
      </a:lvl3pPr>
      <a:lvl4pPr marL="13716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Times" charset="0"/>
        <a:buChar char="•"/>
        <a:defRPr>
          <a:solidFill>
            <a:schemeClr val="tx1"/>
          </a:solidFill>
          <a:latin typeface="+mn-lt"/>
          <a:ea typeface="ＭＳ Ｐゴシック" pitchFamily="-65" charset="-128"/>
        </a:defRPr>
      </a:lvl4pPr>
      <a:lvl5pPr marL="1714500" indent="-228600" algn="l" rtl="0" eaLnBrk="1" fontAlgn="base" hangingPunct="1">
        <a:spcBef>
          <a:spcPct val="20000"/>
        </a:spcBef>
        <a:spcAft>
          <a:spcPct val="0"/>
        </a:spcAft>
        <a:buClr>
          <a:srgbClr val="CC0000"/>
        </a:buClr>
        <a:buFont typeface="Times" charset="0"/>
        <a:buChar char="•"/>
        <a:defRPr>
          <a:solidFill>
            <a:schemeClr val="tx1"/>
          </a:solidFill>
          <a:latin typeface="+mn-lt"/>
          <a:ea typeface="ＭＳ Ｐゴシック" pitchFamily="-65" charset="-128"/>
        </a:defRPr>
      </a:lvl5pPr>
      <a:lvl6pPr marL="2171700" indent="-228600" algn="l" rtl="0" eaLnBrk="1" fontAlgn="base" hangingPunct="1">
        <a:spcBef>
          <a:spcPct val="20000"/>
        </a:spcBef>
        <a:spcAft>
          <a:spcPct val="0"/>
        </a:spcAft>
        <a:buClr>
          <a:srgbClr val="CC0000"/>
        </a:buClr>
        <a:buFont typeface="Times" pitchFamily="-65" charset="0"/>
        <a:buChar char="•"/>
        <a:defRPr sz="1400">
          <a:solidFill>
            <a:schemeClr val="tx1"/>
          </a:solidFill>
          <a:latin typeface="+mn-lt"/>
          <a:ea typeface="ＭＳ Ｐゴシック" pitchFamily="-65" charset="-128"/>
        </a:defRPr>
      </a:lvl6pPr>
      <a:lvl7pPr marL="2628900" indent="-228600" algn="l" rtl="0" eaLnBrk="1" fontAlgn="base" hangingPunct="1">
        <a:spcBef>
          <a:spcPct val="20000"/>
        </a:spcBef>
        <a:spcAft>
          <a:spcPct val="0"/>
        </a:spcAft>
        <a:buClr>
          <a:srgbClr val="CC0000"/>
        </a:buClr>
        <a:buFont typeface="Times" pitchFamily="-65" charset="0"/>
        <a:buChar char="•"/>
        <a:defRPr sz="1400">
          <a:solidFill>
            <a:schemeClr val="tx1"/>
          </a:solidFill>
          <a:latin typeface="+mn-lt"/>
          <a:ea typeface="ＭＳ Ｐゴシック" pitchFamily="-65" charset="-128"/>
        </a:defRPr>
      </a:lvl7pPr>
      <a:lvl8pPr marL="3086100" indent="-228600" algn="l" rtl="0" eaLnBrk="1" fontAlgn="base" hangingPunct="1">
        <a:spcBef>
          <a:spcPct val="20000"/>
        </a:spcBef>
        <a:spcAft>
          <a:spcPct val="0"/>
        </a:spcAft>
        <a:buClr>
          <a:srgbClr val="CC0000"/>
        </a:buClr>
        <a:buFont typeface="Times" pitchFamily="-65" charset="0"/>
        <a:buChar char="•"/>
        <a:defRPr sz="1400">
          <a:solidFill>
            <a:schemeClr val="tx1"/>
          </a:solidFill>
          <a:latin typeface="+mn-lt"/>
          <a:ea typeface="ＭＳ Ｐゴシック" pitchFamily="-65" charset="-128"/>
        </a:defRPr>
      </a:lvl8pPr>
      <a:lvl9pPr marL="3543300" indent="-228600" algn="l" rtl="0" eaLnBrk="1" fontAlgn="base" hangingPunct="1">
        <a:spcBef>
          <a:spcPct val="20000"/>
        </a:spcBef>
        <a:spcAft>
          <a:spcPct val="0"/>
        </a:spcAft>
        <a:buClr>
          <a:srgbClr val="CC0000"/>
        </a:buClr>
        <a:buFont typeface="Times" pitchFamily="-65" charset="0"/>
        <a:buChar char="•"/>
        <a:defRPr sz="1400">
          <a:solidFill>
            <a:schemeClr val="tx1"/>
          </a:solidFill>
          <a:latin typeface="+mn-lt"/>
          <a:ea typeface="ＭＳ Ｐゴシック" pitchFamily="-65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oleObject" Target="../embeddings/oleObject3.bin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oleObject" Target="../embeddings/oleObject4.bin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343400" y="2286000"/>
            <a:ext cx="4267200" cy="1714500"/>
          </a:xfrm>
        </p:spPr>
        <p:txBody>
          <a:bodyPr/>
          <a:lstStyle/>
          <a:p>
            <a:pPr eaLnBrk="1" hangingPunct="1"/>
            <a:endParaRPr lang="en-US" dirty="0">
              <a:solidFill>
                <a:srgbClr val="A50021"/>
              </a:solidFill>
              <a:latin typeface="Calibri" charset="0"/>
            </a:endParaRPr>
          </a:p>
          <a:p>
            <a:pPr eaLnBrk="1" hangingPunct="1">
              <a:spcAft>
                <a:spcPts val="600"/>
              </a:spcAft>
            </a:pPr>
            <a:r>
              <a:rPr lang="en-US" sz="3200" dirty="0" smtClean="0">
                <a:solidFill>
                  <a:srgbClr val="A50021"/>
                </a:solidFill>
                <a:latin typeface="Calibri" charset="0"/>
              </a:rPr>
              <a:t>Interpolation, </a:t>
            </a:r>
            <a:r>
              <a:rPr lang="en-US" sz="3200" dirty="0" err="1" smtClean="0">
                <a:solidFill>
                  <a:srgbClr val="A50021"/>
                </a:solidFill>
                <a:latin typeface="Calibri" charset="0"/>
              </a:rPr>
              <a:t>Backoff</a:t>
            </a:r>
            <a:r>
              <a:rPr lang="en-US" sz="3200" dirty="0" smtClean="0">
                <a:solidFill>
                  <a:srgbClr val="A50021"/>
                </a:solidFill>
                <a:latin typeface="Calibri" charset="0"/>
              </a:rPr>
              <a:t>, and Web-Scale LMs</a:t>
            </a:r>
            <a:endParaRPr lang="en-US" sz="3200" dirty="0">
              <a:latin typeface="Calibri" charset="0"/>
            </a:endParaRPr>
          </a:p>
          <a:p>
            <a:pPr eaLnBrk="1" hangingPunct="1"/>
            <a:endParaRPr lang="en-US" dirty="0">
              <a:latin typeface="Calibri" charset="0"/>
            </a:endParaRPr>
          </a:p>
        </p:txBody>
      </p:sp>
      <p:sp>
        <p:nvSpPr>
          <p:cNvPr id="16387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572000" y="1200150"/>
            <a:ext cx="3810000" cy="1143000"/>
          </a:xfrm>
        </p:spPr>
        <p:txBody>
          <a:bodyPr/>
          <a:lstStyle/>
          <a:p>
            <a:pPr eaLnBrk="1" hangingPunct="1"/>
            <a:r>
              <a:rPr sz="4400" dirty="0"/>
              <a:t/>
            </a:r>
            <a:br>
              <a:rPr sz="4400" dirty="0"/>
            </a:br>
            <a:r>
              <a:rPr lang="en-US" sz="4400" dirty="0"/>
              <a:t>Language Modeling</a:t>
            </a:r>
            <a:endParaRPr sz="4400" dirty="0"/>
          </a:p>
        </p:txBody>
      </p:sp>
    </p:spTree>
    <p:extLst>
      <p:ext uri="{BB962C8B-B14F-4D97-AF65-F5344CB8AC3E}">
        <p14:creationId xmlns:p14="http://schemas.microsoft.com/office/powerpoint/2010/main" xmlns="" val="709998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err="1">
                <a:latin typeface="Arial" charset="0"/>
                <a:ea typeface="ＭＳ Ｐゴシック" charset="0"/>
                <a:cs typeface="ＭＳ Ｐゴシック" charset="0"/>
              </a:rPr>
              <a:t>Backoff</a:t>
            </a:r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> and Interpolation</a:t>
            </a:r>
          </a:p>
        </p:txBody>
      </p:sp>
      <p:sp>
        <p:nvSpPr>
          <p:cNvPr id="5734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352550"/>
            <a:ext cx="8534400" cy="3657600"/>
          </a:xfrm>
        </p:spPr>
        <p:txBody>
          <a:bodyPr/>
          <a:lstStyle/>
          <a:p>
            <a:pPr eaLnBrk="1" hangingPunct="1"/>
            <a:r>
              <a:rPr lang="en-US" dirty="0" smtClean="0">
                <a:ea typeface="ＭＳ Ｐゴシック" charset="0"/>
              </a:rPr>
              <a:t>Sometimes it helps to use </a:t>
            </a:r>
            <a:r>
              <a:rPr lang="en-US" b="1" dirty="0" smtClean="0">
                <a:ea typeface="ＭＳ Ｐゴシック" charset="0"/>
              </a:rPr>
              <a:t>less</a:t>
            </a:r>
            <a:r>
              <a:rPr lang="en-US" dirty="0" smtClean="0">
                <a:ea typeface="ＭＳ Ｐゴシック" charset="0"/>
              </a:rPr>
              <a:t> context</a:t>
            </a:r>
            <a:endParaRPr lang="en-US" altLang="ja-JP" dirty="0">
              <a:ea typeface="ＭＳ Ｐゴシック" charset="0"/>
            </a:endParaRPr>
          </a:p>
          <a:p>
            <a:pPr lvl="1" eaLnBrk="1" hangingPunct="1"/>
            <a:r>
              <a:rPr lang="en-US" dirty="0">
                <a:ea typeface="ＭＳ Ｐゴシック" charset="0"/>
              </a:rPr>
              <a:t>C</a:t>
            </a:r>
            <a:r>
              <a:rPr lang="en-US" dirty="0" smtClean="0">
                <a:ea typeface="ＭＳ Ｐゴシック" charset="0"/>
              </a:rPr>
              <a:t>ondition </a:t>
            </a:r>
            <a:r>
              <a:rPr lang="en-US" dirty="0">
                <a:ea typeface="ＭＳ Ｐゴシック" charset="0"/>
              </a:rPr>
              <a:t>on </a:t>
            </a:r>
            <a:r>
              <a:rPr lang="en-US" dirty="0" smtClean="0">
                <a:ea typeface="ＭＳ Ｐゴシック" charset="0"/>
              </a:rPr>
              <a:t>less context for contexts you haven’</a:t>
            </a:r>
            <a:r>
              <a:rPr lang="en-US" altLang="ja-JP" dirty="0" smtClean="0">
                <a:ea typeface="ＭＳ Ｐゴシック" charset="0"/>
              </a:rPr>
              <a:t>t </a:t>
            </a:r>
            <a:r>
              <a:rPr lang="en-US" altLang="ja-JP" dirty="0">
                <a:ea typeface="ＭＳ Ｐゴシック" charset="0"/>
              </a:rPr>
              <a:t>learned much about </a:t>
            </a:r>
            <a:endParaRPr lang="en-US" b="1" dirty="0">
              <a:ea typeface="ＭＳ Ｐゴシック" charset="0"/>
            </a:endParaRPr>
          </a:p>
          <a:p>
            <a:pPr eaLnBrk="1" hangingPunct="1"/>
            <a:r>
              <a:rPr lang="en-US" b="1" dirty="0" err="1">
                <a:ea typeface="ＭＳ Ｐゴシック" charset="0"/>
              </a:rPr>
              <a:t>Backoff</a:t>
            </a:r>
            <a:r>
              <a:rPr lang="en-US" b="1" dirty="0">
                <a:ea typeface="ＭＳ Ｐゴシック" charset="0"/>
              </a:rPr>
              <a:t>: </a:t>
            </a:r>
            <a:endParaRPr lang="en-US" b="1" dirty="0" smtClean="0">
              <a:ea typeface="ＭＳ Ｐゴシック" charset="0"/>
            </a:endParaRPr>
          </a:p>
          <a:p>
            <a:pPr lvl="1"/>
            <a:r>
              <a:rPr lang="en-US" dirty="0" smtClean="0">
                <a:ea typeface="ＭＳ Ｐゴシック" charset="0"/>
              </a:rPr>
              <a:t>use </a:t>
            </a:r>
            <a:r>
              <a:rPr lang="en-US" dirty="0">
                <a:ea typeface="ＭＳ Ｐゴシック" charset="0"/>
              </a:rPr>
              <a:t>trigram if you have </a:t>
            </a:r>
            <a:r>
              <a:rPr lang="en-US" dirty="0" smtClean="0">
                <a:ea typeface="ＭＳ Ｐゴシック" charset="0"/>
              </a:rPr>
              <a:t>good evidence,</a:t>
            </a:r>
          </a:p>
          <a:p>
            <a:pPr lvl="1"/>
            <a:r>
              <a:rPr lang="en-US" dirty="0" smtClean="0">
                <a:ea typeface="ＭＳ Ｐゴシック" charset="0"/>
              </a:rPr>
              <a:t>otherwise </a:t>
            </a:r>
            <a:r>
              <a:rPr lang="en-US" dirty="0">
                <a:ea typeface="ＭＳ Ｐゴシック" charset="0"/>
              </a:rPr>
              <a:t>bigram, otherwise unigram</a:t>
            </a:r>
          </a:p>
          <a:p>
            <a:pPr eaLnBrk="1" hangingPunct="1"/>
            <a:r>
              <a:rPr lang="en-US" b="1" dirty="0">
                <a:ea typeface="ＭＳ Ｐゴシック" charset="0"/>
              </a:rPr>
              <a:t>Interpolation: </a:t>
            </a:r>
            <a:endParaRPr lang="en-US" b="1" dirty="0" smtClean="0">
              <a:ea typeface="ＭＳ Ｐゴシック" charset="0"/>
            </a:endParaRPr>
          </a:p>
          <a:p>
            <a:pPr lvl="1"/>
            <a:r>
              <a:rPr lang="en-US" dirty="0" smtClean="0">
                <a:ea typeface="ＭＳ Ｐゴシック" charset="0"/>
              </a:rPr>
              <a:t>mix unigram, bigram, trigram</a:t>
            </a:r>
          </a:p>
          <a:p>
            <a:pPr lvl="1"/>
            <a:endParaRPr lang="en-US" dirty="0" smtClean="0">
              <a:ea typeface="ＭＳ Ｐゴシック" charset="0"/>
            </a:endParaRPr>
          </a:p>
          <a:p>
            <a:r>
              <a:rPr lang="en-US" dirty="0" smtClean="0">
                <a:ea typeface="ＭＳ Ｐゴシック" charset="0"/>
              </a:rPr>
              <a:t>Interpolation works better</a:t>
            </a:r>
            <a:endParaRPr lang="en-US" dirty="0"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667029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Linear Interpolation</a:t>
            </a:r>
            <a:endParaRPr lang="en-US" dirty="0"/>
          </a:p>
        </p:txBody>
      </p:sp>
      <p:sp>
        <p:nvSpPr>
          <p:cNvPr id="1689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1352550"/>
            <a:ext cx="8534400" cy="3333750"/>
          </a:xfrm>
        </p:spPr>
        <p:txBody>
          <a:bodyPr/>
          <a:lstStyle/>
          <a:p>
            <a:pPr eaLnBrk="1" hangingPunct="1"/>
            <a:r>
              <a:rPr lang="en-US" sz="2800" dirty="0">
                <a:latin typeface="Calibri" charset="0"/>
              </a:rPr>
              <a:t>Simple interpolation</a:t>
            </a:r>
          </a:p>
          <a:p>
            <a:pPr eaLnBrk="1" hangingPunct="1"/>
            <a:endParaRPr lang="en-US" sz="2800" dirty="0">
              <a:latin typeface="Calibri" charset="0"/>
            </a:endParaRPr>
          </a:p>
          <a:p>
            <a:pPr marL="0" indent="0" eaLnBrk="1" hangingPunct="1">
              <a:buNone/>
            </a:pPr>
            <a:endParaRPr lang="en-US" sz="2800" dirty="0">
              <a:latin typeface="Calibri" charset="0"/>
            </a:endParaRPr>
          </a:p>
          <a:p>
            <a:pPr eaLnBrk="1" hangingPunct="1"/>
            <a:r>
              <a:rPr lang="en-US" sz="2800" dirty="0">
                <a:latin typeface="Calibri" charset="0"/>
              </a:rPr>
              <a:t>Lambdas conditional on context:</a:t>
            </a:r>
          </a:p>
        </p:txBody>
      </p:sp>
      <p:pic>
        <p:nvPicPr>
          <p:cNvPr id="7" name="Picture 4" descr="interp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362200" y="1861111"/>
            <a:ext cx="3657600" cy="11678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5" descr="interp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590800" y="3486150"/>
            <a:ext cx="4992027" cy="14246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6" descr="interp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010400" y="2038350"/>
            <a:ext cx="1331728" cy="8878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27569910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9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How to set the lambdas?</a:t>
            </a:r>
          </a:p>
        </p:txBody>
      </p:sp>
      <p:sp>
        <p:nvSpPr>
          <p:cNvPr id="1710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276350"/>
            <a:ext cx="8763000" cy="3733800"/>
          </a:xfrm>
        </p:spPr>
        <p:txBody>
          <a:bodyPr/>
          <a:lstStyle/>
          <a:p>
            <a:pPr eaLnBrk="1" hangingPunct="1"/>
            <a:r>
              <a:rPr lang="en-US" dirty="0">
                <a:latin typeface="Calibri" charset="0"/>
              </a:rPr>
              <a:t>Use a </a:t>
            </a:r>
            <a:r>
              <a:rPr lang="en-US" b="1" dirty="0">
                <a:latin typeface="Calibri" charset="0"/>
              </a:rPr>
              <a:t>held-out</a:t>
            </a:r>
            <a:r>
              <a:rPr lang="en-US" dirty="0">
                <a:latin typeface="Calibri" charset="0"/>
              </a:rPr>
              <a:t> corpus</a:t>
            </a:r>
          </a:p>
          <a:p>
            <a:pPr eaLnBrk="1" hangingPunct="1"/>
            <a:endParaRPr lang="en-US" dirty="0">
              <a:latin typeface="Calibri" charset="0"/>
            </a:endParaRPr>
          </a:p>
          <a:p>
            <a:pPr eaLnBrk="1" hangingPunct="1"/>
            <a:endParaRPr lang="en-US" dirty="0">
              <a:latin typeface="Calibri" charset="0"/>
            </a:endParaRPr>
          </a:p>
          <a:p>
            <a:pPr eaLnBrk="1" hangingPunct="1"/>
            <a:r>
              <a:rPr lang="en-US" dirty="0">
                <a:latin typeface="Calibri" charset="0"/>
              </a:rPr>
              <a:t>Choose </a:t>
            </a:r>
            <a:r>
              <a:rPr lang="en-US" dirty="0" err="1" smtClean="0">
                <a:latin typeface="Calibri" charset="0"/>
              </a:rPr>
              <a:t>λs</a:t>
            </a:r>
            <a:r>
              <a:rPr lang="en-US" dirty="0" smtClean="0">
                <a:latin typeface="Calibri" charset="0"/>
              </a:rPr>
              <a:t> to maximize </a:t>
            </a:r>
            <a:r>
              <a:rPr lang="en-US" dirty="0">
                <a:latin typeface="Calibri" charset="0"/>
              </a:rPr>
              <a:t>the probability of </a:t>
            </a:r>
            <a:r>
              <a:rPr lang="en-US" dirty="0" smtClean="0">
                <a:latin typeface="Calibri" charset="0"/>
              </a:rPr>
              <a:t>held</a:t>
            </a:r>
            <a:r>
              <a:rPr lang="en-US" dirty="0">
                <a:latin typeface="Calibri" charset="0"/>
              </a:rPr>
              <a:t>-out </a:t>
            </a:r>
            <a:r>
              <a:rPr lang="en-US" dirty="0" smtClean="0">
                <a:latin typeface="Calibri" charset="0"/>
              </a:rPr>
              <a:t>data:</a:t>
            </a:r>
            <a:endParaRPr lang="en-US" dirty="0">
              <a:latin typeface="Calibri" charset="0"/>
            </a:endParaRPr>
          </a:p>
          <a:p>
            <a:pPr lvl="1" eaLnBrk="1" hangingPunct="1"/>
            <a:r>
              <a:rPr lang="en-US" sz="2400" dirty="0" smtClean="0">
                <a:latin typeface="Calibri" charset="0"/>
              </a:rPr>
              <a:t>Fix the </a:t>
            </a:r>
            <a:r>
              <a:rPr lang="en-US" sz="2400" dirty="0">
                <a:latin typeface="Calibri" charset="0"/>
              </a:rPr>
              <a:t>N-gram </a:t>
            </a:r>
            <a:r>
              <a:rPr lang="en-US" sz="2400" dirty="0" smtClean="0">
                <a:latin typeface="Calibri" charset="0"/>
              </a:rPr>
              <a:t>probabilities (on the training data)</a:t>
            </a:r>
            <a:endParaRPr lang="en-US" sz="2400" dirty="0">
              <a:latin typeface="Calibri" charset="0"/>
            </a:endParaRPr>
          </a:p>
          <a:p>
            <a:pPr lvl="1"/>
            <a:r>
              <a:rPr lang="en-US" sz="2400" dirty="0">
                <a:latin typeface="Calibri" charset="0"/>
              </a:rPr>
              <a:t>Then search for </a:t>
            </a:r>
            <a:r>
              <a:rPr lang="en-US" sz="2400" dirty="0" err="1" smtClean="0">
                <a:latin typeface="Calibri" charset="0"/>
              </a:rPr>
              <a:t>λs</a:t>
            </a:r>
            <a:r>
              <a:rPr lang="en-US" sz="2400" dirty="0">
                <a:latin typeface="Calibri" charset="0"/>
              </a:rPr>
              <a:t> </a:t>
            </a:r>
            <a:r>
              <a:rPr lang="en-US" sz="2400" dirty="0" smtClean="0">
                <a:latin typeface="Calibri" charset="0"/>
              </a:rPr>
              <a:t>that give largest probability to held-out set:</a:t>
            </a:r>
          </a:p>
          <a:p>
            <a:pPr lvl="1" eaLnBrk="1" hangingPunct="1"/>
            <a:endParaRPr lang="en-US" sz="2400" dirty="0">
              <a:latin typeface="Calibri" charset="0"/>
            </a:endParaRPr>
          </a:p>
        </p:txBody>
      </p:sp>
      <p:sp>
        <p:nvSpPr>
          <p:cNvPr id="4" name="Round Single Corner Rectangle 3"/>
          <p:cNvSpPr/>
          <p:nvPr/>
        </p:nvSpPr>
        <p:spPr>
          <a:xfrm>
            <a:off x="533400" y="1733550"/>
            <a:ext cx="3505200" cy="762000"/>
          </a:xfrm>
          <a:prstGeom prst="round1Rect">
            <a:avLst>
              <a:gd name="adj" fmla="val 0"/>
            </a:avLst>
          </a:prstGeom>
          <a:solidFill>
            <a:schemeClr val="accent2">
              <a:lumMod val="60000"/>
              <a:lumOff val="4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/>
              <a:t>Training Data</a:t>
            </a:r>
          </a:p>
        </p:txBody>
      </p:sp>
      <p:sp>
        <p:nvSpPr>
          <p:cNvPr id="5" name="Round Single Corner Rectangle 4"/>
          <p:cNvSpPr/>
          <p:nvPr/>
        </p:nvSpPr>
        <p:spPr>
          <a:xfrm>
            <a:off x="4267200" y="1733550"/>
            <a:ext cx="1325217" cy="762000"/>
          </a:xfrm>
          <a:prstGeom prst="round1Rect">
            <a:avLst>
              <a:gd name="adj" fmla="val 0"/>
            </a:avLst>
          </a:prstGeom>
          <a:solidFill>
            <a:schemeClr val="bg2">
              <a:lumMod val="5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Held-Out Data</a:t>
            </a:r>
          </a:p>
        </p:txBody>
      </p:sp>
      <p:sp>
        <p:nvSpPr>
          <p:cNvPr id="6" name="Round Single Corner Rectangle 5"/>
          <p:cNvSpPr/>
          <p:nvPr/>
        </p:nvSpPr>
        <p:spPr>
          <a:xfrm>
            <a:off x="5791200" y="1733550"/>
            <a:ext cx="1482436" cy="762000"/>
          </a:xfrm>
          <a:prstGeom prst="round1Rect">
            <a:avLst>
              <a:gd name="adj" fmla="val 0"/>
            </a:avLst>
          </a:prstGeom>
          <a:solidFill>
            <a:srgbClr val="3366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Test </a:t>
            </a:r>
          </a:p>
          <a:p>
            <a:pPr algn="ctr"/>
            <a:r>
              <a:rPr lang="en-US" sz="2400" dirty="0"/>
              <a:t>Data</a:t>
            </a:r>
          </a:p>
        </p:txBody>
      </p:sp>
      <p:graphicFrame>
        <p:nvGraphicFramePr>
          <p:cNvPr id="7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004164987"/>
              </p:ext>
            </p:extLst>
          </p:nvPr>
        </p:nvGraphicFramePr>
        <p:xfrm>
          <a:off x="1219200" y="4171950"/>
          <a:ext cx="6723063" cy="779462"/>
        </p:xfrm>
        <a:graphic>
          <a:graphicData uri="http://schemas.openxmlformats.org/presentationml/2006/ole">
            <p:oleObj spid="_x0000_s32835" name="Equation" r:id="rId3" imgW="3135960" imgH="356400" progId="Equation.3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931101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Unknown words: Open versus closed vocabulary tasks</a:t>
            </a:r>
          </a:p>
        </p:txBody>
      </p:sp>
      <p:sp>
        <p:nvSpPr>
          <p:cNvPr id="145411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304800" y="1200150"/>
            <a:ext cx="8534400" cy="333375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000" dirty="0">
                <a:latin typeface="Calibri" charset="0"/>
              </a:rPr>
              <a:t>If we know all the words in advanced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800" dirty="0">
                <a:latin typeface="Calibri" charset="0"/>
              </a:rPr>
              <a:t>Vocabulary V is fixed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800" dirty="0">
                <a:latin typeface="Calibri" charset="0"/>
              </a:rPr>
              <a:t>Closed vocabulary task</a:t>
            </a:r>
          </a:p>
          <a:p>
            <a:pPr eaLnBrk="1" hangingPunct="1">
              <a:lnSpc>
                <a:spcPct val="90000"/>
              </a:lnSpc>
            </a:pPr>
            <a:r>
              <a:rPr lang="en-US" sz="2000" dirty="0">
                <a:latin typeface="Calibri" charset="0"/>
              </a:rPr>
              <a:t>Often we don’t know this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800" b="1" dirty="0">
                <a:latin typeface="Calibri" charset="0"/>
              </a:rPr>
              <a:t>Out Of Vocabulary</a:t>
            </a:r>
            <a:r>
              <a:rPr lang="en-US" sz="1800" dirty="0">
                <a:latin typeface="Calibri" charset="0"/>
              </a:rPr>
              <a:t> = OOV words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800" dirty="0">
                <a:latin typeface="Calibri" charset="0"/>
              </a:rPr>
              <a:t>Open vocabulary task</a:t>
            </a:r>
          </a:p>
          <a:p>
            <a:pPr eaLnBrk="1" hangingPunct="1">
              <a:lnSpc>
                <a:spcPct val="90000"/>
              </a:lnSpc>
            </a:pPr>
            <a:r>
              <a:rPr lang="en-US" sz="2000" dirty="0">
                <a:latin typeface="Calibri" charset="0"/>
              </a:rPr>
              <a:t>Instead: create an unknown word token &lt;UNK&gt;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800" dirty="0">
                <a:latin typeface="Calibri" charset="0"/>
              </a:rPr>
              <a:t>Training of &lt;UNK&gt; probabilities</a:t>
            </a:r>
          </a:p>
          <a:p>
            <a:pPr lvl="2" eaLnBrk="1" hangingPunct="1">
              <a:lnSpc>
                <a:spcPct val="90000"/>
              </a:lnSpc>
            </a:pPr>
            <a:r>
              <a:rPr lang="en-US" sz="1600" dirty="0">
                <a:latin typeface="Calibri" charset="0"/>
              </a:rPr>
              <a:t>Create a fixed lexicon L of size V</a:t>
            </a:r>
          </a:p>
          <a:p>
            <a:pPr lvl="2" eaLnBrk="1" hangingPunct="1">
              <a:lnSpc>
                <a:spcPct val="90000"/>
              </a:lnSpc>
            </a:pPr>
            <a:r>
              <a:rPr lang="en-US" sz="1600" dirty="0">
                <a:latin typeface="Calibri" charset="0"/>
              </a:rPr>
              <a:t>At text normalization phase, any training word not in L changed to  &lt;UNK&gt;</a:t>
            </a:r>
          </a:p>
          <a:p>
            <a:pPr lvl="2" eaLnBrk="1" hangingPunct="1">
              <a:lnSpc>
                <a:spcPct val="90000"/>
              </a:lnSpc>
            </a:pPr>
            <a:r>
              <a:rPr lang="en-US" sz="1600" dirty="0">
                <a:latin typeface="Calibri" charset="0"/>
              </a:rPr>
              <a:t>Now we train its probabilities like a normal word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800" dirty="0">
                <a:latin typeface="Calibri" charset="0"/>
              </a:rPr>
              <a:t>At decoding time</a:t>
            </a:r>
          </a:p>
          <a:p>
            <a:pPr lvl="2" eaLnBrk="1" hangingPunct="1">
              <a:lnSpc>
                <a:spcPct val="90000"/>
              </a:lnSpc>
            </a:pPr>
            <a:r>
              <a:rPr lang="en-US" sz="1600" dirty="0">
                <a:latin typeface="Calibri" charset="0"/>
              </a:rPr>
              <a:t>If text input: Use UNK probabilities for any word not in training</a:t>
            </a:r>
          </a:p>
        </p:txBody>
      </p:sp>
    </p:spTree>
    <p:extLst>
      <p:ext uri="{BB962C8B-B14F-4D97-AF65-F5344CB8AC3E}">
        <p14:creationId xmlns:p14="http://schemas.microsoft.com/office/powerpoint/2010/main" xmlns="" val="1130994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Huge web-scale n-grams</a:t>
            </a:r>
            <a:endParaRPr lang="en-US" dirty="0"/>
          </a:p>
        </p:txBody>
      </p:sp>
      <p:sp>
        <p:nvSpPr>
          <p:cNvPr id="8806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276350"/>
            <a:ext cx="8534400" cy="333375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dirty="0" smtClean="0"/>
              <a:t>How to deal with, e.g., Google N-gram corpus</a:t>
            </a:r>
          </a:p>
          <a:p>
            <a:pPr>
              <a:lnSpc>
                <a:spcPct val="90000"/>
              </a:lnSpc>
            </a:pPr>
            <a:r>
              <a:rPr lang="en-US" dirty="0" smtClean="0"/>
              <a:t>Pruning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Only store N-grams with count &gt; threshold.</a:t>
            </a:r>
          </a:p>
          <a:p>
            <a:pPr lvl="2">
              <a:lnSpc>
                <a:spcPct val="90000"/>
              </a:lnSpc>
            </a:pPr>
            <a:r>
              <a:rPr lang="en-US" dirty="0" smtClean="0"/>
              <a:t>Remove singletons of higher-order n-grams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Entropy-based pruning</a:t>
            </a:r>
          </a:p>
          <a:p>
            <a:pPr>
              <a:lnSpc>
                <a:spcPct val="90000"/>
              </a:lnSpc>
            </a:pPr>
            <a:r>
              <a:rPr lang="en-US" dirty="0" smtClean="0"/>
              <a:t>Efficiency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Efficient data structures like tries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Bloom filters: approximate language models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Store words as indexes, not strings</a:t>
            </a:r>
          </a:p>
          <a:p>
            <a:pPr lvl="2">
              <a:lnSpc>
                <a:spcPct val="90000"/>
              </a:lnSpc>
            </a:pPr>
            <a:r>
              <a:rPr lang="en-US" dirty="0" smtClean="0"/>
              <a:t>Use Huffman coding to fit large numbers of words into two bytes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Quantize probabilities (4-8 bits instead of 8-byte float)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92095100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8066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Smoothing for Web-scale N-grams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/>
              <a:t>“Stupid </a:t>
            </a:r>
            <a:r>
              <a:rPr lang="en-US" sz="2800" dirty="0" err="1" smtClean="0"/>
              <a:t>backoff</a:t>
            </a:r>
            <a:r>
              <a:rPr lang="en-US" sz="2800" dirty="0" smtClean="0"/>
              <a:t>” (</a:t>
            </a:r>
            <a:r>
              <a:rPr lang="en-US" sz="2800" dirty="0" err="1" smtClean="0"/>
              <a:t>Brants</a:t>
            </a:r>
            <a:r>
              <a:rPr lang="en-US" sz="2800" dirty="0" smtClean="0"/>
              <a:t> </a:t>
            </a:r>
            <a:r>
              <a:rPr lang="en-US" sz="2800" i="1" dirty="0" smtClean="0"/>
              <a:t>et al</a:t>
            </a:r>
            <a:r>
              <a:rPr lang="en-US" sz="2800" dirty="0" smtClean="0"/>
              <a:t>. 2007)</a:t>
            </a:r>
          </a:p>
          <a:p>
            <a:r>
              <a:rPr lang="en-US" sz="2800" dirty="0" smtClean="0"/>
              <a:t>No discounting, just use relative frequencies </a:t>
            </a:r>
          </a:p>
          <a:p>
            <a:pPr marL="457200" lvl="1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7</a:t>
            </a:fld>
            <a:endParaRPr lang="en-US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773418438"/>
              </p:ext>
            </p:extLst>
          </p:nvPr>
        </p:nvGraphicFramePr>
        <p:xfrm>
          <a:off x="1255713" y="2495550"/>
          <a:ext cx="5861050" cy="1524000"/>
        </p:xfrm>
        <a:graphic>
          <a:graphicData uri="http://schemas.openxmlformats.org/presentationml/2006/ole">
            <p:oleObj spid="_x0000_s53300" name="Equation" r:id="rId3" imgW="3163320" imgH="813600" progId="Equation.3">
              <p:embed/>
            </p:oleObj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86020148"/>
              </p:ext>
            </p:extLst>
          </p:nvPr>
        </p:nvGraphicFramePr>
        <p:xfrm>
          <a:off x="1535113" y="4171950"/>
          <a:ext cx="2106612" cy="742950"/>
        </p:xfrm>
        <a:graphic>
          <a:graphicData uri="http://schemas.openxmlformats.org/presentationml/2006/ole">
            <p:oleObj spid="_x0000_s53301" name="Equation" r:id="rId4" imgW="1106280" imgH="383760" progId="Equation.3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3285293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N-gram Smoothing 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Add-1 smoothing:</a:t>
            </a:r>
          </a:p>
          <a:p>
            <a:pPr lvl="1"/>
            <a:r>
              <a:rPr lang="en-US" sz="2400" dirty="0"/>
              <a:t>OK for text categorization, not for language modeling</a:t>
            </a:r>
          </a:p>
          <a:p>
            <a:r>
              <a:rPr lang="en-US" sz="2800" dirty="0" smtClean="0"/>
              <a:t>The most commonly used method:</a:t>
            </a:r>
          </a:p>
          <a:p>
            <a:pPr lvl="1"/>
            <a:r>
              <a:rPr lang="en-US" sz="2400" dirty="0" smtClean="0"/>
              <a:t>Extended Interpolated </a:t>
            </a:r>
            <a:r>
              <a:rPr lang="en-US" sz="2400" dirty="0" err="1" smtClean="0"/>
              <a:t>Kneser</a:t>
            </a:r>
            <a:r>
              <a:rPr lang="en-US" sz="2400" dirty="0" smtClean="0"/>
              <a:t>-Ney</a:t>
            </a:r>
          </a:p>
          <a:p>
            <a:r>
              <a:rPr lang="en-US" sz="2800" dirty="0" smtClean="0"/>
              <a:t>For very large N-grams like the Web:</a:t>
            </a:r>
          </a:p>
          <a:p>
            <a:pPr lvl="1"/>
            <a:r>
              <a:rPr lang="en-US" sz="2400" dirty="0" smtClean="0"/>
              <a:t>Stupid </a:t>
            </a:r>
            <a:r>
              <a:rPr lang="en-US" sz="2400" dirty="0" err="1" smtClean="0"/>
              <a:t>backoff</a:t>
            </a:r>
            <a:endParaRPr lang="en-US" sz="240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89487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>
                <a:latin typeface="Arial" charset="0"/>
                <a:ea typeface="ＭＳ Ｐゴシック" charset="0"/>
                <a:cs typeface="ＭＳ Ｐゴシック" charset="0"/>
              </a:rPr>
              <a:t>Advanced Language Modeling</a:t>
            </a:r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8806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352550"/>
            <a:ext cx="7391400" cy="3505200"/>
          </a:xfrm>
        </p:spPr>
        <p:txBody>
          <a:bodyPr/>
          <a:lstStyle/>
          <a:p>
            <a:r>
              <a:rPr lang="en-US" dirty="0" smtClean="0">
                <a:ea typeface="ＭＳ Ｐゴシック" charset="0"/>
                <a:cs typeface="Calibri"/>
              </a:rPr>
              <a:t>Discriminative </a:t>
            </a:r>
            <a:r>
              <a:rPr lang="en-US" dirty="0">
                <a:ea typeface="ＭＳ Ｐゴシック" charset="0"/>
                <a:cs typeface="Calibri"/>
              </a:rPr>
              <a:t>models</a:t>
            </a:r>
            <a:r>
              <a:rPr lang="en-US" dirty="0" smtClean="0">
                <a:ea typeface="ＭＳ Ｐゴシック" charset="0"/>
                <a:cs typeface="Calibri"/>
              </a:rPr>
              <a:t>:</a:t>
            </a:r>
          </a:p>
          <a:p>
            <a:pPr lvl="1"/>
            <a:r>
              <a:rPr lang="en-US" dirty="0" smtClean="0">
                <a:ea typeface="ＭＳ Ｐゴシック" charset="0"/>
                <a:cs typeface="Calibri"/>
              </a:rPr>
              <a:t> </a:t>
            </a:r>
            <a:r>
              <a:rPr lang="en-US" dirty="0">
                <a:ea typeface="ＭＳ Ｐゴシック" charset="0"/>
                <a:cs typeface="Calibri"/>
              </a:rPr>
              <a:t>choose n-gram weights to improve a task, not to fit the  training </a:t>
            </a:r>
            <a:r>
              <a:rPr lang="en-US" dirty="0" smtClean="0">
                <a:ea typeface="ＭＳ Ｐゴシック" charset="0"/>
                <a:cs typeface="Calibri"/>
              </a:rPr>
              <a:t>set</a:t>
            </a:r>
          </a:p>
          <a:p>
            <a:r>
              <a:rPr lang="en-US" dirty="0">
                <a:ea typeface="ＭＳ Ｐゴシック" charset="0"/>
                <a:cs typeface="Calibri"/>
              </a:rPr>
              <a:t>Parsing-based </a:t>
            </a:r>
            <a:r>
              <a:rPr lang="en-US" dirty="0" smtClean="0">
                <a:ea typeface="ＭＳ Ｐゴシック" charset="0"/>
                <a:cs typeface="Calibri"/>
              </a:rPr>
              <a:t>models</a:t>
            </a:r>
            <a:endParaRPr lang="en-US" dirty="0" smtClean="0">
              <a:latin typeface="Calibri"/>
              <a:ea typeface="ＭＳ Ｐゴシック" charset="0"/>
              <a:cs typeface="Calibri"/>
            </a:endParaRPr>
          </a:p>
          <a:p>
            <a:pPr eaLnBrk="1" hangingPunct="1"/>
            <a:r>
              <a:rPr lang="en-US" dirty="0" smtClean="0">
                <a:latin typeface="Calibri"/>
                <a:ea typeface="ＭＳ Ｐゴシック" charset="0"/>
                <a:cs typeface="Calibri"/>
              </a:rPr>
              <a:t>Caching </a:t>
            </a:r>
            <a:r>
              <a:rPr lang="en-US" dirty="0">
                <a:latin typeface="Calibri"/>
                <a:ea typeface="ＭＳ Ｐゴシック" charset="0"/>
                <a:cs typeface="Calibri"/>
              </a:rPr>
              <a:t>Models</a:t>
            </a:r>
          </a:p>
          <a:p>
            <a:pPr lvl="1" eaLnBrk="1" hangingPunct="1"/>
            <a:r>
              <a:rPr lang="en-US" dirty="0" smtClean="0">
                <a:latin typeface="Calibri"/>
                <a:ea typeface="ＭＳ Ｐゴシック" charset="0"/>
                <a:cs typeface="Calibri"/>
              </a:rPr>
              <a:t>Recently used words are more likely to appear</a:t>
            </a:r>
            <a:endParaRPr lang="en-US" dirty="0">
              <a:latin typeface="Calibri"/>
              <a:ea typeface="ＭＳ Ｐゴシック" charset="0"/>
              <a:cs typeface="Calibri"/>
            </a:endParaRPr>
          </a:p>
          <a:p>
            <a:pPr lvl="1" eaLnBrk="1" hangingPunct="1"/>
            <a:endParaRPr lang="en-US" dirty="0">
              <a:latin typeface="Calibri"/>
              <a:ea typeface="ＭＳ Ｐゴシック" charset="0"/>
              <a:cs typeface="Calibri"/>
            </a:endParaRPr>
          </a:p>
          <a:p>
            <a:pPr marL="457200" lvl="1" indent="0" eaLnBrk="1" hangingPunct="1">
              <a:buNone/>
            </a:pPr>
            <a:endParaRPr lang="en-US" dirty="0">
              <a:latin typeface="Calibri"/>
              <a:ea typeface="ＭＳ Ｐゴシック" charset="0"/>
              <a:cs typeface="Calibri"/>
            </a:endParaRPr>
          </a:p>
          <a:p>
            <a:pPr lvl="1" eaLnBrk="1" hangingPunct="1"/>
            <a:r>
              <a:rPr lang="en-US" dirty="0" smtClean="0">
                <a:latin typeface="Calibri"/>
                <a:ea typeface="ＭＳ Ｐゴシック" charset="0"/>
                <a:cs typeface="Calibri"/>
              </a:rPr>
              <a:t>These perform very poorly for speech recognition </a:t>
            </a:r>
            <a:r>
              <a:rPr lang="en-US" dirty="0">
                <a:latin typeface="Calibri"/>
                <a:ea typeface="ＭＳ Ｐゴシック" charset="0"/>
                <a:cs typeface="Calibri"/>
              </a:rPr>
              <a:t>(why?</a:t>
            </a:r>
            <a:r>
              <a:rPr lang="en-US" dirty="0" smtClean="0">
                <a:latin typeface="Calibri"/>
                <a:ea typeface="ＭＳ Ｐゴシック" charset="0"/>
                <a:cs typeface="Calibri"/>
              </a:rPr>
              <a:t>)</a:t>
            </a:r>
            <a:endParaRPr lang="en-US" sz="2400" dirty="0" smtClean="0">
              <a:latin typeface="Calibri"/>
              <a:ea typeface="ＭＳ Ｐゴシック" charset="0"/>
              <a:cs typeface="Calibri"/>
            </a:endParaRPr>
          </a:p>
          <a:p>
            <a:pPr marL="0" indent="0" eaLnBrk="1" hangingPunct="1">
              <a:buNone/>
            </a:pPr>
            <a:endParaRPr lang="en-US" sz="1800" dirty="0">
              <a:latin typeface="Calibri"/>
              <a:ea typeface="ＭＳ Ｐゴシック" charset="0"/>
              <a:cs typeface="Calibri"/>
            </a:endParaRPr>
          </a:p>
        </p:txBody>
      </p:sp>
      <p:graphicFrame>
        <p:nvGraphicFramePr>
          <p:cNvPr id="88067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343670630"/>
              </p:ext>
            </p:extLst>
          </p:nvPr>
        </p:nvGraphicFramePr>
        <p:xfrm>
          <a:off x="1676400" y="3783169"/>
          <a:ext cx="5245100" cy="617381"/>
        </p:xfrm>
        <a:graphic>
          <a:graphicData uri="http://schemas.openxmlformats.org/presentationml/2006/ole">
            <p:oleObj spid="_x0000_s54303" name="Equation" r:id="rId4" imgW="3656880" imgH="420480" progId="Equation.3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30852660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343400" y="2286000"/>
            <a:ext cx="4267200" cy="1714500"/>
          </a:xfrm>
        </p:spPr>
        <p:txBody>
          <a:bodyPr/>
          <a:lstStyle/>
          <a:p>
            <a:pPr eaLnBrk="1" hangingPunct="1"/>
            <a:endParaRPr lang="en-US" dirty="0">
              <a:solidFill>
                <a:srgbClr val="A50021"/>
              </a:solidFill>
              <a:latin typeface="Calibri" charset="0"/>
            </a:endParaRPr>
          </a:p>
          <a:p>
            <a:pPr eaLnBrk="1" hangingPunct="1">
              <a:spcAft>
                <a:spcPts val="600"/>
              </a:spcAft>
            </a:pPr>
            <a:r>
              <a:rPr lang="en-US" sz="3200" dirty="0" smtClean="0">
                <a:solidFill>
                  <a:srgbClr val="A50021"/>
                </a:solidFill>
                <a:latin typeface="Calibri" charset="0"/>
              </a:rPr>
              <a:t>Interpolation, </a:t>
            </a:r>
            <a:r>
              <a:rPr lang="en-US" sz="3200" dirty="0" err="1" smtClean="0">
                <a:solidFill>
                  <a:srgbClr val="A50021"/>
                </a:solidFill>
                <a:latin typeface="Calibri" charset="0"/>
              </a:rPr>
              <a:t>Backoff</a:t>
            </a:r>
            <a:r>
              <a:rPr lang="en-US" sz="3200" dirty="0" smtClean="0">
                <a:solidFill>
                  <a:srgbClr val="A50021"/>
                </a:solidFill>
                <a:latin typeface="Calibri" charset="0"/>
              </a:rPr>
              <a:t>, and Web-Scale LMs</a:t>
            </a:r>
            <a:endParaRPr lang="en-US" sz="3200" dirty="0">
              <a:latin typeface="Calibri" charset="0"/>
            </a:endParaRPr>
          </a:p>
          <a:p>
            <a:pPr eaLnBrk="1" hangingPunct="1"/>
            <a:endParaRPr lang="en-US" dirty="0">
              <a:latin typeface="Calibri" charset="0"/>
            </a:endParaRPr>
          </a:p>
        </p:txBody>
      </p:sp>
      <p:sp>
        <p:nvSpPr>
          <p:cNvPr id="16387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572000" y="1200150"/>
            <a:ext cx="3810000" cy="1143000"/>
          </a:xfrm>
        </p:spPr>
        <p:txBody>
          <a:bodyPr/>
          <a:lstStyle/>
          <a:p>
            <a:pPr eaLnBrk="1" hangingPunct="1"/>
            <a:r>
              <a:rPr sz="4400" dirty="0"/>
              <a:t/>
            </a:r>
            <a:br>
              <a:rPr sz="4400" dirty="0"/>
            </a:br>
            <a:r>
              <a:rPr lang="en-US" sz="4400" dirty="0"/>
              <a:t>Language Modeling</a:t>
            </a:r>
            <a:endParaRPr sz="4400" dirty="0"/>
          </a:p>
        </p:txBody>
      </p:sp>
    </p:spTree>
    <p:extLst>
      <p:ext uri="{BB962C8B-B14F-4D97-AF65-F5344CB8AC3E}">
        <p14:creationId xmlns:p14="http://schemas.microsoft.com/office/powerpoint/2010/main" xmlns="" val="4257443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NLP-jurafsky">
  <a:themeElements>
    <a:clrScheme name="NLP Class">
      <a:dk1>
        <a:sysClr val="windowText" lastClr="000000"/>
      </a:dk1>
      <a:lt1>
        <a:sysClr val="window" lastClr="FFFFFF"/>
      </a:lt1>
      <a:dk2>
        <a:srgbClr val="605435"/>
      </a:dk2>
      <a:lt2>
        <a:srgbClr val="E7D19A"/>
      </a:lt2>
      <a:accent1>
        <a:srgbClr val="A4001D"/>
      </a:accent1>
      <a:accent2>
        <a:srgbClr val="2584BB"/>
      </a:accent2>
      <a:accent3>
        <a:srgbClr val="BB57BE"/>
      </a:accent3>
      <a:accent4>
        <a:srgbClr val="78AC35"/>
      </a:accent4>
      <a:accent5>
        <a:srgbClr val="35ACA2"/>
      </a:accent5>
      <a:accent6>
        <a:srgbClr val="FF8700"/>
      </a:accent6>
      <a:hlink>
        <a:srgbClr val="EF8E1C"/>
      </a:hlink>
      <a:folHlink>
        <a:srgbClr val="FEC60B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rgbClr val="A50021"/>
            </a:gs>
            <a:gs pos="100000">
              <a:schemeClr val="tx1"/>
            </a:gs>
          </a:gsLst>
          <a:lin ang="0" scaled="1"/>
        </a:gra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Lucida Sans" pitchFamily="-65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rgbClr val="A50021"/>
            </a:gs>
            <a:gs pos="100000">
              <a:schemeClr val="tx1"/>
            </a:gs>
          </a:gsLst>
          <a:lin ang="0" scaled="1"/>
        </a:gra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Lucida Sans" pitchFamily="-65" charset="0"/>
          </a:defRPr>
        </a:defPPr>
      </a:lstStyle>
    </a:lnDef>
  </a:objectDefaults>
  <a:extraClrSchemeLst>
    <a:extraClrScheme>
      <a:clrScheme name="nlp-lucida-scheme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lp-lucida-scheme 2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lp-lucida-scheme 3">
        <a:dk1>
          <a:srgbClr val="000000"/>
        </a:dk1>
        <a:lt1>
          <a:srgbClr val="FFFFFF"/>
        </a:lt1>
        <a:dk2>
          <a:srgbClr val="000000"/>
        </a:dk2>
        <a:lt2>
          <a:srgbClr val="5F5F5F"/>
        </a:lt2>
        <a:accent1>
          <a:srgbClr val="EAEAEA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F3F3F3"/>
        </a:accent5>
        <a:accent6>
          <a:srgbClr val="737373"/>
        </a:accent6>
        <a:hlink>
          <a:srgbClr val="4D4D4D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lp-lucida-scheme 4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lp-lucida-scheme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lp-lucida-scheme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lp-lucida-scheme 7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NLP-jurafsky.potx</Template>
  <TotalTime>8094</TotalTime>
  <Words>398</Words>
  <Application>Microsoft Office PowerPoint</Application>
  <PresentationFormat>On-screen Show (16:9)</PresentationFormat>
  <Paragraphs>86</Paragraphs>
  <Slides>10</Slides>
  <Notes>7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2" baseType="lpstr">
      <vt:lpstr>NLP-jurafsky</vt:lpstr>
      <vt:lpstr>Equation</vt:lpstr>
      <vt:lpstr> Language Modeling</vt:lpstr>
      <vt:lpstr>Backoff and Interpolation</vt:lpstr>
      <vt:lpstr>Linear Interpolation</vt:lpstr>
      <vt:lpstr>How to set the lambdas?</vt:lpstr>
      <vt:lpstr>Unknown words: Open versus closed vocabulary tasks</vt:lpstr>
      <vt:lpstr>Huge web-scale n-grams</vt:lpstr>
      <vt:lpstr>Smoothing for Web-scale N-grams</vt:lpstr>
      <vt:lpstr>N-gram Smoothing Summary</vt:lpstr>
      <vt:lpstr>Advanced Language Modeling</vt:lpstr>
      <vt:lpstr> Language Modeling</vt:lpstr>
    </vt:vector>
  </TitlesOfParts>
  <Company>Stanford University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Information Extraction</dc:title>
  <dc:creator>Christopher Manning</dc:creator>
  <cp:lastModifiedBy>Adam Vogel</cp:lastModifiedBy>
  <cp:revision>172</cp:revision>
  <cp:lastPrinted>2009-04-20T16:46:08Z</cp:lastPrinted>
  <dcterms:created xsi:type="dcterms:W3CDTF">2010-04-19T15:31:24Z</dcterms:created>
  <dcterms:modified xsi:type="dcterms:W3CDTF">2012-02-03T01:38:34Z</dcterms:modified>
</cp:coreProperties>
</file>