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2"/>
  </p:notesMasterIdLst>
  <p:handoutMasterIdLst>
    <p:handoutMasterId r:id="rId13"/>
  </p:handoutMasterIdLst>
  <p:sldIdLst>
    <p:sldId id="450" r:id="rId2"/>
    <p:sldId id="436" r:id="rId3"/>
    <p:sldId id="411" r:id="rId4"/>
    <p:sldId id="409" r:id="rId5"/>
    <p:sldId id="414" r:id="rId6"/>
    <p:sldId id="415" r:id="rId7"/>
    <p:sldId id="416" r:id="rId8"/>
    <p:sldId id="420" r:id="rId9"/>
    <p:sldId id="419" r:id="rId10"/>
    <p:sldId id="484" r:id="rId11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867" autoAdjust="0"/>
  </p:normalViewPr>
  <p:slideViewPr>
    <p:cSldViewPr>
      <p:cViewPr varScale="1">
        <p:scale>
          <a:sx n="84" d="100"/>
          <a:sy n="84" d="100"/>
        </p:scale>
        <p:origin x="-660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138486-EADF-6047-899A-01D4ECB9C2CD}" type="slidenum">
              <a:rPr lang="en-US" sz="1200">
                <a:latin typeface="Calibri" charset="0"/>
              </a:rPr>
              <a:pPr eaLnBrk="1" hangingPunct="1"/>
              <a:t>2</a:t>
            </a:fld>
            <a:endParaRPr lang="en-US" sz="1200">
              <a:latin typeface="Calibri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0714BF-B725-3A42-9963-355062504B2E}" type="slidenum">
              <a:rPr lang="en-US"/>
              <a:pPr/>
              <a:t>3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7CB46A-BDA9-BF4B-8B31-B0B558F3313A}" type="slidenum">
              <a:rPr lang="en-US"/>
              <a:pPr/>
              <a:t>4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81DC2A-315A-1A4F-89A0-2FADEFC62277}" type="slidenum">
              <a:rPr lang="en-US" sz="1200">
                <a:latin typeface="Calibri" charset="0"/>
              </a:rPr>
              <a:pPr eaLnBrk="1" hangingPunct="1"/>
              <a:t>5</a:t>
            </a:fld>
            <a:endParaRPr lang="en-US" sz="1200">
              <a:latin typeface="Calibri" charset="0"/>
            </a:endParaRPr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80DD158-683E-CA43-8AEA-0C7A6F3C7159}" type="slidenum">
              <a:rPr lang="en-US" sz="1200">
                <a:latin typeface="Calibri" charset="0"/>
              </a:rPr>
              <a:pPr eaLnBrk="1" hangingPunct="1"/>
              <a:t>6</a:t>
            </a:fld>
            <a:endParaRPr lang="en-US" sz="1200">
              <a:latin typeface="Calibri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1C26481-6374-7A4A-85A2-FE0A76AD0611}" type="slidenum">
              <a:rPr lang="en-US" sz="1200">
                <a:latin typeface="Calibri" charset="0"/>
              </a:rPr>
              <a:pPr eaLnBrk="1" hangingPunct="1"/>
              <a:t>7</a:t>
            </a:fld>
            <a:endParaRPr lang="en-US" sz="1200">
              <a:latin typeface="Calibri" charset="0"/>
            </a:endParaRPr>
          </a:p>
        </p:txBody>
      </p:sp>
      <p:sp>
        <p:nvSpPr>
          <p:cNvPr id="778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48DC6ED-55DD-354E-B142-4C651FCA36AE}" type="slidenum">
              <a:rPr lang="en-US" sz="1200">
                <a:latin typeface="Calibri" charset="0"/>
              </a:rPr>
              <a:pPr eaLnBrk="1" hangingPunct="1"/>
              <a:t>8</a:t>
            </a:fld>
            <a:endParaRPr lang="en-US" sz="1200">
              <a:latin typeface="Calibri" charset="0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r>
              <a:rPr lang="en-US" sz="2400" dirty="0" smtClean="0">
                <a:latin typeface="Calibri" charset="0"/>
              </a:rPr>
              <a:t>C(want to) went from 608 to 238, 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sz="2400" dirty="0" smtClean="0">
                <a:latin typeface="Calibri" charset="0"/>
              </a:rPr>
              <a:t>P(</a:t>
            </a:r>
            <a:r>
              <a:rPr lang="en-US" sz="2400" dirty="0" err="1" smtClean="0">
                <a:latin typeface="Calibri" charset="0"/>
              </a:rPr>
              <a:t>to|want</a:t>
            </a:r>
            <a:r>
              <a:rPr lang="en-US" sz="2400" dirty="0" smtClean="0">
                <a:latin typeface="Calibri" charset="0"/>
              </a:rPr>
              <a:t>) from .66 to .26!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Discount d= c*/c</a:t>
            </a:r>
          </a:p>
          <a:p>
            <a:pPr lvl="1" eaLnBrk="1" hangingPunct="1"/>
            <a:r>
              <a:rPr lang="en-US" sz="2000" dirty="0" smtClean="0">
                <a:latin typeface="Calibri" charset="0"/>
              </a:rPr>
              <a:t>d for “</a:t>
            </a:r>
            <a:r>
              <a:rPr lang="en-US" sz="2000" dirty="0" err="1" smtClean="0">
                <a:latin typeface="Calibri" charset="0"/>
              </a:rPr>
              <a:t>chinese</a:t>
            </a:r>
            <a:r>
              <a:rPr lang="en-US" sz="2000" dirty="0" smtClean="0">
                <a:latin typeface="Calibri" charset="0"/>
              </a:rPr>
              <a:t> food” =.10!!!   A 10x reduction</a:t>
            </a:r>
          </a:p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FC8D75-8A9A-0B40-A7CB-F4679CC4E3D2}" type="slidenum">
              <a:rPr lang="en-US"/>
              <a:pPr/>
              <a:t>9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5979"/>
            <a:ext cx="73914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631156"/>
            <a:ext cx="4040188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631156"/>
            <a:ext cx="4041775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5438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285750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419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Smoothing: Add-one (Laplace) smoothing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xmlns="" val="87752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The intuition of smoothing (from Dan Klein)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139890"/>
            <a:ext cx="8229600" cy="40386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n-US" sz="1800" dirty="0" smtClean="0">
                <a:latin typeface="Calibri"/>
                <a:ea typeface="ＭＳ Ｐゴシック" charset="0"/>
                <a:cs typeface="Calibri"/>
              </a:rPr>
              <a:t>When we have sparse statistics:</a:t>
            </a:r>
            <a:endParaRPr lang="en-US" sz="18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  <a:buFont typeface="Wingdings" charset="0"/>
              <a:buNone/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r>
              <a:rPr lang="en-US" sz="1800" dirty="0" smtClean="0">
                <a:latin typeface="Calibri"/>
                <a:ea typeface="ＭＳ Ｐゴシック" charset="0"/>
                <a:cs typeface="Calibri"/>
              </a:rPr>
              <a:t>Steal probability mass to generalize better</a:t>
            </a:r>
            <a:endParaRPr lang="en-US" sz="18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70000"/>
              </a:lnSpc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lnSpc>
                <a:spcPct val="70000"/>
              </a:lnSpc>
              <a:buNone/>
            </a:pPr>
            <a:endParaRPr lang="en-US" sz="14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4515" name="Text Box 4"/>
          <p:cNvSpPr txBox="1">
            <a:spLocks noChangeArrowheads="1"/>
          </p:cNvSpPr>
          <p:nvPr/>
        </p:nvSpPr>
        <p:spPr bwMode="auto">
          <a:xfrm>
            <a:off x="1447800" y="1428750"/>
            <a:ext cx="2438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Calibri"/>
                <a:cs typeface="Calibri"/>
              </a:rPr>
              <a:t>P(w | denied the)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3 allegations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2 reports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1 claims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1 request</a:t>
            </a:r>
          </a:p>
          <a:p>
            <a:pPr eaLnBrk="1" hangingPunct="1"/>
            <a:endParaRPr lang="en-US" sz="400" dirty="0">
              <a:latin typeface="Calibri"/>
              <a:cs typeface="Calibri"/>
            </a:endParaRP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7 total</a:t>
            </a:r>
          </a:p>
        </p:txBody>
      </p:sp>
      <p:sp>
        <p:nvSpPr>
          <p:cNvPr id="64541" name="Text Box 30"/>
          <p:cNvSpPr txBox="1">
            <a:spLocks noChangeArrowheads="1"/>
          </p:cNvSpPr>
          <p:nvPr/>
        </p:nvSpPr>
        <p:spPr bwMode="auto">
          <a:xfrm>
            <a:off x="1524000" y="3333750"/>
            <a:ext cx="243840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Calibri"/>
                <a:cs typeface="Calibri"/>
              </a:rPr>
              <a:t>P(w | denied the)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2.5 allegations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1.5 reports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0.5 claims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0.5 request</a:t>
            </a: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</a:t>
            </a:r>
            <a:r>
              <a:rPr lang="en-US" sz="1600" dirty="0">
                <a:solidFill>
                  <a:srgbClr val="CC0000"/>
                </a:solidFill>
                <a:latin typeface="Calibri"/>
                <a:cs typeface="Calibri"/>
              </a:rPr>
              <a:t>2 other</a:t>
            </a:r>
          </a:p>
          <a:p>
            <a:pPr eaLnBrk="1" hangingPunct="1"/>
            <a:endParaRPr lang="en-US" sz="400" dirty="0">
              <a:latin typeface="Calibri"/>
              <a:cs typeface="Calibri"/>
            </a:endParaRPr>
          </a:p>
          <a:p>
            <a:pPr eaLnBrk="1" hangingPunct="1"/>
            <a:r>
              <a:rPr lang="en-US" sz="1600" dirty="0">
                <a:latin typeface="Calibri"/>
                <a:cs typeface="Calibri"/>
              </a:rPr>
              <a:t>  7 total</a:t>
            </a: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4724400" y="1123950"/>
            <a:ext cx="39624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 rot="16200000">
            <a:off x="4305300" y="1847850"/>
            <a:ext cx="152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allegations</a:t>
            </a:r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 rot="16200000">
            <a:off x="4991100" y="2076450"/>
            <a:ext cx="1066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reports</a:t>
            </a:r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 rot="16200000">
            <a:off x="5676900" y="23050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claims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6200000">
            <a:off x="6423025" y="2052638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attack</a:t>
            </a:r>
          </a:p>
        </p:txBody>
      </p:sp>
      <p:sp>
        <p:nvSpPr>
          <p:cNvPr id="46" name="Rectangle 19"/>
          <p:cNvSpPr>
            <a:spLocks noChangeArrowheads="1"/>
          </p:cNvSpPr>
          <p:nvPr/>
        </p:nvSpPr>
        <p:spPr bwMode="auto">
          <a:xfrm rot="16200000">
            <a:off x="6134100" y="23050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/>
              <a:t>request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6200000">
            <a:off x="6804025" y="20605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man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6200000">
            <a:off x="7185025" y="20605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outcome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8001000" y="2114550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4724400" y="3333750"/>
            <a:ext cx="39624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Rectangle 6"/>
          <p:cNvSpPr>
            <a:spLocks noChangeArrowheads="1"/>
          </p:cNvSpPr>
          <p:nvPr/>
        </p:nvSpPr>
        <p:spPr bwMode="auto">
          <a:xfrm rot="16200000">
            <a:off x="4305300" y="4057650"/>
            <a:ext cx="1524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allegations</a:t>
            </a:r>
          </a:p>
        </p:txBody>
      </p:sp>
      <p:sp>
        <p:nvSpPr>
          <p:cNvPr id="52" name="Rectangle 7"/>
          <p:cNvSpPr>
            <a:spLocks noChangeArrowheads="1"/>
          </p:cNvSpPr>
          <p:nvPr/>
        </p:nvSpPr>
        <p:spPr bwMode="auto">
          <a:xfrm rot="16200000">
            <a:off x="4991100" y="4286250"/>
            <a:ext cx="1066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400"/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 rot="16200000">
            <a:off x="5676900" y="45148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400"/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 rot="16200000">
            <a:off x="6346825" y="41941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attack</a:t>
            </a:r>
          </a:p>
        </p:txBody>
      </p:sp>
      <p:sp>
        <p:nvSpPr>
          <p:cNvPr id="55" name="Rectangle 10"/>
          <p:cNvSpPr>
            <a:spLocks noChangeArrowheads="1"/>
          </p:cNvSpPr>
          <p:nvPr/>
        </p:nvSpPr>
        <p:spPr bwMode="auto">
          <a:xfrm rot="16200000">
            <a:off x="6134100" y="4514850"/>
            <a:ext cx="609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200"/>
          </a:p>
        </p:txBody>
      </p:sp>
      <p:sp>
        <p:nvSpPr>
          <p:cNvPr id="56" name="Text Box 11"/>
          <p:cNvSpPr txBox="1">
            <a:spLocks noChangeArrowheads="1"/>
          </p:cNvSpPr>
          <p:nvPr/>
        </p:nvSpPr>
        <p:spPr bwMode="auto">
          <a:xfrm rot="16200000">
            <a:off x="6759575" y="41941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man</a:t>
            </a:r>
          </a:p>
        </p:txBody>
      </p:sp>
      <p:sp>
        <p:nvSpPr>
          <p:cNvPr id="57" name="Text Box 12"/>
          <p:cNvSpPr txBox="1">
            <a:spLocks noChangeArrowheads="1"/>
          </p:cNvSpPr>
          <p:nvPr/>
        </p:nvSpPr>
        <p:spPr bwMode="auto">
          <a:xfrm rot="16200000">
            <a:off x="7216775" y="41941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outcome</a:t>
            </a:r>
          </a:p>
        </p:txBody>
      </p:sp>
      <p:sp>
        <p:nvSpPr>
          <p:cNvPr id="58" name="Text Box 13"/>
          <p:cNvSpPr txBox="1">
            <a:spLocks noChangeArrowheads="1"/>
          </p:cNvSpPr>
          <p:nvPr/>
        </p:nvSpPr>
        <p:spPr bwMode="auto">
          <a:xfrm>
            <a:off x="8001000" y="4324350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59" name="Rectangle 23"/>
          <p:cNvSpPr>
            <a:spLocks noChangeArrowheads="1"/>
          </p:cNvSpPr>
          <p:nvPr/>
        </p:nvSpPr>
        <p:spPr bwMode="auto">
          <a:xfrm rot="16200000">
            <a:off x="4419600" y="4171950"/>
            <a:ext cx="12954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allegations</a:t>
            </a:r>
          </a:p>
        </p:txBody>
      </p:sp>
      <p:sp>
        <p:nvSpPr>
          <p:cNvPr id="60" name="Rectangle 24"/>
          <p:cNvSpPr>
            <a:spLocks noChangeArrowheads="1"/>
          </p:cNvSpPr>
          <p:nvPr/>
        </p:nvSpPr>
        <p:spPr bwMode="auto">
          <a:xfrm rot="16200000">
            <a:off x="5105400" y="4400550"/>
            <a:ext cx="838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reports</a:t>
            </a:r>
          </a:p>
        </p:txBody>
      </p:sp>
      <p:sp>
        <p:nvSpPr>
          <p:cNvPr id="61" name="Rectangle 25"/>
          <p:cNvSpPr>
            <a:spLocks noChangeArrowheads="1"/>
          </p:cNvSpPr>
          <p:nvPr/>
        </p:nvSpPr>
        <p:spPr bwMode="auto">
          <a:xfrm rot="16200000">
            <a:off x="5753100" y="4591050"/>
            <a:ext cx="457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/>
              <a:t>claims</a:t>
            </a:r>
          </a:p>
        </p:txBody>
      </p:sp>
      <p:sp>
        <p:nvSpPr>
          <p:cNvPr id="62" name="Rectangle 26"/>
          <p:cNvSpPr>
            <a:spLocks noChangeArrowheads="1"/>
          </p:cNvSpPr>
          <p:nvPr/>
        </p:nvSpPr>
        <p:spPr bwMode="auto">
          <a:xfrm rot="16200000">
            <a:off x="6210300" y="4591050"/>
            <a:ext cx="457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/>
              <a:t>request</a:t>
            </a:r>
          </a:p>
        </p:txBody>
      </p:sp>
      <p:sp>
        <p:nvSpPr>
          <p:cNvPr id="63" name="Rectangle 27"/>
          <p:cNvSpPr>
            <a:spLocks noChangeArrowheads="1"/>
          </p:cNvSpPr>
          <p:nvPr/>
        </p:nvSpPr>
        <p:spPr bwMode="auto">
          <a:xfrm rot="16200000">
            <a:off x="6858000" y="4781550"/>
            <a:ext cx="76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000"/>
          </a:p>
        </p:txBody>
      </p:sp>
      <p:sp>
        <p:nvSpPr>
          <p:cNvPr id="64" name="Rectangle 28"/>
          <p:cNvSpPr>
            <a:spLocks noChangeArrowheads="1"/>
          </p:cNvSpPr>
          <p:nvPr/>
        </p:nvSpPr>
        <p:spPr bwMode="auto">
          <a:xfrm rot="16200000">
            <a:off x="7315200" y="4781550"/>
            <a:ext cx="76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000"/>
          </a:p>
        </p:txBody>
      </p:sp>
      <p:sp>
        <p:nvSpPr>
          <p:cNvPr id="65" name="Rectangle 29"/>
          <p:cNvSpPr>
            <a:spLocks noChangeArrowheads="1"/>
          </p:cNvSpPr>
          <p:nvPr/>
        </p:nvSpPr>
        <p:spPr bwMode="auto">
          <a:xfrm rot="16200000">
            <a:off x="7772400" y="4781550"/>
            <a:ext cx="76200" cy="3810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xmlns="" val="96407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110"/>
            <a:ext cx="7162800" cy="968440"/>
          </a:xfrm>
        </p:spPr>
        <p:txBody>
          <a:bodyPr/>
          <a:lstStyle/>
          <a:p>
            <a:pPr eaLnBrk="1" hangingPunct="1"/>
            <a:r>
              <a:rPr lang="en-US" dirty="0" smtClean="0"/>
              <a:t>Add-one estimation</a:t>
            </a:r>
            <a:endParaRPr lang="en-US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Also called </a:t>
            </a:r>
            <a:r>
              <a:rPr lang="en-US" sz="2800" dirty="0" smtClean="0">
                <a:latin typeface="Calibri" charset="0"/>
              </a:rPr>
              <a:t>Laplace smoothing</a:t>
            </a:r>
          </a:p>
          <a:p>
            <a:pPr eaLnBrk="1" hangingPunct="1"/>
            <a:r>
              <a:rPr lang="en-US" sz="2800" dirty="0" smtClean="0">
                <a:latin typeface="Calibri" charset="0"/>
              </a:rPr>
              <a:t>Pretend we saw each word one more time than we did</a:t>
            </a:r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Just add one to all the counts!</a:t>
            </a:r>
          </a:p>
          <a:p>
            <a:pPr eaLnBrk="1" hangingPunct="1"/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MLE estimate:</a:t>
            </a:r>
          </a:p>
          <a:p>
            <a:pPr eaLnBrk="1" hangingPunct="1"/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 smtClean="0">
                <a:latin typeface="Calibri" charset="0"/>
              </a:rPr>
              <a:t>Add-1 estimate</a:t>
            </a:r>
            <a:r>
              <a:rPr lang="en-US" sz="2800" dirty="0">
                <a:latin typeface="Calibri" charset="0"/>
              </a:rPr>
              <a:t>:</a:t>
            </a:r>
          </a:p>
          <a:p>
            <a:pPr eaLnBrk="1" hangingPunct="1"/>
            <a:endParaRPr lang="en-US" sz="2800" dirty="0">
              <a:latin typeface="Calibri" charset="0"/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90706786"/>
              </p:ext>
            </p:extLst>
          </p:nvPr>
        </p:nvGraphicFramePr>
        <p:xfrm>
          <a:off x="4038600" y="2871787"/>
          <a:ext cx="3721100" cy="995363"/>
        </p:xfrm>
        <a:graphic>
          <a:graphicData uri="http://schemas.openxmlformats.org/presentationml/2006/ole">
            <p:oleObj spid="_x0000_s1176" name="Equation" r:id="rId4" imgW="1599840" imgH="420480" progId="Equation.3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5020588"/>
              </p:ext>
            </p:extLst>
          </p:nvPr>
        </p:nvGraphicFramePr>
        <p:xfrm>
          <a:off x="3921125" y="4090988"/>
          <a:ext cx="4249738" cy="995362"/>
        </p:xfrm>
        <a:graphic>
          <a:graphicData uri="http://schemas.openxmlformats.org/presentationml/2006/ole">
            <p:oleObj spid="_x0000_s1177" name="Equation" r:id="rId5" imgW="1828440" imgH="420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6237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Maximum Likelihood Estimates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76350"/>
            <a:ext cx="8534400" cy="3657600"/>
          </a:xfrm>
        </p:spPr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The maximum likelihood </a:t>
            </a:r>
            <a:r>
              <a:rPr lang="en-US" sz="2000" dirty="0" smtClean="0">
                <a:latin typeface="Calibri" charset="0"/>
              </a:rPr>
              <a:t>estimate</a:t>
            </a:r>
          </a:p>
          <a:p>
            <a:pPr lvl="1"/>
            <a:r>
              <a:rPr lang="en-US" sz="1800" dirty="0" smtClean="0">
                <a:latin typeface="Calibri" charset="0"/>
              </a:rPr>
              <a:t>of </a:t>
            </a:r>
            <a:r>
              <a:rPr lang="en-US" sz="1800" dirty="0">
                <a:latin typeface="Calibri" charset="0"/>
              </a:rPr>
              <a:t>some parameter of a model M from a training set T</a:t>
            </a:r>
          </a:p>
          <a:p>
            <a:pPr lvl="1" eaLnBrk="1" hangingPunct="1"/>
            <a:r>
              <a:rPr lang="en-US" sz="1800" dirty="0" smtClean="0">
                <a:latin typeface="Calibri" charset="0"/>
              </a:rPr>
              <a:t>maximizes </a:t>
            </a:r>
            <a:r>
              <a:rPr lang="en-US" sz="1800" dirty="0">
                <a:latin typeface="Calibri" charset="0"/>
              </a:rPr>
              <a:t>the likelihood of the training set T given the model M</a:t>
            </a:r>
          </a:p>
          <a:p>
            <a:pPr eaLnBrk="1" hangingPunct="1"/>
            <a:r>
              <a:rPr lang="en-US" sz="2000" dirty="0">
                <a:latin typeface="Calibri" charset="0"/>
              </a:rPr>
              <a:t>Suppose the word </a:t>
            </a:r>
            <a:r>
              <a:rPr lang="en-US" sz="2000" dirty="0" smtClean="0">
                <a:latin typeface="Calibri" charset="0"/>
              </a:rPr>
              <a:t>“bagel” occurs </a:t>
            </a:r>
            <a:r>
              <a:rPr lang="en-US" sz="2000" dirty="0">
                <a:latin typeface="Calibri" charset="0"/>
              </a:rPr>
              <a:t>400 times in a corpus of a million </a:t>
            </a:r>
            <a:r>
              <a:rPr lang="en-US" sz="2000" dirty="0" smtClean="0">
                <a:latin typeface="Calibri" charset="0"/>
              </a:rPr>
              <a:t>words</a:t>
            </a:r>
          </a:p>
          <a:p>
            <a:pPr eaLnBrk="1" hangingPunct="1"/>
            <a:r>
              <a:rPr lang="en-US" sz="2000" dirty="0" smtClean="0">
                <a:latin typeface="Calibri" charset="0"/>
              </a:rPr>
              <a:t>What </a:t>
            </a:r>
            <a:r>
              <a:rPr lang="en-US" sz="2000" dirty="0">
                <a:latin typeface="Calibri" charset="0"/>
              </a:rPr>
              <a:t>is the probability that a random word from some other text will be </a:t>
            </a:r>
            <a:r>
              <a:rPr lang="en-US" sz="2000" dirty="0" smtClean="0">
                <a:latin typeface="Calibri" charset="0"/>
              </a:rPr>
              <a:t>“bagel”?</a:t>
            </a:r>
            <a:endParaRPr lang="en-US" sz="2000" dirty="0">
              <a:latin typeface="Calibri" charset="0"/>
            </a:endParaRPr>
          </a:p>
          <a:p>
            <a:pPr eaLnBrk="1" hangingPunct="1"/>
            <a:r>
              <a:rPr lang="en-US" sz="2000" dirty="0">
                <a:latin typeface="Calibri" charset="0"/>
              </a:rPr>
              <a:t>MLE estimate is 400/</a:t>
            </a:r>
            <a:r>
              <a:rPr lang="en-US" sz="2000" dirty="0" smtClean="0">
                <a:latin typeface="Calibri" charset="0"/>
              </a:rPr>
              <a:t>1,000,000 </a:t>
            </a:r>
            <a:r>
              <a:rPr lang="en-US" sz="2000" dirty="0">
                <a:latin typeface="Calibri" charset="0"/>
              </a:rPr>
              <a:t>= .004</a:t>
            </a:r>
          </a:p>
          <a:p>
            <a:r>
              <a:rPr lang="en-US" sz="2200" dirty="0">
                <a:latin typeface="Calibri" charset="0"/>
              </a:rPr>
              <a:t>This may be a bad estimate for some other corpus</a:t>
            </a:r>
          </a:p>
          <a:p>
            <a:pPr lvl="1"/>
            <a:r>
              <a:rPr lang="en-US" sz="1800" dirty="0">
                <a:latin typeface="Calibri" charset="0"/>
              </a:rPr>
              <a:t>But it is the </a:t>
            </a:r>
            <a:r>
              <a:rPr lang="en-US" sz="1800" b="1" dirty="0">
                <a:latin typeface="Calibri" charset="0"/>
              </a:rPr>
              <a:t>estimate</a:t>
            </a:r>
            <a:r>
              <a:rPr lang="en-US" sz="1800" dirty="0">
                <a:latin typeface="Calibri" charset="0"/>
              </a:rPr>
              <a:t> that makes it </a:t>
            </a:r>
            <a:r>
              <a:rPr lang="en-US" sz="1800" b="1" dirty="0">
                <a:latin typeface="Calibri" charset="0"/>
              </a:rPr>
              <a:t>most likely</a:t>
            </a:r>
            <a:r>
              <a:rPr lang="en-US" sz="1800" dirty="0">
                <a:latin typeface="Calibri" charset="0"/>
              </a:rPr>
              <a:t> that </a:t>
            </a:r>
            <a:r>
              <a:rPr lang="en-US" sz="1800" dirty="0" smtClean="0">
                <a:latin typeface="Calibri" charset="0"/>
              </a:rPr>
              <a:t>“bagel” </a:t>
            </a:r>
            <a:r>
              <a:rPr lang="en-US" sz="1800" dirty="0">
                <a:latin typeface="Calibri" charset="0"/>
              </a:rPr>
              <a:t>will occur 400 times in a million word corpus.</a:t>
            </a:r>
            <a:endParaRPr lang="en-US" sz="24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93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Berkeley Restaurant Corpus: Laplace smoothed bigram counts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addone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81150"/>
            <a:ext cx="9245600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9871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Laplace-smoothed bigrams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4" descr="addone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322510"/>
            <a:ext cx="5486400" cy="117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laplac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647950"/>
            <a:ext cx="8568505" cy="231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5576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571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Reconstituted counts</a:t>
            </a:r>
          </a:p>
        </p:txBody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4" descr="addone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123950"/>
            <a:ext cx="5715848" cy="102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laplac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326524"/>
            <a:ext cx="8534400" cy="28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6263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Compare with raw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bigram counts</a:t>
            </a:r>
          </a:p>
        </p:txBody>
      </p:sp>
      <p:pic>
        <p:nvPicPr>
          <p:cNvPr id="5" name="Picture 4" descr="berp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9942" y="819150"/>
            <a:ext cx="615725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laplace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3007678"/>
            <a:ext cx="6400800" cy="213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7631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Add-1 estimation is a blunt instrument</a:t>
            </a:r>
            <a:endParaRPr lang="en-US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>
                <a:latin typeface="Calibri" charset="0"/>
              </a:rPr>
              <a:t>So add-1 isn’t used </a:t>
            </a:r>
            <a:r>
              <a:rPr lang="en-US" sz="2400" dirty="0">
                <a:latin typeface="Calibri" charset="0"/>
              </a:rPr>
              <a:t>for N-</a:t>
            </a:r>
            <a:r>
              <a:rPr lang="en-US" sz="2400" dirty="0" smtClean="0">
                <a:latin typeface="Calibri" charset="0"/>
              </a:rPr>
              <a:t>grams: </a:t>
            </a:r>
          </a:p>
          <a:p>
            <a:pPr lvl="1"/>
            <a:r>
              <a:rPr lang="en-US" sz="2000" dirty="0" smtClean="0">
                <a:latin typeface="Calibri" charset="0"/>
              </a:rPr>
              <a:t>We’ll see better </a:t>
            </a:r>
            <a:r>
              <a:rPr lang="en-US" sz="2000" dirty="0">
                <a:latin typeface="Calibri" charset="0"/>
              </a:rPr>
              <a:t>methods</a:t>
            </a:r>
          </a:p>
          <a:p>
            <a:pPr eaLnBrk="1" hangingPunct="1"/>
            <a:r>
              <a:rPr lang="en-US" sz="2400" dirty="0" smtClean="0">
                <a:latin typeface="Calibri" charset="0"/>
              </a:rPr>
              <a:t>But add-1 is used </a:t>
            </a:r>
            <a:r>
              <a:rPr lang="en-US" sz="2400" dirty="0">
                <a:latin typeface="Calibri" charset="0"/>
              </a:rPr>
              <a:t>to smooth other </a:t>
            </a:r>
            <a:r>
              <a:rPr lang="en-US" sz="2400" dirty="0" smtClean="0">
                <a:latin typeface="Calibri" charset="0"/>
              </a:rPr>
              <a:t>NLP models</a:t>
            </a:r>
          </a:p>
          <a:p>
            <a:pPr lvl="1"/>
            <a:r>
              <a:rPr lang="en-US" sz="2400" dirty="0" smtClean="0">
                <a:latin typeface="Calibri" charset="0"/>
              </a:rPr>
              <a:t>For text classification </a:t>
            </a:r>
            <a:endParaRPr lang="en-US" sz="2400" dirty="0">
              <a:latin typeface="Calibri" charset="0"/>
            </a:endParaRPr>
          </a:p>
          <a:p>
            <a:pPr lvl="1" eaLnBrk="1" hangingPunct="1"/>
            <a:r>
              <a:rPr lang="en-US" sz="2400" dirty="0" smtClean="0">
                <a:latin typeface="Calibri" charset="0"/>
              </a:rPr>
              <a:t>In domains </a:t>
            </a:r>
            <a:r>
              <a:rPr lang="en-US" sz="2400" dirty="0">
                <a:latin typeface="Calibri" charset="0"/>
              </a:rPr>
              <a:t>where the number of zeros isn’t so huge.</a:t>
            </a:r>
          </a:p>
        </p:txBody>
      </p:sp>
    </p:spTree>
    <p:extLst>
      <p:ext uri="{BB962C8B-B14F-4D97-AF65-F5344CB8AC3E}">
        <p14:creationId xmlns:p14="http://schemas.microsoft.com/office/powerpoint/2010/main" xmlns="" val="294404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Smoothing: Add-one (Laplace) smoothing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/>
              <a:t/>
            </a:r>
            <a:br>
              <a:rPr sz="4400"/>
            </a:br>
            <a:r>
              <a:rPr lang="en-US" sz="4400"/>
              <a:t>Language Modeling</a:t>
            </a:r>
            <a:endParaRPr sz="4400"/>
          </a:p>
        </p:txBody>
      </p:sp>
    </p:spTree>
    <p:extLst>
      <p:ext uri="{BB962C8B-B14F-4D97-AF65-F5344CB8AC3E}">
        <p14:creationId xmlns:p14="http://schemas.microsoft.com/office/powerpoint/2010/main" xmlns="" val="425718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78AC3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8094</TotalTime>
  <Words>334</Words>
  <Application>Microsoft Office PowerPoint</Application>
  <PresentationFormat>On-screen Show (16:9)</PresentationFormat>
  <Paragraphs>97</Paragraphs>
  <Slides>10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NLP-jurafsky</vt:lpstr>
      <vt:lpstr>Equation</vt:lpstr>
      <vt:lpstr> Language Modeling</vt:lpstr>
      <vt:lpstr>The intuition of smoothing (from Dan Klein)</vt:lpstr>
      <vt:lpstr>Add-one estimation</vt:lpstr>
      <vt:lpstr>Maximum Likelihood Estimates</vt:lpstr>
      <vt:lpstr>Berkeley Restaurant Corpus: Laplace smoothed bigram counts</vt:lpstr>
      <vt:lpstr>Laplace-smoothed bigrams</vt:lpstr>
      <vt:lpstr>Reconstituted counts</vt:lpstr>
      <vt:lpstr>Compare with raw bigram counts</vt:lpstr>
      <vt:lpstr>Add-1 estimation is a blunt instrument</vt:lpstr>
      <vt:lpstr> Language Modeling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Adam Vogel</cp:lastModifiedBy>
  <cp:revision>172</cp:revision>
  <cp:lastPrinted>2009-04-20T16:46:08Z</cp:lastPrinted>
  <dcterms:created xsi:type="dcterms:W3CDTF">2010-04-19T15:31:24Z</dcterms:created>
  <dcterms:modified xsi:type="dcterms:W3CDTF">2012-02-03T01:37:48Z</dcterms:modified>
</cp:coreProperties>
</file>