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50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E3B795-B353-7045-95B4-A02930AA8FBA}" type="datetimeFigureOut">
              <a:rPr lang="en-US" smtClean="0"/>
              <a:t>6/16/12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596177-F6A9-4140-90EE-B49DE2B1DDC7}" type="slidenum">
              <a:rPr lang="en-US" smtClean="0"/>
              <a:t>‹#›</a:t>
            </a:fld>
            <a:endParaRPr lang="en-US"/>
          </a:p>
        </p:txBody>
      </p:sp>
    </p:spTree>
    <p:extLst>
      <p:ext uri="{BB962C8B-B14F-4D97-AF65-F5344CB8AC3E}">
        <p14:creationId xmlns:p14="http://schemas.microsoft.com/office/powerpoint/2010/main" val="31575409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a:t>
            </a:fld>
            <a:endParaRPr lang="en-US"/>
          </a:p>
        </p:txBody>
      </p:sp>
    </p:spTree>
    <p:extLst>
      <p:ext uri="{BB962C8B-B14F-4D97-AF65-F5344CB8AC3E}">
        <p14:creationId xmlns:p14="http://schemas.microsoft.com/office/powerpoint/2010/main" val="381637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a:t>
            </a:fld>
            <a:endParaRPr lang="en-US"/>
          </a:p>
        </p:txBody>
      </p:sp>
    </p:spTree>
    <p:extLst>
      <p:ext uri="{BB962C8B-B14F-4D97-AF65-F5344CB8AC3E}">
        <p14:creationId xmlns:p14="http://schemas.microsoft.com/office/powerpoint/2010/main" val="114933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3</a:t>
            </a:fld>
            <a:endParaRPr lang="en-US"/>
          </a:p>
        </p:txBody>
      </p:sp>
    </p:spTree>
    <p:extLst>
      <p:ext uri="{BB962C8B-B14F-4D97-AF65-F5344CB8AC3E}">
        <p14:creationId xmlns:p14="http://schemas.microsoft.com/office/powerpoint/2010/main" val="939179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4</a:t>
            </a:fld>
            <a:endParaRPr lang="en-US"/>
          </a:p>
        </p:txBody>
      </p:sp>
    </p:spTree>
    <p:extLst>
      <p:ext uri="{BB962C8B-B14F-4D97-AF65-F5344CB8AC3E}">
        <p14:creationId xmlns:p14="http://schemas.microsoft.com/office/powerpoint/2010/main" val="2101362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5</a:t>
            </a:fld>
            <a:endParaRPr lang="en-US"/>
          </a:p>
        </p:txBody>
      </p:sp>
    </p:spTree>
    <p:extLst>
      <p:ext uri="{BB962C8B-B14F-4D97-AF65-F5344CB8AC3E}">
        <p14:creationId xmlns:p14="http://schemas.microsoft.com/office/powerpoint/2010/main" val="934972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 Each circle (node) represents one person. Circles with red borders denote women, and circles with blue borders denote men. The interior color of the circles indicates the person's cigarette consumption (yellow denotes ≥1 cigarette per day, and green denotes no cigarettes). The size of each circle is proportional to the number of cigarettes consumed. The colors of the ties between the circles indicate the relationship between them: orange denotes a friendship or a marital tie, and purple denotes a familial tie. For more details, see: N.A. Christakis and J.H. Fowler, "</a:t>
            </a:r>
            <a:r>
              <a:rPr lang="en-US" u="sng">
                <a:latin typeface="Calibri" charset="0"/>
                <a:ea typeface="ＭＳ Ｐゴシック" charset="0"/>
                <a:cs typeface="ＭＳ Ｐゴシック" charset="0"/>
              </a:rPr>
              <a:t>The Collective Dynamics of Smoking in a Large Social Network</a:t>
            </a:r>
            <a:endParaRPr lang="en-US">
              <a:latin typeface="Calibri" charset="0"/>
              <a:ea typeface="ＭＳ Ｐゴシック" charset="0"/>
              <a:cs typeface="ＭＳ Ｐゴシック"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06CAF64-58D0-6242-80A3-3EC2F88B1D96}" type="slidenum">
              <a:rPr lang="en-US" sz="1200"/>
              <a:pPr/>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7</a:t>
            </a:fld>
            <a:endParaRPr lang="en-US"/>
          </a:p>
        </p:txBody>
      </p:sp>
    </p:spTree>
    <p:extLst>
      <p:ext uri="{BB962C8B-B14F-4D97-AF65-F5344CB8AC3E}">
        <p14:creationId xmlns:p14="http://schemas.microsoft.com/office/powerpoint/2010/main" val="2018312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8</a:t>
            </a:fld>
            <a:endParaRPr lang="en-US"/>
          </a:p>
        </p:txBody>
      </p:sp>
    </p:spTree>
    <p:extLst>
      <p:ext uri="{BB962C8B-B14F-4D97-AF65-F5344CB8AC3E}">
        <p14:creationId xmlns:p14="http://schemas.microsoft.com/office/powerpoint/2010/main" val="2799577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9</a:t>
            </a:fld>
            <a:endParaRPr lang="en-US"/>
          </a:p>
        </p:txBody>
      </p:sp>
    </p:spTree>
    <p:extLst>
      <p:ext uri="{BB962C8B-B14F-4D97-AF65-F5344CB8AC3E}">
        <p14:creationId xmlns:p14="http://schemas.microsoft.com/office/powerpoint/2010/main" val="1809062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10</a:t>
            </a:fld>
            <a:endParaRPr lang="en-US"/>
          </a:p>
        </p:txBody>
      </p:sp>
    </p:spTree>
    <p:extLst>
      <p:ext uri="{BB962C8B-B14F-4D97-AF65-F5344CB8AC3E}">
        <p14:creationId xmlns:p14="http://schemas.microsoft.com/office/powerpoint/2010/main" val="3904829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11</a:t>
            </a:fld>
            <a:endParaRPr lang="en-US"/>
          </a:p>
        </p:txBody>
      </p:sp>
    </p:spTree>
    <p:extLst>
      <p:ext uri="{BB962C8B-B14F-4D97-AF65-F5344CB8AC3E}">
        <p14:creationId xmlns:p14="http://schemas.microsoft.com/office/powerpoint/2010/main" val="1174485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12</a:t>
            </a:fld>
            <a:endParaRPr lang="en-US"/>
          </a:p>
        </p:txBody>
      </p:sp>
    </p:spTree>
    <p:extLst>
      <p:ext uri="{BB962C8B-B14F-4D97-AF65-F5344CB8AC3E}">
        <p14:creationId xmlns:p14="http://schemas.microsoft.com/office/powerpoint/2010/main" val="2116569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13</a:t>
            </a:fld>
            <a:endParaRPr lang="en-US"/>
          </a:p>
        </p:txBody>
      </p:sp>
    </p:spTree>
    <p:extLst>
      <p:ext uri="{BB962C8B-B14F-4D97-AF65-F5344CB8AC3E}">
        <p14:creationId xmlns:p14="http://schemas.microsoft.com/office/powerpoint/2010/main" val="884633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14</a:t>
            </a:fld>
            <a:endParaRPr lang="en-US"/>
          </a:p>
        </p:txBody>
      </p:sp>
    </p:spTree>
    <p:extLst>
      <p:ext uri="{BB962C8B-B14F-4D97-AF65-F5344CB8AC3E}">
        <p14:creationId xmlns:p14="http://schemas.microsoft.com/office/powerpoint/2010/main" val="3827216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15</a:t>
            </a:fld>
            <a:endParaRPr lang="en-US"/>
          </a:p>
        </p:txBody>
      </p:sp>
    </p:spTree>
    <p:extLst>
      <p:ext uri="{BB962C8B-B14F-4D97-AF65-F5344CB8AC3E}">
        <p14:creationId xmlns:p14="http://schemas.microsoft.com/office/powerpoint/2010/main" val="113972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16</a:t>
            </a:fld>
            <a:endParaRPr lang="en-US"/>
          </a:p>
        </p:txBody>
      </p:sp>
    </p:spTree>
    <p:extLst>
      <p:ext uri="{BB962C8B-B14F-4D97-AF65-F5344CB8AC3E}">
        <p14:creationId xmlns:p14="http://schemas.microsoft.com/office/powerpoint/2010/main" val="3610972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17</a:t>
            </a:fld>
            <a:endParaRPr lang="en-US"/>
          </a:p>
        </p:txBody>
      </p:sp>
    </p:spTree>
    <p:extLst>
      <p:ext uri="{BB962C8B-B14F-4D97-AF65-F5344CB8AC3E}">
        <p14:creationId xmlns:p14="http://schemas.microsoft.com/office/powerpoint/2010/main" val="730997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18</a:t>
            </a:fld>
            <a:endParaRPr lang="en-US"/>
          </a:p>
        </p:txBody>
      </p:sp>
    </p:spTree>
    <p:extLst>
      <p:ext uri="{BB962C8B-B14F-4D97-AF65-F5344CB8AC3E}">
        <p14:creationId xmlns:p14="http://schemas.microsoft.com/office/powerpoint/2010/main" val="3816372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A988AC-595B-DA46-8C9B-70375FB74FB2}"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167123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A988AC-595B-DA46-8C9B-70375FB74FB2}"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417314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A988AC-595B-DA46-8C9B-70375FB74FB2}"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244086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A988AC-595B-DA46-8C9B-70375FB74FB2}"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1833584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6A988AC-595B-DA46-8C9B-70375FB74FB2}" type="datetimeFigureOut">
              <a:rPr lang="en-US" smtClean="0"/>
              <a:t>6/16/12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315927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A988AC-595B-DA46-8C9B-70375FB74FB2}" type="datetimeFigureOut">
              <a:rPr lang="en-US" smtClean="0"/>
              <a:t>6/16/12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4207914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988AC-595B-DA46-8C9B-70375FB74FB2}" type="datetimeFigureOut">
              <a:rPr lang="en-US" smtClean="0"/>
              <a:t>6/16/12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260413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988AC-595B-DA46-8C9B-70375FB74FB2}"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1281484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988AC-595B-DA46-8C9B-70375FB74FB2}"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2096732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A988AC-595B-DA46-8C9B-70375FB74FB2}"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90212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A988AC-595B-DA46-8C9B-70375FB74FB2}"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3F7C8-1CD3-5143-817C-6792D4C16256}" type="slidenum">
              <a:rPr lang="en-US" smtClean="0"/>
              <a:t>‹#›</a:t>
            </a:fld>
            <a:endParaRPr lang="en-US"/>
          </a:p>
        </p:txBody>
      </p:sp>
    </p:spTree>
    <p:extLst>
      <p:ext uri="{BB962C8B-B14F-4D97-AF65-F5344CB8AC3E}">
        <p14:creationId xmlns:p14="http://schemas.microsoft.com/office/powerpoint/2010/main" val="381924364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A988AC-595B-DA46-8C9B-70375FB74FB2}" type="datetimeFigureOut">
              <a:rPr lang="en-US" smtClean="0"/>
              <a:t>6/16/12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3F7C8-1CD3-5143-817C-6792D4C16256}" type="slidenum">
              <a:rPr lang="en-US" smtClean="0"/>
              <a:t>‹#›</a:t>
            </a:fld>
            <a:endParaRPr lang="en-US"/>
          </a:p>
        </p:txBody>
      </p:sp>
    </p:spTree>
    <p:extLst>
      <p:ext uri="{BB962C8B-B14F-4D97-AF65-F5344CB8AC3E}">
        <p14:creationId xmlns:p14="http://schemas.microsoft.com/office/powerpoint/2010/main" val="1900540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373616168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a:latin typeface="Arial" charset="0"/>
                <a:ea typeface="ＭＳ Ｐゴシック" charset="0"/>
                <a:cs typeface="ＭＳ Ｐゴシック" charset="0"/>
              </a:rPr>
              <a:t>Networks</a:t>
            </a:r>
          </a:p>
        </p:txBody>
      </p:sp>
    </p:spTree>
    <p:extLst>
      <p:ext uri="{BB962C8B-B14F-4D97-AF65-F5344CB8AC3E}">
        <p14:creationId xmlns:p14="http://schemas.microsoft.com/office/powerpoint/2010/main" val="203121740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Content Placeholder 6" descr="interstatengram.pdf"/>
          <p:cNvPicPr>
            <a:picLocks noGrp="1" noChangeAspect="1"/>
          </p:cNvPicPr>
          <p:nvPr>
            <p:ph idx="1"/>
          </p:nvPr>
        </p:nvPicPr>
        <p:blipFill>
          <a:blip r:embed="rId3">
            <a:extLst>
              <a:ext uri="{28A0092B-C50C-407E-A947-70E740481C1C}">
                <a14:useLocalDpi xmlns:a14="http://schemas.microsoft.com/office/drawing/2010/main" val="0"/>
              </a:ext>
            </a:extLst>
          </a:blip>
          <a:srcRect l="-72221" r="-72221"/>
          <a:stretch>
            <a:fillRect/>
          </a:stretch>
        </p:blipFill>
        <p:spPr>
          <a:xfrm>
            <a:off x="-3860799" y="80079"/>
            <a:ext cx="13055599" cy="6911304"/>
          </a:xfrm>
        </p:spPr>
      </p:pic>
    </p:spTree>
    <p:extLst>
      <p:ext uri="{BB962C8B-B14F-4D97-AF65-F5344CB8AC3E}">
        <p14:creationId xmlns:p14="http://schemas.microsoft.com/office/powerpoint/2010/main" val="210725536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Content Placeholder 3" descr="networksngram.pdf"/>
          <p:cNvPicPr>
            <a:picLocks noGrp="1" noChangeAspect="1"/>
          </p:cNvPicPr>
          <p:nvPr>
            <p:ph idx="1"/>
          </p:nvPr>
        </p:nvPicPr>
        <p:blipFill>
          <a:blip r:embed="rId3">
            <a:extLst>
              <a:ext uri="{28A0092B-C50C-407E-A947-70E740481C1C}">
                <a14:useLocalDpi xmlns:a14="http://schemas.microsoft.com/office/drawing/2010/main" val="0"/>
              </a:ext>
            </a:extLst>
          </a:blip>
          <a:srcRect l="-72221" r="-72221"/>
          <a:stretch>
            <a:fillRect/>
          </a:stretch>
        </p:blipFill>
        <p:spPr>
          <a:xfrm>
            <a:off x="-3751262" y="-33867"/>
            <a:ext cx="12615862" cy="6678832"/>
          </a:xfrm>
        </p:spPr>
      </p:pic>
    </p:spTree>
    <p:extLst>
      <p:ext uri="{BB962C8B-B14F-4D97-AF65-F5344CB8AC3E}">
        <p14:creationId xmlns:p14="http://schemas.microsoft.com/office/powerpoint/2010/main" val="204771001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485" y="1006859"/>
            <a:ext cx="4641192" cy="3463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97378" y="4942881"/>
            <a:ext cx="2082509" cy="307777"/>
          </a:xfrm>
          <a:prstGeom prst="rect">
            <a:avLst/>
          </a:prstGeom>
          <a:noFill/>
        </p:spPr>
        <p:txBody>
          <a:bodyPr wrap="none" rtlCol="0">
            <a:spAutoFit/>
          </a:bodyPr>
          <a:lstStyle/>
          <a:p>
            <a:r>
              <a:rPr lang="en-US" sz="1400" dirty="0" smtClean="0"/>
              <a:t>Graph: James Moody OSU</a:t>
            </a:r>
            <a:endParaRPr lang="en-US" sz="1400" dirty="0"/>
          </a:p>
        </p:txBody>
      </p:sp>
    </p:spTree>
    <p:extLst>
      <p:ext uri="{BB962C8B-B14F-4D97-AF65-F5344CB8AC3E}">
        <p14:creationId xmlns:p14="http://schemas.microsoft.com/office/powerpoint/2010/main" val="282249299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5445" y="1033110"/>
            <a:ext cx="3642245" cy="355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97377" y="4942881"/>
            <a:ext cx="2146854" cy="307777"/>
          </a:xfrm>
          <a:prstGeom prst="rect">
            <a:avLst/>
          </a:prstGeom>
          <a:noFill/>
        </p:spPr>
        <p:txBody>
          <a:bodyPr wrap="none" rtlCol="0">
            <a:spAutoFit/>
          </a:bodyPr>
          <a:lstStyle/>
          <a:p>
            <a:r>
              <a:rPr lang="en-US" sz="1400" dirty="0" smtClean="0"/>
              <a:t>Graph: James Fowler UCSD</a:t>
            </a:r>
            <a:endParaRPr lang="en-US" sz="1400" dirty="0"/>
          </a:p>
        </p:txBody>
      </p:sp>
    </p:spTree>
    <p:extLst>
      <p:ext uri="{BB962C8B-B14F-4D97-AF65-F5344CB8AC3E}">
        <p14:creationId xmlns:p14="http://schemas.microsoft.com/office/powerpoint/2010/main" val="213809214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1494" y="746319"/>
            <a:ext cx="4452567" cy="4452567"/>
          </a:xfrm>
          <a:prstGeom prst="rect">
            <a:avLst/>
          </a:prstGeom>
        </p:spPr>
      </p:pic>
      <p:sp>
        <p:nvSpPr>
          <p:cNvPr id="6" name="TextBox 5"/>
          <p:cNvSpPr txBox="1"/>
          <p:nvPr/>
        </p:nvSpPr>
        <p:spPr>
          <a:xfrm>
            <a:off x="797377" y="5432021"/>
            <a:ext cx="1597901" cy="307777"/>
          </a:xfrm>
          <a:prstGeom prst="rect">
            <a:avLst/>
          </a:prstGeom>
          <a:noFill/>
        </p:spPr>
        <p:txBody>
          <a:bodyPr wrap="none" rtlCol="0">
            <a:spAutoFit/>
          </a:bodyPr>
          <a:lstStyle/>
          <a:p>
            <a:r>
              <a:rPr lang="en-US" sz="1400" dirty="0" err="1" smtClean="0"/>
              <a:t>www.cscs.umd.edu</a:t>
            </a:r>
            <a:endParaRPr lang="en-US" sz="1400" dirty="0"/>
          </a:p>
        </p:txBody>
      </p:sp>
    </p:spTree>
    <p:extLst>
      <p:ext uri="{BB962C8B-B14F-4D97-AF65-F5344CB8AC3E}">
        <p14:creationId xmlns:p14="http://schemas.microsoft.com/office/powerpoint/2010/main" val="30419105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100" y="552450"/>
            <a:ext cx="46355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4"/>
          <p:cNvSpPr>
            <a:spLocks noChangeArrowheads="1"/>
          </p:cNvSpPr>
          <p:nvPr/>
        </p:nvSpPr>
        <p:spPr bwMode="auto">
          <a:xfrm>
            <a:off x="787400" y="3786187"/>
            <a:ext cx="2819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dirty="0"/>
              <a:t> 676 liberal (blue) </a:t>
            </a:r>
          </a:p>
          <a:p>
            <a:r>
              <a:rPr lang="en-US" sz="1600" dirty="0"/>
              <a:t> 659 conservative (red) </a:t>
            </a:r>
          </a:p>
          <a:p>
            <a:r>
              <a:rPr lang="en-US" sz="1600" dirty="0"/>
              <a:t> Blue links connect liberal</a:t>
            </a:r>
          </a:p>
          <a:p>
            <a:r>
              <a:rPr lang="en-US" sz="1600" dirty="0"/>
              <a:t> Red connect conservative Yellow </a:t>
            </a:r>
            <a:r>
              <a:rPr lang="en-US" sz="1600" dirty="0" smtClean="0"/>
              <a:t>liberal </a:t>
            </a:r>
            <a:r>
              <a:rPr lang="en-US" sz="1600" dirty="0"/>
              <a:t>to conservative, </a:t>
            </a:r>
          </a:p>
          <a:p>
            <a:r>
              <a:rPr lang="en-US" sz="1600" dirty="0"/>
              <a:t> Purple </a:t>
            </a:r>
            <a:r>
              <a:rPr lang="en-US" sz="1600" dirty="0" smtClean="0"/>
              <a:t>conservative </a:t>
            </a:r>
            <a:r>
              <a:rPr lang="en-US" sz="1600" dirty="0"/>
              <a:t>to liberal</a:t>
            </a:r>
            <a:r>
              <a:rPr lang="en-US" sz="1600" dirty="0" smtClean="0"/>
              <a:t>.</a:t>
            </a:r>
          </a:p>
          <a:p>
            <a:endParaRPr lang="en-US" sz="1600" dirty="0"/>
          </a:p>
          <a:p>
            <a:r>
              <a:rPr lang="en-US" sz="1600" dirty="0" smtClean="0"/>
              <a:t>Source: </a:t>
            </a:r>
            <a:r>
              <a:rPr lang="en-US" sz="1600" dirty="0" err="1" smtClean="0"/>
              <a:t>Lada</a:t>
            </a:r>
            <a:r>
              <a:rPr lang="en-US" sz="1600" dirty="0" smtClean="0"/>
              <a:t> </a:t>
            </a:r>
            <a:r>
              <a:rPr lang="en-US" sz="1600" dirty="0" err="1" smtClean="0"/>
              <a:t>Adamic</a:t>
            </a:r>
            <a:endParaRPr lang="en-US" sz="1600" dirty="0"/>
          </a:p>
        </p:txBody>
      </p:sp>
    </p:spTree>
    <p:extLst>
      <p:ext uri="{BB962C8B-B14F-4D97-AF65-F5344CB8AC3E}">
        <p14:creationId xmlns:p14="http://schemas.microsoft.com/office/powerpoint/2010/main" val="313160548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97377" y="5432021"/>
            <a:ext cx="1597901" cy="307777"/>
          </a:xfrm>
          <a:prstGeom prst="rect">
            <a:avLst/>
          </a:prstGeom>
          <a:noFill/>
        </p:spPr>
        <p:txBody>
          <a:bodyPr wrap="none" rtlCol="0">
            <a:spAutoFit/>
          </a:bodyPr>
          <a:lstStyle/>
          <a:p>
            <a:r>
              <a:rPr lang="en-US" sz="1400" dirty="0" err="1" smtClean="0"/>
              <a:t>www.cscs.umd.edu</a:t>
            </a:r>
            <a:endParaRPr lang="en-US" sz="1400" dirty="0"/>
          </a:p>
        </p:txBody>
      </p:sp>
      <p:pic>
        <p:nvPicPr>
          <p:cNvPr id="2" name="Picture 1"/>
          <p:cNvPicPr>
            <a:picLocks noChangeAspect="1"/>
          </p:cNvPicPr>
          <p:nvPr/>
        </p:nvPicPr>
        <p:blipFill>
          <a:blip r:embed="rId3"/>
          <a:stretch>
            <a:fillRect/>
          </a:stretch>
        </p:blipFill>
        <p:spPr>
          <a:xfrm>
            <a:off x="696101" y="114843"/>
            <a:ext cx="7693784" cy="6127795"/>
          </a:xfrm>
          <a:prstGeom prst="rect">
            <a:avLst/>
          </a:prstGeom>
        </p:spPr>
      </p:pic>
      <p:sp>
        <p:nvSpPr>
          <p:cNvPr id="4" name="Rectangle 3"/>
          <p:cNvSpPr/>
          <p:nvPr/>
        </p:nvSpPr>
        <p:spPr>
          <a:xfrm>
            <a:off x="272706" y="5996416"/>
            <a:ext cx="2316935" cy="369332"/>
          </a:xfrm>
          <a:prstGeom prst="rect">
            <a:avLst/>
          </a:prstGeom>
        </p:spPr>
        <p:txBody>
          <a:bodyPr wrap="none">
            <a:spAutoFit/>
          </a:bodyPr>
          <a:lstStyle/>
          <a:p>
            <a:r>
              <a:rPr lang="en-US" dirty="0" smtClean="0"/>
              <a:t>Empirical Legal Studies</a:t>
            </a:r>
            <a:endParaRPr lang="en-US" dirty="0"/>
          </a:p>
        </p:txBody>
      </p:sp>
    </p:spTree>
    <p:extLst>
      <p:ext uri="{BB962C8B-B14F-4D97-AF65-F5344CB8AC3E}">
        <p14:creationId xmlns:p14="http://schemas.microsoft.com/office/powerpoint/2010/main" val="115145814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Logic</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821344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Structure</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63414359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Function</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94786532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Six Degrees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6202830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Emergent</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0964298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457200" y="753535"/>
            <a:ext cx="8229600" cy="4525963"/>
          </a:xfrm>
        </p:spPr>
        <p:txBody>
          <a:bodyPr/>
          <a:lstStyle/>
          <a:p>
            <a:pPr>
              <a:buFontTx/>
              <a:buNone/>
            </a:pPr>
            <a:r>
              <a:rPr lang="en-US" b="1" dirty="0" smtClean="0">
                <a:latin typeface="Arial" charset="0"/>
                <a:ea typeface="ＭＳ Ｐゴシック" charset="0"/>
                <a:cs typeface="ＭＳ Ｐゴシック" charset="0"/>
              </a:rPr>
              <a:t>Logic</a:t>
            </a:r>
            <a:r>
              <a:rPr lang="en-US" dirty="0" smtClean="0">
                <a:latin typeface="Arial" charset="0"/>
                <a:ea typeface="ＭＳ Ｐゴシック" charset="0"/>
                <a:cs typeface="ＭＳ Ｐゴシック" charset="0"/>
              </a:rPr>
              <a:t>: how it forms</a:t>
            </a:r>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pPr>
              <a:buFontTx/>
              <a:buNone/>
            </a:pPr>
            <a:r>
              <a:rPr lang="en-US" b="1" dirty="0" smtClean="0">
                <a:latin typeface="Arial" charset="0"/>
                <a:ea typeface="ＭＳ Ｐゴシック" charset="0"/>
                <a:cs typeface="ＭＳ Ｐゴシック" charset="0"/>
              </a:rPr>
              <a:t>Structure</a:t>
            </a:r>
            <a:r>
              <a:rPr lang="en-US" dirty="0" smtClean="0">
                <a:latin typeface="Arial" charset="0"/>
                <a:ea typeface="ＭＳ Ｐゴシック" charset="0"/>
                <a:cs typeface="ＭＳ Ｐゴシック" charset="0"/>
              </a:rPr>
              <a:t>: measures</a:t>
            </a:r>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pPr>
              <a:buFontTx/>
              <a:buNone/>
            </a:pPr>
            <a:r>
              <a:rPr lang="en-US" b="1" dirty="0" smtClean="0">
                <a:latin typeface="Arial" charset="0"/>
                <a:ea typeface="ＭＳ Ｐゴシック" charset="0"/>
                <a:cs typeface="ＭＳ Ｐゴシック" charset="0"/>
              </a:rPr>
              <a:t>Function</a:t>
            </a:r>
            <a:r>
              <a:rPr lang="en-US" dirty="0" smtClean="0">
                <a:latin typeface="Arial" charset="0"/>
                <a:ea typeface="ＭＳ Ｐゴシック" charset="0"/>
                <a:cs typeface="ＭＳ Ｐゴシック" charset="0"/>
              </a:rPr>
              <a:t>: what it does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877511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457200" y="753535"/>
            <a:ext cx="8229600" cy="4525963"/>
          </a:xfrm>
        </p:spPr>
        <p:txBody>
          <a:bodyPr>
            <a:normAutofit/>
          </a:bodyPr>
          <a:lstStyle/>
          <a:p>
            <a:pPr>
              <a:buFontTx/>
              <a:buNone/>
            </a:pPr>
            <a:endParaRPr lang="en-US" dirty="0">
              <a:latin typeface="Arial" charset="0"/>
              <a:ea typeface="ＭＳ Ｐゴシック" charset="0"/>
              <a:cs typeface="ＭＳ Ｐゴシック" charset="0"/>
            </a:endParaRPr>
          </a:p>
          <a:p>
            <a:pPr>
              <a:buFontTx/>
              <a:buNone/>
            </a:pPr>
            <a:r>
              <a:rPr lang="en-US" dirty="0" smtClean="0">
                <a:latin typeface="Arial" charset="0"/>
                <a:ea typeface="ＭＳ Ｐゴシック" charset="0"/>
                <a:cs typeface="ＭＳ Ｐゴシック" charset="0"/>
              </a:rPr>
              <a:t>Structure</a:t>
            </a:r>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pPr>
              <a:buFontTx/>
              <a:buNone/>
            </a:pPr>
            <a:r>
              <a:rPr lang="en-US" dirty="0" smtClean="0">
                <a:latin typeface="Arial" charset="0"/>
                <a:ea typeface="ＭＳ Ｐゴシック" charset="0"/>
                <a:cs typeface="ＭＳ Ｐゴシック" charset="0"/>
              </a:rPr>
              <a:t>Logic </a:t>
            </a:r>
          </a:p>
          <a:p>
            <a:pPr>
              <a:buFontTx/>
              <a:buNone/>
            </a:pPr>
            <a:endParaRPr lang="en-US" dirty="0">
              <a:latin typeface="Arial" charset="0"/>
              <a:ea typeface="ＭＳ Ｐゴシック" charset="0"/>
              <a:cs typeface="ＭＳ Ｐゴシック" charset="0"/>
            </a:endParaRPr>
          </a:p>
          <a:p>
            <a:pPr>
              <a:buFontTx/>
              <a:buNone/>
            </a:pPr>
            <a:r>
              <a:rPr lang="en-US" dirty="0" smtClean="0">
                <a:latin typeface="Arial" charset="0"/>
                <a:ea typeface="ＭＳ Ｐゴシック" charset="0"/>
                <a:cs typeface="ＭＳ Ｐゴシック" charset="0"/>
              </a:rPr>
              <a:t>Function</a:t>
            </a:r>
          </a:p>
          <a:p>
            <a:pPr>
              <a:buFontTx/>
              <a:buNone/>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5859430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62000" y="659258"/>
            <a:ext cx="2540000" cy="4639733"/>
          </a:xfrm>
          <a:prstGeom prst="rect">
            <a:avLst/>
          </a:prstGeom>
        </p:spPr>
      </p:pic>
    </p:spTree>
    <p:extLst>
      <p:ext uri="{BB962C8B-B14F-4D97-AF65-F5344CB8AC3E}">
        <p14:creationId xmlns:p14="http://schemas.microsoft.com/office/powerpoint/2010/main" val="381646032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140755529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223</Words>
  <Application>Microsoft Macintosh PowerPoint</Application>
  <PresentationFormat>On-screen Show (4:3)</PresentationFormat>
  <Paragraphs>52</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Model Thinking</vt:lpstr>
      <vt:lpstr>Networks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Logic</vt:lpstr>
      <vt:lpstr>Structure</vt:lpstr>
      <vt:lpstr>Function</vt:lpstr>
      <vt:lpstr>Six Degrees</vt:lpstr>
      <vt:lpstr>Emergent</vt:lpstr>
      <vt:lpstr>PowerPoint Presentation</vt:lpstr>
      <vt:lpstr>PowerPoint Presentation</vt:lpstr>
      <vt:lpstr>PowerPoint Presentation</vt:lpstr>
      <vt:lpstr>Model Thinking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Thinking</dc:title>
  <dc:creator>THOMAS HICKEY</dc:creator>
  <cp:lastModifiedBy>THOMAS HICKEY</cp:lastModifiedBy>
  <cp:revision>1</cp:revision>
  <dcterms:created xsi:type="dcterms:W3CDTF">2012-06-16T20:05:29Z</dcterms:created>
  <dcterms:modified xsi:type="dcterms:W3CDTF">2012-06-16T20:05:59Z</dcterms:modified>
</cp:coreProperties>
</file>